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handoutMasterIdLst>
    <p:handoutMasterId r:id="rId44"/>
  </p:handoutMasterIdLst>
  <p:sldIdLst>
    <p:sldId id="256" r:id="rId2"/>
    <p:sldId id="366" r:id="rId3"/>
    <p:sldId id="257" r:id="rId4"/>
    <p:sldId id="258" r:id="rId5"/>
    <p:sldId id="368" r:id="rId6"/>
    <p:sldId id="392" r:id="rId7"/>
    <p:sldId id="393" r:id="rId8"/>
    <p:sldId id="271" r:id="rId9"/>
    <p:sldId id="281" r:id="rId10"/>
    <p:sldId id="367" r:id="rId11"/>
    <p:sldId id="391" r:id="rId12"/>
    <p:sldId id="390" r:id="rId13"/>
    <p:sldId id="369" r:id="rId14"/>
    <p:sldId id="371" r:id="rId15"/>
    <p:sldId id="279" r:id="rId16"/>
    <p:sldId id="372" r:id="rId17"/>
    <p:sldId id="373" r:id="rId18"/>
    <p:sldId id="370" r:id="rId19"/>
    <p:sldId id="270" r:id="rId20"/>
    <p:sldId id="282" r:id="rId21"/>
    <p:sldId id="395" r:id="rId22"/>
    <p:sldId id="374" r:id="rId23"/>
    <p:sldId id="263" r:id="rId24"/>
    <p:sldId id="278" r:id="rId25"/>
    <p:sldId id="380" r:id="rId26"/>
    <p:sldId id="381" r:id="rId27"/>
    <p:sldId id="383" r:id="rId28"/>
    <p:sldId id="394" r:id="rId29"/>
    <p:sldId id="378" r:id="rId30"/>
    <p:sldId id="389" r:id="rId31"/>
    <p:sldId id="277" r:id="rId32"/>
    <p:sldId id="376" r:id="rId33"/>
    <p:sldId id="377" r:id="rId34"/>
    <p:sldId id="379" r:id="rId35"/>
    <p:sldId id="283" r:id="rId36"/>
    <p:sldId id="384" r:id="rId37"/>
    <p:sldId id="386" r:id="rId38"/>
    <p:sldId id="276" r:id="rId39"/>
    <p:sldId id="388" r:id="rId40"/>
    <p:sldId id="335" r:id="rId41"/>
    <p:sldId id="285" r:id="rId4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44">
          <p15:clr>
            <a:srgbClr val="A4A3A4"/>
          </p15:clr>
        </p15:guide>
        <p15:guide id="2" pos="378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137" autoAdjust="0"/>
    <p:restoredTop sz="94660"/>
  </p:normalViewPr>
  <p:slideViewPr>
    <p:cSldViewPr snapToGrid="0">
      <p:cViewPr varScale="1">
        <p:scale>
          <a:sx n="75" d="100"/>
          <a:sy n="75" d="100"/>
        </p:scale>
        <p:origin x="362" y="20"/>
      </p:cViewPr>
      <p:guideLst>
        <p:guide orient="horz" pos="2344"/>
        <p:guide pos="3784"/>
      </p:guideLst>
    </p:cSldViewPr>
  </p:slideViewPr>
  <p:notesTextViewPr>
    <p:cViewPr>
      <p:scale>
        <a:sx n="1" d="1"/>
        <a:sy n="1" d="1"/>
      </p:scale>
      <p:origin x="0" y="0"/>
    </p:cViewPr>
  </p:notesTextViewPr>
  <p:notesViewPr>
    <p:cSldViewPr snapToGrid="0">
      <p:cViewPr varScale="1">
        <p:scale>
          <a:sx n="55" d="100"/>
          <a:sy n="55" d="100"/>
        </p:scale>
        <p:origin x="1974"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B210BC0-884A-49CE-B67A-CF6DB0908437}" type="datetimeFigureOut">
              <a:rPr lang="zh-CN" altLang="en-US" smtClean="0"/>
              <a:t>2022/7/3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5E7CBAD-CDB2-419A-87FD-CC534053A819}"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jpg>
</file>

<file path=ppt/media/image12.pn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gif>
</file>

<file path=ppt/media/image3.png>
</file>

<file path=ppt/media/image4.png>
</file>

<file path=ppt/media/image5.jpeg>
</file>

<file path=ppt/media/image6.jpeg>
</file>

<file path=ppt/media/image7.jpeg>
</file>

<file path=ppt/media/image8.png>
</file>

<file path=ppt/media/image9.png>
</file>

<file path=ppt/media/media1.mp3>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2022/7/3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821F944-99F2-4AD0-A929-83833E9D270F}" type="slidenum">
              <a:rPr lang="zh-CN" altLang="en-US" smtClean="0"/>
              <a:t>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accent1">
            <a:lumMod val="90000"/>
            <a:lumOff val="10000"/>
          </a:schemeClr>
        </a:solidFill>
        <a:effectLst/>
      </p:bgPr>
    </p:bg>
    <p:spTree>
      <p:nvGrpSpPr>
        <p:cNvPr id="1" name=""/>
        <p:cNvGrpSpPr/>
        <p:nvPr/>
      </p:nvGrpSpPr>
      <p:grpSpPr>
        <a:xfrm>
          <a:off x="0" y="0"/>
          <a:ext cx="0" cy="0"/>
          <a:chOff x="0" y="0"/>
          <a:chExt cx="0" cy="0"/>
        </a:xfrm>
      </p:grpSpPr>
      <p:sp>
        <p:nvSpPr>
          <p:cNvPr id="8" name="矩形 7"/>
          <p:cNvSpPr/>
          <p:nvPr userDrawn="1"/>
        </p:nvSpPr>
        <p:spPr>
          <a:xfrm rot="5400000">
            <a:off x="2666999" y="-2667000"/>
            <a:ext cx="6858000" cy="12192000"/>
          </a:xfrm>
          <a:prstGeom prst="rect">
            <a:avLst/>
          </a:prstGeom>
          <a:blipFill>
            <a:blip r:embed="rId2">
              <a:extLst>
                <a:ext uri="{BEBA8EAE-BF5A-486C-A8C5-ECC9F3942E4B}">
                  <a14:imgProps xmlns:a14="http://schemas.microsoft.com/office/drawing/2010/main">
                    <a14:imgLayer r:embed="rId3">
                      <a14:imgEffect>
                        <a14:saturation sat="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矩形 9"/>
          <p:cNvSpPr/>
          <p:nvPr userDrawn="1"/>
        </p:nvSpPr>
        <p:spPr>
          <a:xfrm>
            <a:off x="-1" y="0"/>
            <a:ext cx="12192001" cy="6858000"/>
          </a:xfrm>
          <a:prstGeom prst="rect">
            <a:avLst/>
          </a:prstGeom>
          <a:gradFill flip="none" rotWithShape="1">
            <a:gsLst>
              <a:gs pos="0">
                <a:schemeClr val="tx1">
                  <a:alpha val="7300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C77E1FF-3923-49C8-B047-B25E41603F70}" type="datetimeFigureOut">
              <a:rPr lang="zh-CN" altLang="en-US" smtClean="0"/>
              <a:t>2022/7/3</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A1B00E7-A248-41A0-934A-B2519741E80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6C77E1FF-3923-49C8-B047-B25E41603F70}" type="datetimeFigureOut">
              <a:rPr lang="zh-CN" altLang="en-US" smtClean="0"/>
              <a:t>2022/7/3</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A1B00E7-A248-41A0-934A-B2519741E801}"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gradFill>
          <a:gsLst>
            <a:gs pos="0">
              <a:srgbClr val="FFFFFF"/>
            </a:gs>
            <a:gs pos="100000">
              <a:srgbClr val="E8E9EB"/>
            </a:gs>
          </a:gsLst>
          <a:lin ang="5400000" scaled="1"/>
        </a:gra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矩形 6"/>
          <p:cNvSpPr/>
          <p:nvPr userDrawn="1"/>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6C77E1FF-3923-49C8-B047-B25E41603F70}" type="datetimeFigureOut">
              <a:rPr lang="zh-CN" altLang="en-US" smtClean="0"/>
              <a:t>2022/7/3</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A1B00E7-A248-41A0-934A-B2519741E80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6C77E1FF-3923-49C8-B047-B25E41603F70}" type="datetimeFigureOut">
              <a:rPr lang="zh-CN" altLang="en-US" smtClean="0"/>
              <a:t>2022/7/3</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A1B00E7-A248-41A0-934A-B2519741E80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6C77E1FF-3923-49C8-B047-B25E41603F70}" type="datetimeFigureOut">
              <a:rPr lang="zh-CN" altLang="en-US" smtClean="0"/>
              <a:t>2022/7/3</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A1B00E7-A248-41A0-934A-B2519741E80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6C77E1FF-3923-49C8-B047-B25E41603F70}" type="datetimeFigureOut">
              <a:rPr lang="zh-CN" altLang="en-US" smtClean="0"/>
              <a:t>2022/7/3</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A1B00E7-A248-41A0-934A-B2519741E80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6C77E1FF-3923-49C8-B047-B25E41603F70}" type="datetimeFigureOut">
              <a:rPr lang="zh-CN" altLang="en-US" smtClean="0"/>
              <a:t>2022/7/3</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A1B00E7-A248-41A0-934A-B2519741E80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6C77E1FF-3923-49C8-B047-B25E41603F70}" type="datetimeFigureOut">
              <a:rPr lang="zh-CN" altLang="en-US" smtClean="0"/>
              <a:t>2022/7/3</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A1B00E7-A248-41A0-934A-B2519741E80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4" Type="http://schemas.openxmlformats.org/officeDocument/2006/relationships/image" Target="../media/image22.png"/></Relationships>
</file>

<file path=ppt/slides/_rels/slide3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owntown-skyscrapers_4460x4460"/>
          <p:cNvPicPr>
            <a:picLocks noChangeAspect="1"/>
          </p:cNvPicPr>
          <p:nvPr/>
        </p:nvPicPr>
        <p:blipFill>
          <a:blip r:embed="rId4"/>
          <a:stretch>
            <a:fillRect/>
          </a:stretch>
        </p:blipFill>
        <p:spPr>
          <a:xfrm>
            <a:off x="-25083" y="0"/>
            <a:ext cx="12242165" cy="7325995"/>
          </a:xfrm>
          <a:prstGeom prst="rect">
            <a:avLst/>
          </a:prstGeom>
        </p:spPr>
      </p:pic>
      <p:sp>
        <p:nvSpPr>
          <p:cNvPr id="11" name="Rectangle 4_1"/>
          <p:cNvSpPr/>
          <p:nvPr/>
        </p:nvSpPr>
        <p:spPr>
          <a:xfrm rot="2700000">
            <a:off x="3711552" y="1053000"/>
            <a:ext cx="4752000" cy="4752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 name="矩形 4"/>
          <p:cNvSpPr/>
          <p:nvPr/>
        </p:nvSpPr>
        <p:spPr>
          <a:xfrm rot="2700000">
            <a:off x="4071552" y="1413000"/>
            <a:ext cx="4032000" cy="4032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6" name="文本框 25"/>
          <p:cNvSpPr txBox="1"/>
          <p:nvPr/>
        </p:nvSpPr>
        <p:spPr>
          <a:xfrm>
            <a:off x="4385945" y="2428875"/>
            <a:ext cx="3734435" cy="1999615"/>
          </a:xfrm>
          <a:prstGeom prst="rect">
            <a:avLst/>
          </a:prstGeom>
          <a:noFill/>
        </p:spPr>
        <p:txBody>
          <a:bodyPr wrap="square" rtlCol="0">
            <a:spAutoFit/>
          </a:bodyPr>
          <a:lstStyle/>
          <a:p>
            <a:pPr algn="dist"/>
            <a:endParaRPr lang="en-US" altLang="zh-CN" sz="9600" dirty="0">
              <a:solidFill>
                <a:schemeClr val="bg1"/>
              </a:solidFill>
              <a:latin typeface="+mj-ea"/>
              <a:ea typeface="+mj-ea"/>
            </a:endParaRPr>
          </a:p>
          <a:p>
            <a:pPr algn="r"/>
            <a:r>
              <a:rPr lang="en-US" altLang="zh-CN" sz="2800" dirty="0">
                <a:solidFill>
                  <a:schemeClr val="bg1"/>
                </a:solidFill>
                <a:latin typeface="+mj-ea"/>
                <a:ea typeface="+mj-ea"/>
              </a:rPr>
              <a:t>	— NooBirds</a:t>
            </a:r>
            <a:endParaRPr lang="zh-CN" altLang="en-US" sz="2800" dirty="0">
              <a:solidFill>
                <a:schemeClr val="bg1"/>
              </a:solidFill>
              <a:latin typeface="+mj-ea"/>
              <a:ea typeface="+mj-ea"/>
            </a:endParaRPr>
          </a:p>
        </p:txBody>
      </p:sp>
      <p:pic>
        <p:nvPicPr>
          <p:cNvPr id="8" name="Just The Way You Ar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380686" y="527703"/>
            <a:ext cx="609600" cy="609600"/>
          </a:xfrm>
          <a:prstGeom prst="rect">
            <a:avLst/>
          </a:prstGeom>
        </p:spPr>
      </p:pic>
      <p:sp>
        <p:nvSpPr>
          <p:cNvPr id="2" name="文本框 1"/>
          <p:cNvSpPr txBox="1"/>
          <p:nvPr/>
        </p:nvSpPr>
        <p:spPr>
          <a:xfrm>
            <a:off x="3117661" y="2644308"/>
            <a:ext cx="4908872" cy="1107996"/>
          </a:xfrm>
          <a:prstGeom prst="rect">
            <a:avLst/>
          </a:prstGeom>
          <a:noFill/>
        </p:spPr>
        <p:txBody>
          <a:bodyPr wrap="square" rtlCol="0">
            <a:spAutoFit/>
          </a:bodyPr>
          <a:lstStyle/>
          <a:p>
            <a:pPr algn="ctr"/>
            <a:r>
              <a:rPr lang="zh-CN" altLang="en-US" sz="6600" dirty="0">
                <a:solidFill>
                  <a:schemeClr val="bg1"/>
                </a:solidFill>
                <a:latin typeface="方正兰亭准黑_GBK" panose="02000000000000000000" charset="-122"/>
                <a:ea typeface="方正兰亭准黑_GBK" panose="02000000000000000000" charset="-122"/>
              </a:rPr>
              <a:t>结题报告</a:t>
            </a:r>
            <a:endParaRPr lang="en-US" altLang="zh-CN" sz="6600" dirty="0">
              <a:solidFill>
                <a:schemeClr val="bg1"/>
              </a:solidFill>
              <a:latin typeface="方正兰亭准黑_GBK" panose="02000000000000000000" charset="-122"/>
              <a:ea typeface="方正兰亭准黑_GBK" panose="02000000000000000000"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Scale>
                                      <p:cBhvr>
                                        <p:cTn id="8" dur="250" autoRev="1" fill="hold">
                                          <p:stCondLst>
                                            <p:cond delay="0"/>
                                          </p:stCondLst>
                                        </p:cTn>
                                        <p:tgtEl>
                                          <p:spTgt spid="11"/>
                                        </p:tgtEl>
                                      </p:cBhvr>
                                      <p:by x="105000" y="105000"/>
                                      <p:from x="100000" y="100000"/>
                                      <p:to x="105000" y="105000"/>
                                    </p:animScale>
                                  </p:childTnLst>
                                </p:cTn>
                              </p:par>
                              <p:par>
                                <p:cTn id="9" presetID="10" presetClass="entr" presetSubtype="0" fill="hold" grpId="0" nodeType="withEffect">
                                  <p:stCondLst>
                                    <p:cond delay="25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animScale>
                                      <p:cBhvr>
                                        <p:cTn id="12" dur="250" autoRev="1" fill="hold">
                                          <p:stCondLst>
                                            <p:cond delay="0"/>
                                          </p:stCondLst>
                                        </p:cTn>
                                        <p:tgtEl>
                                          <p:spTgt spid="5"/>
                                        </p:tgtEl>
                                      </p:cBhvr>
                                      <p:by x="105000" y="105000"/>
                                      <p:from x="100000" y="100000"/>
                                      <p:to x="105000" y="105000"/>
                                    </p:animScale>
                                  </p:childTnLst>
                                </p:cTn>
                              </p:par>
                              <p:par>
                                <p:cTn id="13" presetID="10" presetClass="entr" presetSubtype="0"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animScale>
                                      <p:cBhvr>
                                        <p:cTn id="16" dur="250" autoRev="1" fill="hold">
                                          <p:stCondLst>
                                            <p:cond delay="0"/>
                                          </p:stCondLst>
                                        </p:cTn>
                                        <p:tgtEl>
                                          <p:spTgt spid="26"/>
                                        </p:tgtEl>
                                      </p:cBhvr>
                                      <p:by x="105000" y="105000"/>
                                      <p:from x="100000" y="100000"/>
                                      <p:to x="105000" y="105000"/>
                                    </p:animScale>
                                  </p:childTnLst>
                                </p:cTn>
                              </p:par>
                            </p:childTnLst>
                          </p:cTn>
                        </p:par>
                        <p:par>
                          <p:cTn id="17" fill="hold">
                            <p:stCondLst>
                              <p:cond delay="500"/>
                            </p:stCondLst>
                            <p:childTnLst>
                              <p:par>
                                <p:cTn id="18" presetID="1" presetClass="mediacall" presetSubtype="0" fill="hold" nodeType="afterEffect">
                                  <p:stCondLst>
                                    <p:cond delay="0"/>
                                  </p:stCondLst>
                                  <p:childTnLst>
                                    <p:cmd type="call" cmd="playFrom(0.0)">
                                      <p:cBhvr>
                                        <p:cTn id="19"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0" repeatCount="indefinite" fill="remove" display="0">
                  <p:stCondLst>
                    <p:cond delay="indefinite"/>
                  </p:stCondLst>
                  <p:endCondLst>
                    <p:cond evt="onStopAudio" delay="0">
                      <p:tgtEl>
                        <p:sldTgt/>
                      </p:tgtEl>
                    </p:cond>
                  </p:endCondLst>
                </p:cTn>
                <p:tgtEl>
                  <p:spTgt spid="8"/>
                </p:tgtEl>
              </p:cMediaNode>
            </p:audio>
          </p:childTnLst>
        </p:cTn>
      </p:par>
    </p:tnLst>
    <p:bldLst>
      <p:bldP spid="11" grpId="0" animBg="1"/>
      <p:bldP spid="5" grpId="0" animBg="1"/>
      <p:bldP spid="2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2573782" cy="523220"/>
          </a:xfrm>
          <a:prstGeom prst="rect">
            <a:avLst/>
          </a:prstGeom>
        </p:spPr>
        <p:txBody>
          <a:bodyPr wrap="none">
            <a:spAutoFit/>
          </a:bodyPr>
          <a:lstStyle/>
          <a:p>
            <a:r>
              <a:rPr lang="zh-CN" altLang="en-US" sz="2800" b="1" dirty="0">
                <a:solidFill>
                  <a:schemeClr val="bg2">
                    <a:lumMod val="50000"/>
                  </a:schemeClr>
                </a:solidFill>
                <a:latin typeface="+mn-ea"/>
              </a:rPr>
              <a:t>硬件 </a:t>
            </a:r>
            <a:r>
              <a:rPr lang="en-US" altLang="zh-CN" sz="2800" b="1" dirty="0">
                <a:solidFill>
                  <a:schemeClr val="bg2">
                    <a:lumMod val="50000"/>
                  </a:schemeClr>
                </a:solidFill>
                <a:latin typeface="+mn-ea"/>
              </a:rPr>
              <a:t>Hardware</a:t>
            </a:r>
            <a:endParaRPr lang="zh-CN" altLang="en-US" sz="2800" dirty="0">
              <a:solidFill>
                <a:schemeClr val="bg2">
                  <a:lumMod val="50000"/>
                </a:schemeClr>
              </a:solidFill>
              <a:latin typeface="+mn-ea"/>
            </a:endParaRPr>
          </a:p>
        </p:txBody>
      </p:sp>
      <p:grpSp>
        <p:nvGrpSpPr>
          <p:cNvPr id="49" name="组合 48"/>
          <p:cNvGrpSpPr/>
          <p:nvPr/>
        </p:nvGrpSpPr>
        <p:grpSpPr>
          <a:xfrm>
            <a:off x="10222464" y="1622116"/>
            <a:ext cx="1030823" cy="2079727"/>
            <a:chOff x="10222464" y="1622116"/>
            <a:chExt cx="1030823" cy="2079727"/>
          </a:xfrm>
        </p:grpSpPr>
        <p:sp>
          <p:nvSpPr>
            <p:cNvPr id="18" name="Freeform 18"/>
            <p:cNvSpPr/>
            <p:nvPr/>
          </p:nvSpPr>
          <p:spPr bwMode="auto">
            <a:xfrm>
              <a:off x="10306106" y="1710279"/>
              <a:ext cx="947181" cy="1907923"/>
            </a:xfrm>
            <a:custGeom>
              <a:avLst/>
              <a:gdLst>
                <a:gd name="T0" fmla="*/ 0 w 227"/>
                <a:gd name="T1" fmla="*/ 0 h 454"/>
                <a:gd name="T2" fmla="*/ 227 w 227"/>
                <a:gd name="T3" fmla="*/ 227 h 454"/>
                <a:gd name="T4" fmla="*/ 0 w 227"/>
                <a:gd name="T5" fmla="*/ 454 h 454"/>
              </a:gdLst>
              <a:ahLst/>
              <a:cxnLst>
                <a:cxn ang="0">
                  <a:pos x="T0" y="T1"/>
                </a:cxn>
                <a:cxn ang="0">
                  <a:pos x="T2" y="T3"/>
                </a:cxn>
                <a:cxn ang="0">
                  <a:pos x="T4" y="T5"/>
                </a:cxn>
              </a:cxnLst>
              <a:rect l="0" t="0" r="r" b="b"/>
              <a:pathLst>
                <a:path w="227" h="454">
                  <a:moveTo>
                    <a:pt x="0" y="0"/>
                  </a:moveTo>
                  <a:cubicBezTo>
                    <a:pt x="125" y="0"/>
                    <a:pt x="227" y="101"/>
                    <a:pt x="227" y="227"/>
                  </a:cubicBezTo>
                  <a:cubicBezTo>
                    <a:pt x="227" y="352"/>
                    <a:pt x="125" y="454"/>
                    <a:pt x="0" y="454"/>
                  </a:cubicBezTo>
                </a:path>
              </a:pathLst>
            </a:custGeom>
            <a:noFill/>
            <a:ln w="23813" cap="flat">
              <a:solidFill>
                <a:schemeClr val="tx1">
                  <a:lumMod val="50000"/>
                  <a:lumOff val="50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 name="Oval 19"/>
            <p:cNvSpPr>
              <a:spLocks noChangeArrowheads="1"/>
            </p:cNvSpPr>
            <p:nvPr/>
          </p:nvSpPr>
          <p:spPr bwMode="auto">
            <a:xfrm>
              <a:off x="10222464" y="1622116"/>
              <a:ext cx="167282" cy="171804"/>
            </a:xfrm>
            <a:prstGeom prst="ellipse">
              <a:avLst/>
            </a:pr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 name="Oval 20"/>
            <p:cNvSpPr>
              <a:spLocks noChangeArrowheads="1"/>
            </p:cNvSpPr>
            <p:nvPr/>
          </p:nvSpPr>
          <p:spPr bwMode="auto">
            <a:xfrm>
              <a:off x="10222464" y="3534561"/>
              <a:ext cx="167282" cy="167282"/>
            </a:xfrm>
            <a:prstGeom prst="ellipse">
              <a:avLst/>
            </a:pr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grpSp>
      <p:grpSp>
        <p:nvGrpSpPr>
          <p:cNvPr id="53" name="组合 52"/>
          <p:cNvGrpSpPr/>
          <p:nvPr/>
        </p:nvGrpSpPr>
        <p:grpSpPr>
          <a:xfrm>
            <a:off x="1026310" y="1954421"/>
            <a:ext cx="1454244" cy="1415119"/>
            <a:chOff x="1026310" y="1954421"/>
            <a:chExt cx="1454244" cy="1415119"/>
          </a:xfrm>
        </p:grpSpPr>
        <p:sp>
          <p:nvSpPr>
            <p:cNvPr id="5" name="Oval 5"/>
            <p:cNvSpPr>
              <a:spLocks noChangeArrowheads="1"/>
            </p:cNvSpPr>
            <p:nvPr/>
          </p:nvSpPr>
          <p:spPr bwMode="auto">
            <a:xfrm>
              <a:off x="1026454" y="1954421"/>
              <a:ext cx="1408338" cy="1415119"/>
            </a:xfrm>
            <a:prstGeom prst="ellipse">
              <a:avLst/>
            </a:prstGeom>
            <a:solidFill>
              <a:schemeClr val="tx1">
                <a:lumMod val="85000"/>
                <a:lumOff val="15000"/>
              </a:schemeClr>
            </a:solidFill>
            <a:ln w="12700" cap="flat">
              <a:noFill/>
              <a:prstDash val="solid"/>
              <a:miter lim="800000"/>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 name="文本框 27"/>
            <p:cNvSpPr txBox="1"/>
            <p:nvPr/>
          </p:nvSpPr>
          <p:spPr>
            <a:xfrm>
              <a:off x="1026310" y="2338814"/>
              <a:ext cx="1454244" cy="584775"/>
            </a:xfrm>
            <a:prstGeom prst="rect">
              <a:avLst/>
            </a:prstGeom>
            <a:noFill/>
          </p:spPr>
          <p:txBody>
            <a:bodyPr wrap="none" rtlCol="0">
              <a:spAutoFit/>
            </a:bodyPr>
            <a:lstStyle/>
            <a:p>
              <a:r>
                <a:rPr lang="en-US" altLang="zh-CN" sz="3200" dirty="0">
                  <a:solidFill>
                    <a:schemeClr val="bg1"/>
                  </a:solidFill>
                </a:rPr>
                <a:t>Camera</a:t>
              </a:r>
              <a:endParaRPr lang="zh-CN" altLang="en-US" sz="3200" dirty="0">
                <a:solidFill>
                  <a:schemeClr val="bg1"/>
                </a:solidFill>
              </a:endParaRPr>
            </a:p>
          </p:txBody>
        </p:sp>
      </p:grpSp>
      <p:grpSp>
        <p:nvGrpSpPr>
          <p:cNvPr id="52" name="组合 51"/>
          <p:cNvGrpSpPr/>
          <p:nvPr/>
        </p:nvGrpSpPr>
        <p:grpSpPr>
          <a:xfrm>
            <a:off x="1611943" y="1622116"/>
            <a:ext cx="3693777" cy="2079727"/>
            <a:chOff x="1611943" y="1622116"/>
            <a:chExt cx="3693777" cy="2079727"/>
          </a:xfrm>
        </p:grpSpPr>
        <p:sp>
          <p:nvSpPr>
            <p:cNvPr id="6" name="Freeform 6"/>
            <p:cNvSpPr/>
            <p:nvPr/>
          </p:nvSpPr>
          <p:spPr bwMode="auto">
            <a:xfrm>
              <a:off x="1695584" y="1710279"/>
              <a:ext cx="949441" cy="1907923"/>
            </a:xfrm>
            <a:custGeom>
              <a:avLst/>
              <a:gdLst>
                <a:gd name="T0" fmla="*/ 0 w 227"/>
                <a:gd name="T1" fmla="*/ 0 h 454"/>
                <a:gd name="T2" fmla="*/ 227 w 227"/>
                <a:gd name="T3" fmla="*/ 227 h 454"/>
                <a:gd name="T4" fmla="*/ 0 w 227"/>
                <a:gd name="T5" fmla="*/ 454 h 454"/>
              </a:gdLst>
              <a:ahLst/>
              <a:cxnLst>
                <a:cxn ang="0">
                  <a:pos x="T0" y="T1"/>
                </a:cxn>
                <a:cxn ang="0">
                  <a:pos x="T2" y="T3"/>
                </a:cxn>
                <a:cxn ang="0">
                  <a:pos x="T4" y="T5"/>
                </a:cxn>
              </a:cxnLst>
              <a:rect l="0" t="0" r="r" b="b"/>
              <a:pathLst>
                <a:path w="227" h="454">
                  <a:moveTo>
                    <a:pt x="0" y="0"/>
                  </a:moveTo>
                  <a:cubicBezTo>
                    <a:pt x="125" y="0"/>
                    <a:pt x="227" y="101"/>
                    <a:pt x="227" y="227"/>
                  </a:cubicBezTo>
                  <a:cubicBezTo>
                    <a:pt x="227" y="352"/>
                    <a:pt x="125" y="454"/>
                    <a:pt x="0" y="454"/>
                  </a:cubicBezTo>
                </a:path>
              </a:pathLst>
            </a:custGeom>
            <a:noFill/>
            <a:ln w="23813" cap="flat">
              <a:solidFill>
                <a:schemeClr val="tx1">
                  <a:lumMod val="50000"/>
                  <a:lumOff val="50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 name="Oval 7"/>
            <p:cNvSpPr>
              <a:spLocks noChangeArrowheads="1"/>
            </p:cNvSpPr>
            <p:nvPr/>
          </p:nvSpPr>
          <p:spPr bwMode="auto">
            <a:xfrm>
              <a:off x="1611943" y="1622116"/>
              <a:ext cx="167282" cy="171804"/>
            </a:xfrm>
            <a:prstGeom prst="ellipse">
              <a:avLst/>
            </a:pr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 name="Oval 8"/>
            <p:cNvSpPr>
              <a:spLocks noChangeArrowheads="1"/>
            </p:cNvSpPr>
            <p:nvPr/>
          </p:nvSpPr>
          <p:spPr bwMode="auto">
            <a:xfrm>
              <a:off x="1611943" y="3534561"/>
              <a:ext cx="167282" cy="167282"/>
            </a:xfrm>
            <a:prstGeom prst="ellipse">
              <a:avLst/>
            </a:pr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sp>
          <p:nvSpPr>
            <p:cNvPr id="9" name="Oval 9"/>
            <p:cNvSpPr>
              <a:spLocks noChangeArrowheads="1"/>
            </p:cNvSpPr>
            <p:nvPr/>
          </p:nvSpPr>
          <p:spPr bwMode="auto">
            <a:xfrm>
              <a:off x="3897382" y="1954421"/>
              <a:ext cx="1408338" cy="1415119"/>
            </a:xfrm>
            <a:prstGeom prst="ellipse">
              <a:avLst/>
            </a:prstGeom>
            <a:solidFill>
              <a:schemeClr val="tx1">
                <a:lumMod val="85000"/>
                <a:lumOff val="15000"/>
              </a:schemeClr>
            </a:solidFill>
            <a:ln w="12700" cap="flat">
              <a:noFill/>
              <a:prstDash val="solid"/>
              <a:miter lim="800000"/>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 name="Line 21"/>
            <p:cNvSpPr>
              <a:spLocks noChangeShapeType="1"/>
            </p:cNvSpPr>
            <p:nvPr/>
          </p:nvSpPr>
          <p:spPr bwMode="auto">
            <a:xfrm>
              <a:off x="2645024" y="2664241"/>
              <a:ext cx="1252357" cy="0"/>
            </a:xfrm>
            <a:prstGeom prst="line">
              <a:avLst/>
            </a:prstGeom>
            <a:noFill/>
            <a:ln w="23813" cap="flat">
              <a:solidFill>
                <a:schemeClr val="tx1">
                  <a:lumMod val="50000"/>
                  <a:lumOff val="50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9" name="文本框 28"/>
            <p:cNvSpPr txBox="1"/>
            <p:nvPr/>
          </p:nvSpPr>
          <p:spPr>
            <a:xfrm>
              <a:off x="3904890" y="2308876"/>
              <a:ext cx="1372492" cy="707886"/>
            </a:xfrm>
            <a:prstGeom prst="rect">
              <a:avLst/>
            </a:prstGeom>
            <a:noFill/>
          </p:spPr>
          <p:txBody>
            <a:bodyPr wrap="none" rtlCol="0">
              <a:spAutoFit/>
            </a:bodyPr>
            <a:lstStyle/>
            <a:p>
              <a:r>
                <a:rPr lang="en-US" altLang="zh-CN" sz="4000" dirty="0">
                  <a:solidFill>
                    <a:schemeClr val="bg1"/>
                  </a:solidFill>
                </a:rPr>
                <a:t>Cloud</a:t>
              </a:r>
              <a:endParaRPr lang="zh-CN" altLang="en-US" sz="4000" dirty="0">
                <a:solidFill>
                  <a:schemeClr val="bg1"/>
                </a:solidFill>
              </a:endParaRPr>
            </a:p>
          </p:txBody>
        </p:sp>
      </p:grpSp>
      <p:grpSp>
        <p:nvGrpSpPr>
          <p:cNvPr id="51" name="组合 50"/>
          <p:cNvGrpSpPr/>
          <p:nvPr/>
        </p:nvGrpSpPr>
        <p:grpSpPr>
          <a:xfrm>
            <a:off x="4478349" y="1622116"/>
            <a:ext cx="3700559" cy="2079727"/>
            <a:chOff x="4478349" y="1622116"/>
            <a:chExt cx="3700559" cy="2079727"/>
          </a:xfrm>
        </p:grpSpPr>
        <p:sp>
          <p:nvSpPr>
            <p:cNvPr id="10" name="Freeform 10"/>
            <p:cNvSpPr/>
            <p:nvPr/>
          </p:nvSpPr>
          <p:spPr bwMode="auto">
            <a:xfrm>
              <a:off x="4566511" y="1710279"/>
              <a:ext cx="949441" cy="1907923"/>
            </a:xfrm>
            <a:custGeom>
              <a:avLst/>
              <a:gdLst>
                <a:gd name="T0" fmla="*/ 0 w 227"/>
                <a:gd name="T1" fmla="*/ 0 h 454"/>
                <a:gd name="T2" fmla="*/ 227 w 227"/>
                <a:gd name="T3" fmla="*/ 227 h 454"/>
                <a:gd name="T4" fmla="*/ 0 w 227"/>
                <a:gd name="T5" fmla="*/ 454 h 454"/>
              </a:gdLst>
              <a:ahLst/>
              <a:cxnLst>
                <a:cxn ang="0">
                  <a:pos x="T0" y="T1"/>
                </a:cxn>
                <a:cxn ang="0">
                  <a:pos x="T2" y="T3"/>
                </a:cxn>
                <a:cxn ang="0">
                  <a:pos x="T4" y="T5"/>
                </a:cxn>
              </a:cxnLst>
              <a:rect l="0" t="0" r="r" b="b"/>
              <a:pathLst>
                <a:path w="227" h="454">
                  <a:moveTo>
                    <a:pt x="0" y="0"/>
                  </a:moveTo>
                  <a:cubicBezTo>
                    <a:pt x="125" y="0"/>
                    <a:pt x="227" y="101"/>
                    <a:pt x="227" y="227"/>
                  </a:cubicBezTo>
                  <a:cubicBezTo>
                    <a:pt x="227" y="352"/>
                    <a:pt x="125" y="454"/>
                    <a:pt x="0" y="454"/>
                  </a:cubicBezTo>
                </a:path>
              </a:pathLst>
            </a:custGeom>
            <a:noFill/>
            <a:ln w="23813" cap="flat">
              <a:solidFill>
                <a:schemeClr val="tx1">
                  <a:lumMod val="50000"/>
                  <a:lumOff val="50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 name="Oval 11"/>
            <p:cNvSpPr>
              <a:spLocks noChangeArrowheads="1"/>
            </p:cNvSpPr>
            <p:nvPr/>
          </p:nvSpPr>
          <p:spPr bwMode="auto">
            <a:xfrm>
              <a:off x="4478349" y="1622116"/>
              <a:ext cx="171804" cy="171804"/>
            </a:xfrm>
            <a:prstGeom prst="ellipse">
              <a:avLst/>
            </a:pr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 name="Oval 12"/>
            <p:cNvSpPr>
              <a:spLocks noChangeArrowheads="1"/>
            </p:cNvSpPr>
            <p:nvPr/>
          </p:nvSpPr>
          <p:spPr bwMode="auto">
            <a:xfrm>
              <a:off x="4478349" y="3534561"/>
              <a:ext cx="171804" cy="167282"/>
            </a:xfrm>
            <a:prstGeom prst="ellipse">
              <a:avLst/>
            </a:pr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sp>
          <p:nvSpPr>
            <p:cNvPr id="13" name="Oval 13"/>
            <p:cNvSpPr>
              <a:spLocks noChangeArrowheads="1"/>
            </p:cNvSpPr>
            <p:nvPr/>
          </p:nvSpPr>
          <p:spPr bwMode="auto">
            <a:xfrm>
              <a:off x="6766049" y="1954421"/>
              <a:ext cx="1412859" cy="1415119"/>
            </a:xfrm>
            <a:prstGeom prst="ellipse">
              <a:avLst/>
            </a:prstGeom>
            <a:solidFill>
              <a:schemeClr val="tx1">
                <a:lumMod val="85000"/>
                <a:lumOff val="15000"/>
              </a:schemeClr>
            </a:solidFill>
            <a:ln w="12700" cap="flat">
              <a:noFill/>
              <a:prstDash val="solid"/>
              <a:miter lim="800000"/>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2" name="Line 23"/>
            <p:cNvSpPr>
              <a:spLocks noChangeShapeType="1"/>
            </p:cNvSpPr>
            <p:nvPr/>
          </p:nvSpPr>
          <p:spPr bwMode="auto">
            <a:xfrm>
              <a:off x="5515952" y="2664241"/>
              <a:ext cx="1250097" cy="0"/>
            </a:xfrm>
            <a:prstGeom prst="line">
              <a:avLst/>
            </a:prstGeom>
            <a:noFill/>
            <a:ln w="23813" cap="flat">
              <a:solidFill>
                <a:schemeClr val="tx1">
                  <a:lumMod val="50000"/>
                  <a:lumOff val="50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0" name="文本框 29"/>
            <p:cNvSpPr txBox="1"/>
            <p:nvPr/>
          </p:nvSpPr>
          <p:spPr>
            <a:xfrm>
              <a:off x="7086092" y="2341638"/>
              <a:ext cx="807529" cy="646331"/>
            </a:xfrm>
            <a:prstGeom prst="rect">
              <a:avLst/>
            </a:prstGeom>
            <a:noFill/>
          </p:spPr>
          <p:txBody>
            <a:bodyPr wrap="none" rtlCol="0">
              <a:spAutoFit/>
            </a:bodyPr>
            <a:lstStyle/>
            <a:p>
              <a:r>
                <a:rPr lang="en-US" altLang="zh-CN" sz="3600" dirty="0">
                  <a:solidFill>
                    <a:schemeClr val="bg1"/>
                  </a:solidFill>
                </a:rPr>
                <a:t>IOT</a:t>
              </a:r>
              <a:endParaRPr lang="zh-CN" altLang="en-US" sz="3600" dirty="0">
                <a:solidFill>
                  <a:schemeClr val="bg1"/>
                </a:solidFill>
              </a:endParaRPr>
            </a:p>
          </p:txBody>
        </p:sp>
      </p:grpSp>
      <p:grpSp>
        <p:nvGrpSpPr>
          <p:cNvPr id="50" name="组合 49"/>
          <p:cNvGrpSpPr/>
          <p:nvPr/>
        </p:nvGrpSpPr>
        <p:grpSpPr>
          <a:xfrm>
            <a:off x="7349277" y="1622116"/>
            <a:ext cx="3712162" cy="2079727"/>
            <a:chOff x="7349277" y="1622116"/>
            <a:chExt cx="3712162" cy="2079727"/>
          </a:xfrm>
        </p:grpSpPr>
        <p:sp>
          <p:nvSpPr>
            <p:cNvPr id="14" name="Freeform 14"/>
            <p:cNvSpPr/>
            <p:nvPr/>
          </p:nvSpPr>
          <p:spPr bwMode="auto">
            <a:xfrm>
              <a:off x="7432917" y="1710279"/>
              <a:ext cx="949441" cy="1907923"/>
            </a:xfrm>
            <a:custGeom>
              <a:avLst/>
              <a:gdLst>
                <a:gd name="T0" fmla="*/ 0 w 227"/>
                <a:gd name="T1" fmla="*/ 0 h 454"/>
                <a:gd name="T2" fmla="*/ 227 w 227"/>
                <a:gd name="T3" fmla="*/ 227 h 454"/>
                <a:gd name="T4" fmla="*/ 0 w 227"/>
                <a:gd name="T5" fmla="*/ 454 h 454"/>
              </a:gdLst>
              <a:ahLst/>
              <a:cxnLst>
                <a:cxn ang="0">
                  <a:pos x="T0" y="T1"/>
                </a:cxn>
                <a:cxn ang="0">
                  <a:pos x="T2" y="T3"/>
                </a:cxn>
                <a:cxn ang="0">
                  <a:pos x="T4" y="T5"/>
                </a:cxn>
              </a:cxnLst>
              <a:rect l="0" t="0" r="r" b="b"/>
              <a:pathLst>
                <a:path w="227" h="454">
                  <a:moveTo>
                    <a:pt x="0" y="0"/>
                  </a:moveTo>
                  <a:cubicBezTo>
                    <a:pt x="126" y="0"/>
                    <a:pt x="227" y="101"/>
                    <a:pt x="227" y="227"/>
                  </a:cubicBezTo>
                  <a:cubicBezTo>
                    <a:pt x="227" y="352"/>
                    <a:pt x="126" y="454"/>
                    <a:pt x="0" y="454"/>
                  </a:cubicBezTo>
                </a:path>
              </a:pathLst>
            </a:custGeom>
            <a:noFill/>
            <a:ln w="23813" cap="flat">
              <a:solidFill>
                <a:schemeClr val="tx1">
                  <a:lumMod val="50000"/>
                  <a:lumOff val="50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 name="Oval 15"/>
            <p:cNvSpPr>
              <a:spLocks noChangeArrowheads="1"/>
            </p:cNvSpPr>
            <p:nvPr/>
          </p:nvSpPr>
          <p:spPr bwMode="auto">
            <a:xfrm>
              <a:off x="7349277" y="1622116"/>
              <a:ext cx="167282" cy="171804"/>
            </a:xfrm>
            <a:prstGeom prst="ellipse">
              <a:avLst/>
            </a:pr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 name="Oval 16"/>
            <p:cNvSpPr>
              <a:spLocks noChangeArrowheads="1"/>
            </p:cNvSpPr>
            <p:nvPr/>
          </p:nvSpPr>
          <p:spPr bwMode="auto">
            <a:xfrm>
              <a:off x="7349277" y="3534561"/>
              <a:ext cx="167282" cy="167282"/>
            </a:xfrm>
            <a:prstGeom prst="ellipse">
              <a:avLst/>
            </a:pr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sp>
          <p:nvSpPr>
            <p:cNvPr id="17" name="Oval 17"/>
            <p:cNvSpPr>
              <a:spLocks noChangeArrowheads="1"/>
            </p:cNvSpPr>
            <p:nvPr/>
          </p:nvSpPr>
          <p:spPr bwMode="auto">
            <a:xfrm>
              <a:off x="9636977" y="1954421"/>
              <a:ext cx="1408338" cy="1415119"/>
            </a:xfrm>
            <a:prstGeom prst="ellipse">
              <a:avLst/>
            </a:prstGeom>
            <a:solidFill>
              <a:schemeClr val="tx1">
                <a:lumMod val="85000"/>
                <a:lumOff val="15000"/>
              </a:schemeClr>
            </a:solidFill>
            <a:ln w="12700" cap="flat">
              <a:noFill/>
              <a:prstDash val="solid"/>
              <a:miter lim="800000"/>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3" name="Line 25"/>
            <p:cNvSpPr>
              <a:spLocks noChangeShapeType="1"/>
            </p:cNvSpPr>
            <p:nvPr/>
          </p:nvSpPr>
          <p:spPr bwMode="auto">
            <a:xfrm>
              <a:off x="8386879" y="2650677"/>
              <a:ext cx="1254619" cy="0"/>
            </a:xfrm>
            <a:prstGeom prst="line">
              <a:avLst/>
            </a:prstGeom>
            <a:noFill/>
            <a:ln w="23813" cap="flat">
              <a:solidFill>
                <a:schemeClr val="tx1">
                  <a:lumMod val="50000"/>
                  <a:lumOff val="50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1" name="文本框 30"/>
            <p:cNvSpPr txBox="1"/>
            <p:nvPr/>
          </p:nvSpPr>
          <p:spPr>
            <a:xfrm>
              <a:off x="9641498" y="2327511"/>
              <a:ext cx="1419941" cy="646331"/>
            </a:xfrm>
            <a:prstGeom prst="rect">
              <a:avLst/>
            </a:prstGeom>
            <a:noFill/>
          </p:spPr>
          <p:txBody>
            <a:bodyPr wrap="none" rtlCol="0">
              <a:spAutoFit/>
            </a:bodyPr>
            <a:lstStyle/>
            <a:p>
              <a:r>
                <a:rPr lang="en-US" altLang="zh-CN" sz="3600" dirty="0">
                  <a:solidFill>
                    <a:schemeClr val="bg1"/>
                  </a:solidFill>
                </a:rPr>
                <a:t>Device</a:t>
              </a:r>
              <a:endParaRPr lang="zh-CN" altLang="en-US" sz="3600" dirty="0">
                <a:solidFill>
                  <a:schemeClr val="bg1"/>
                </a:solidFill>
              </a:endParaRPr>
            </a:p>
          </p:txBody>
        </p:sp>
      </p:grpSp>
      <p:grpSp>
        <p:nvGrpSpPr>
          <p:cNvPr id="32" name="组合 31"/>
          <p:cNvGrpSpPr/>
          <p:nvPr/>
        </p:nvGrpSpPr>
        <p:grpSpPr>
          <a:xfrm>
            <a:off x="663781" y="4026797"/>
            <a:ext cx="1896324" cy="1729799"/>
            <a:chOff x="684212" y="2153921"/>
            <a:chExt cx="1361474" cy="1288373"/>
          </a:xfrm>
        </p:grpSpPr>
        <p:sp>
          <p:nvSpPr>
            <p:cNvPr id="33" name="矩形 32"/>
            <p:cNvSpPr/>
            <p:nvPr/>
          </p:nvSpPr>
          <p:spPr>
            <a:xfrm>
              <a:off x="1050066" y="2153921"/>
              <a:ext cx="629763" cy="275082"/>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zh-CN" altLang="en-US" sz="18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摄像头</a:t>
              </a:r>
              <a:endParaRPr lang="zh-CN" altLang="en-US" sz="4800" b="1" dirty="0">
                <a:solidFill>
                  <a:schemeClr val="bg2">
                    <a:lumMod val="50000"/>
                  </a:schemeClr>
                </a:solidFill>
              </a:endParaRPr>
            </a:p>
          </p:txBody>
        </p:sp>
        <p:sp>
          <p:nvSpPr>
            <p:cNvPr id="34" name="文本框 66"/>
            <p:cNvSpPr txBox="1">
              <a:spLocks noChangeArrowheads="1"/>
            </p:cNvSpPr>
            <p:nvPr/>
          </p:nvSpPr>
          <p:spPr bwMode="auto">
            <a:xfrm>
              <a:off x="684212" y="2585670"/>
              <a:ext cx="1361474" cy="856624"/>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lnSpc>
                  <a:spcPct val="130000"/>
                </a:lnSpc>
                <a:spcBef>
                  <a:spcPct val="0"/>
                </a:spcBef>
                <a:spcAft>
                  <a:spcPct val="0"/>
                </a:spcAft>
              </a:pPr>
              <a:r>
                <a:rPr lang="zh-CN" altLang="en-US" dirty="0">
                  <a:solidFill>
                    <a:schemeClr val="bg2">
                      <a:lumMod val="50000"/>
                    </a:schemeClr>
                  </a:solidFill>
                </a:rPr>
                <a:t>通过高效成熟的</a:t>
              </a:r>
              <a:r>
                <a:rPr lang="en-US" altLang="zh-CN" dirty="0">
                  <a:solidFill>
                    <a:schemeClr val="bg2">
                      <a:lumMod val="50000"/>
                    </a:schemeClr>
                  </a:solidFill>
                </a:rPr>
                <a:t>OpenCV</a:t>
              </a:r>
              <a:r>
                <a:rPr lang="zh-CN" altLang="en-US" dirty="0">
                  <a:solidFill>
                    <a:schemeClr val="bg2">
                      <a:lumMod val="50000"/>
                    </a:schemeClr>
                  </a:solidFill>
                </a:rPr>
                <a:t>计算机视觉库解决小车识别追踪、透视景深转换等问题</a:t>
              </a:r>
            </a:p>
          </p:txBody>
        </p:sp>
      </p:grpSp>
      <p:cxnSp>
        <p:nvCxnSpPr>
          <p:cNvPr id="35" name="直接连接符 34"/>
          <p:cNvCxnSpPr/>
          <p:nvPr/>
        </p:nvCxnSpPr>
        <p:spPr>
          <a:xfrm>
            <a:off x="776313" y="4488491"/>
            <a:ext cx="170648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3618349" y="3987845"/>
            <a:ext cx="1896325" cy="1729799"/>
            <a:chOff x="684212" y="2153921"/>
            <a:chExt cx="1361474" cy="1288373"/>
          </a:xfrm>
        </p:grpSpPr>
        <p:sp>
          <p:nvSpPr>
            <p:cNvPr id="38" name="矩形 37"/>
            <p:cNvSpPr/>
            <p:nvPr/>
          </p:nvSpPr>
          <p:spPr>
            <a:xfrm>
              <a:off x="1050069" y="2153921"/>
              <a:ext cx="629763" cy="275083"/>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zh-CN" altLang="en-US" sz="1800" b="1" dirty="0">
                  <a:solidFill>
                    <a:schemeClr val="bg2">
                      <a:lumMod val="50000"/>
                    </a:schemeClr>
                  </a:solidFill>
                  <a:latin typeface="+mj-ea"/>
                  <a:ea typeface="+mj-ea"/>
                </a:rPr>
                <a:t>服务器</a:t>
              </a:r>
            </a:p>
          </p:txBody>
        </p:sp>
        <p:sp>
          <p:nvSpPr>
            <p:cNvPr id="39" name="文本框 66"/>
            <p:cNvSpPr txBox="1">
              <a:spLocks noChangeArrowheads="1"/>
            </p:cNvSpPr>
            <p:nvPr/>
          </p:nvSpPr>
          <p:spPr bwMode="auto">
            <a:xfrm>
              <a:off x="684212" y="2585670"/>
              <a:ext cx="1361474" cy="856624"/>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lnSpc>
                  <a:spcPct val="130000"/>
                </a:lnSpc>
                <a:spcBef>
                  <a:spcPct val="0"/>
                </a:spcBef>
                <a:spcAft>
                  <a:spcPct val="0"/>
                </a:spcAft>
              </a:pPr>
              <a:r>
                <a:rPr lang="zh-CN" altLang="en-US" dirty="0">
                  <a:solidFill>
                    <a:schemeClr val="bg2">
                      <a:lumMod val="50000"/>
                    </a:schemeClr>
                  </a:solidFill>
                </a:rPr>
                <a:t>通过将摄像头直接连接在服务器上完成高效数据传输，服务器完成视觉和调度处理</a:t>
              </a:r>
            </a:p>
          </p:txBody>
        </p:sp>
      </p:grpSp>
      <p:cxnSp>
        <p:nvCxnSpPr>
          <p:cNvPr id="40" name="直接连接符 39"/>
          <p:cNvCxnSpPr/>
          <p:nvPr/>
        </p:nvCxnSpPr>
        <p:spPr>
          <a:xfrm>
            <a:off x="3730881" y="4449539"/>
            <a:ext cx="170648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1" name="组合 40"/>
          <p:cNvGrpSpPr/>
          <p:nvPr/>
        </p:nvGrpSpPr>
        <p:grpSpPr>
          <a:xfrm>
            <a:off x="6568397" y="4026799"/>
            <a:ext cx="1896324" cy="1459726"/>
            <a:chOff x="684212" y="2153921"/>
            <a:chExt cx="1361474" cy="1087219"/>
          </a:xfrm>
        </p:grpSpPr>
        <p:sp>
          <p:nvSpPr>
            <p:cNvPr id="42" name="矩形 41"/>
            <p:cNvSpPr/>
            <p:nvPr/>
          </p:nvSpPr>
          <p:spPr>
            <a:xfrm>
              <a:off x="1050070" y="2153921"/>
              <a:ext cx="629763" cy="275082"/>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zh-CN" altLang="en-US" sz="18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物联网</a:t>
              </a:r>
              <a:endParaRPr lang="zh-CN" altLang="en-US" sz="4800" b="1" dirty="0">
                <a:solidFill>
                  <a:schemeClr val="bg2">
                    <a:lumMod val="50000"/>
                  </a:schemeClr>
                </a:solidFill>
              </a:endParaRPr>
            </a:p>
          </p:txBody>
        </p:sp>
        <p:sp>
          <p:nvSpPr>
            <p:cNvPr id="43" name="文本框 66"/>
            <p:cNvSpPr txBox="1">
              <a:spLocks noChangeArrowheads="1"/>
            </p:cNvSpPr>
            <p:nvPr/>
          </p:nvSpPr>
          <p:spPr bwMode="auto">
            <a:xfrm>
              <a:off x="684212" y="2585670"/>
              <a:ext cx="1361474" cy="655470"/>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lnSpc>
                  <a:spcPct val="130000"/>
                </a:lnSpc>
                <a:spcBef>
                  <a:spcPct val="0"/>
                </a:spcBef>
                <a:spcAft>
                  <a:spcPct val="0"/>
                </a:spcAft>
              </a:pPr>
              <a:r>
                <a:rPr lang="zh-CN" altLang="en-US" dirty="0">
                  <a:solidFill>
                    <a:schemeClr val="bg2">
                      <a:lumMod val="50000"/>
                    </a:schemeClr>
                  </a:solidFill>
                </a:rPr>
                <a:t>利用局域网或</a:t>
              </a:r>
              <a:r>
                <a:rPr lang="en-US" altLang="zh-CN" dirty="0">
                  <a:solidFill>
                    <a:schemeClr val="bg2">
                      <a:lumMod val="50000"/>
                    </a:schemeClr>
                  </a:solidFill>
                </a:rPr>
                <a:t>5G</a:t>
              </a:r>
              <a:r>
                <a:rPr lang="zh-CN" altLang="en-US" dirty="0">
                  <a:solidFill>
                    <a:schemeClr val="bg2">
                      <a:lumMod val="50000"/>
                    </a:schemeClr>
                  </a:solidFill>
                </a:rPr>
                <a:t>技术完成低延时的数据数据和指令下发</a:t>
              </a:r>
            </a:p>
          </p:txBody>
        </p:sp>
      </p:grpSp>
      <p:cxnSp>
        <p:nvCxnSpPr>
          <p:cNvPr id="44" name="直接连接符 43"/>
          <p:cNvCxnSpPr/>
          <p:nvPr/>
        </p:nvCxnSpPr>
        <p:spPr>
          <a:xfrm>
            <a:off x="6680929" y="4488491"/>
            <a:ext cx="170648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9441583" y="3985113"/>
            <a:ext cx="1896324" cy="1189651"/>
            <a:chOff x="684212" y="2153921"/>
            <a:chExt cx="1361474" cy="886065"/>
          </a:xfrm>
        </p:grpSpPr>
        <p:sp>
          <p:nvSpPr>
            <p:cNvPr id="46" name="矩形 45"/>
            <p:cNvSpPr/>
            <p:nvPr/>
          </p:nvSpPr>
          <p:spPr>
            <a:xfrm>
              <a:off x="1132929" y="2153921"/>
              <a:ext cx="464036" cy="275082"/>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zh-CN" altLang="en-US" sz="18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终端</a:t>
              </a:r>
              <a:endParaRPr lang="zh-CN" altLang="en-US" sz="4800" b="1" dirty="0">
                <a:solidFill>
                  <a:schemeClr val="bg2">
                    <a:lumMod val="50000"/>
                  </a:schemeClr>
                </a:solidFill>
              </a:endParaRPr>
            </a:p>
          </p:txBody>
        </p:sp>
        <p:sp>
          <p:nvSpPr>
            <p:cNvPr id="47" name="文本框 66"/>
            <p:cNvSpPr txBox="1">
              <a:spLocks noChangeArrowheads="1"/>
            </p:cNvSpPr>
            <p:nvPr/>
          </p:nvSpPr>
          <p:spPr bwMode="auto">
            <a:xfrm>
              <a:off x="684212" y="2585670"/>
              <a:ext cx="1361474" cy="454316"/>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lnSpc>
                  <a:spcPct val="130000"/>
                </a:lnSpc>
                <a:spcBef>
                  <a:spcPct val="0"/>
                </a:spcBef>
                <a:spcAft>
                  <a:spcPct val="0"/>
                </a:spcAft>
              </a:pPr>
              <a:r>
                <a:rPr lang="zh-CN" altLang="en-US" dirty="0">
                  <a:solidFill>
                    <a:schemeClr val="bg2">
                      <a:lumMod val="50000"/>
                    </a:schemeClr>
                  </a:solidFill>
                </a:rPr>
                <a:t>终端负责完成指令的响应</a:t>
              </a:r>
            </a:p>
          </p:txBody>
        </p:sp>
      </p:grpSp>
      <p:cxnSp>
        <p:nvCxnSpPr>
          <p:cNvPr id="48" name="直接连接符 47"/>
          <p:cNvCxnSpPr/>
          <p:nvPr/>
        </p:nvCxnSpPr>
        <p:spPr>
          <a:xfrm>
            <a:off x="9554116" y="4446807"/>
            <a:ext cx="1706480"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374992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up)">
                                          <p:cBhvr>
                                            <p:cTn id="7" dur="500"/>
                                            <p:tgtEl>
                                              <p:spTgt spid="49"/>
                                            </p:tgtEl>
                                          </p:cBhvr>
                                        </p:animEffect>
                                      </p:childTnLst>
                                    </p:cTn>
                                  </p:par>
                                  <p:par>
                                    <p:cTn id="8" presetID="2" presetClass="entr" presetSubtype="8" fill="hold" nodeType="withEffect" p14:presetBounceEnd="28000">
                                      <p:stCondLst>
                                        <p:cond delay="500"/>
                                      </p:stCondLst>
                                      <p:childTnLst>
                                        <p:set>
                                          <p:cBhvr>
                                            <p:cTn id="9" dur="1" fill="hold">
                                              <p:stCondLst>
                                                <p:cond delay="0"/>
                                              </p:stCondLst>
                                            </p:cTn>
                                            <p:tgtEl>
                                              <p:spTgt spid="50"/>
                                            </p:tgtEl>
                                            <p:attrNameLst>
                                              <p:attrName>style.visibility</p:attrName>
                                            </p:attrNameLst>
                                          </p:cBhvr>
                                          <p:to>
                                            <p:strVal val="visible"/>
                                          </p:to>
                                        </p:set>
                                        <p:anim calcmode="lin" valueType="num" p14:bounceEnd="28000">
                                          <p:cBhvr additive="base">
                                            <p:cTn id="10" dur="500" fill="hold"/>
                                            <p:tgtEl>
                                              <p:spTgt spid="50"/>
                                            </p:tgtEl>
                                            <p:attrNameLst>
                                              <p:attrName>ppt_x</p:attrName>
                                            </p:attrNameLst>
                                          </p:cBhvr>
                                          <p:tavLst>
                                            <p:tav tm="0">
                                              <p:val>
                                                <p:strVal val="0-#ppt_w/2"/>
                                              </p:val>
                                            </p:tav>
                                            <p:tav tm="100000">
                                              <p:val>
                                                <p:strVal val="#ppt_x"/>
                                              </p:val>
                                            </p:tav>
                                          </p:tavLst>
                                        </p:anim>
                                        <p:anim calcmode="lin" valueType="num" p14:bounceEnd="28000">
                                          <p:cBhvr additive="base">
                                            <p:cTn id="11" dur="500" fill="hold"/>
                                            <p:tgtEl>
                                              <p:spTgt spid="50"/>
                                            </p:tgtEl>
                                            <p:attrNameLst>
                                              <p:attrName>ppt_y</p:attrName>
                                            </p:attrNameLst>
                                          </p:cBhvr>
                                          <p:tavLst>
                                            <p:tav tm="0">
                                              <p:val>
                                                <p:strVal val="#ppt_y"/>
                                              </p:val>
                                            </p:tav>
                                            <p:tav tm="100000">
                                              <p:val>
                                                <p:strVal val="#ppt_y"/>
                                              </p:val>
                                            </p:tav>
                                          </p:tavLst>
                                        </p:anim>
                                      </p:childTnLst>
                                    </p:cTn>
                                  </p:par>
                                  <p:par>
                                    <p:cTn id="12" presetID="2" presetClass="entr" presetSubtype="8" fill="hold" nodeType="withEffect" p14:presetBounceEnd="28000">
                                      <p:stCondLst>
                                        <p:cond delay="1000"/>
                                      </p:stCondLst>
                                      <p:childTnLst>
                                        <p:set>
                                          <p:cBhvr>
                                            <p:cTn id="13" dur="1" fill="hold">
                                              <p:stCondLst>
                                                <p:cond delay="0"/>
                                              </p:stCondLst>
                                            </p:cTn>
                                            <p:tgtEl>
                                              <p:spTgt spid="51"/>
                                            </p:tgtEl>
                                            <p:attrNameLst>
                                              <p:attrName>style.visibility</p:attrName>
                                            </p:attrNameLst>
                                          </p:cBhvr>
                                          <p:to>
                                            <p:strVal val="visible"/>
                                          </p:to>
                                        </p:set>
                                        <p:anim calcmode="lin" valueType="num" p14:bounceEnd="28000">
                                          <p:cBhvr additive="base">
                                            <p:cTn id="14" dur="500" fill="hold"/>
                                            <p:tgtEl>
                                              <p:spTgt spid="51"/>
                                            </p:tgtEl>
                                            <p:attrNameLst>
                                              <p:attrName>ppt_x</p:attrName>
                                            </p:attrNameLst>
                                          </p:cBhvr>
                                          <p:tavLst>
                                            <p:tav tm="0">
                                              <p:val>
                                                <p:strVal val="0-#ppt_w/2"/>
                                              </p:val>
                                            </p:tav>
                                            <p:tav tm="100000">
                                              <p:val>
                                                <p:strVal val="#ppt_x"/>
                                              </p:val>
                                            </p:tav>
                                          </p:tavLst>
                                        </p:anim>
                                        <p:anim calcmode="lin" valueType="num" p14:bounceEnd="28000">
                                          <p:cBhvr additive="base">
                                            <p:cTn id="15" dur="500" fill="hold"/>
                                            <p:tgtEl>
                                              <p:spTgt spid="51"/>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14:presetBounceEnd="42000">
                                      <p:stCondLst>
                                        <p:cond delay="1500"/>
                                      </p:stCondLst>
                                      <p:childTnLst>
                                        <p:set>
                                          <p:cBhvr>
                                            <p:cTn id="17" dur="1" fill="hold">
                                              <p:stCondLst>
                                                <p:cond delay="0"/>
                                              </p:stCondLst>
                                            </p:cTn>
                                            <p:tgtEl>
                                              <p:spTgt spid="52"/>
                                            </p:tgtEl>
                                            <p:attrNameLst>
                                              <p:attrName>style.visibility</p:attrName>
                                            </p:attrNameLst>
                                          </p:cBhvr>
                                          <p:to>
                                            <p:strVal val="visible"/>
                                          </p:to>
                                        </p:set>
                                        <p:anim calcmode="lin" valueType="num" p14:bounceEnd="42000">
                                          <p:cBhvr additive="base">
                                            <p:cTn id="18" dur="350" fill="hold"/>
                                            <p:tgtEl>
                                              <p:spTgt spid="52"/>
                                            </p:tgtEl>
                                            <p:attrNameLst>
                                              <p:attrName>ppt_x</p:attrName>
                                            </p:attrNameLst>
                                          </p:cBhvr>
                                          <p:tavLst>
                                            <p:tav tm="0">
                                              <p:val>
                                                <p:strVal val="0-#ppt_w/2"/>
                                              </p:val>
                                            </p:tav>
                                            <p:tav tm="100000">
                                              <p:val>
                                                <p:strVal val="#ppt_x"/>
                                              </p:val>
                                            </p:tav>
                                          </p:tavLst>
                                        </p:anim>
                                        <p:anim calcmode="lin" valueType="num" p14:bounceEnd="42000">
                                          <p:cBhvr additive="base">
                                            <p:cTn id="19" dur="350" fill="hold"/>
                                            <p:tgtEl>
                                              <p:spTgt spid="52"/>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14:presetBounceEnd="40000">
                                      <p:stCondLst>
                                        <p:cond delay="2000"/>
                                      </p:stCondLst>
                                      <p:childTnLst>
                                        <p:set>
                                          <p:cBhvr>
                                            <p:cTn id="21" dur="1" fill="hold">
                                              <p:stCondLst>
                                                <p:cond delay="0"/>
                                              </p:stCondLst>
                                            </p:cTn>
                                            <p:tgtEl>
                                              <p:spTgt spid="53"/>
                                            </p:tgtEl>
                                            <p:attrNameLst>
                                              <p:attrName>style.visibility</p:attrName>
                                            </p:attrNameLst>
                                          </p:cBhvr>
                                          <p:to>
                                            <p:strVal val="visible"/>
                                          </p:to>
                                        </p:set>
                                        <p:anim calcmode="lin" valueType="num" p14:bounceEnd="40000">
                                          <p:cBhvr additive="base">
                                            <p:cTn id="22" dur="250" fill="hold"/>
                                            <p:tgtEl>
                                              <p:spTgt spid="53"/>
                                            </p:tgtEl>
                                            <p:attrNameLst>
                                              <p:attrName>ppt_x</p:attrName>
                                            </p:attrNameLst>
                                          </p:cBhvr>
                                          <p:tavLst>
                                            <p:tav tm="0">
                                              <p:val>
                                                <p:strVal val="0-#ppt_w/2"/>
                                              </p:val>
                                            </p:tav>
                                            <p:tav tm="100000">
                                              <p:val>
                                                <p:strVal val="#ppt_x"/>
                                              </p:val>
                                            </p:tav>
                                          </p:tavLst>
                                        </p:anim>
                                        <p:anim calcmode="lin" valueType="num" p14:bounceEnd="40000">
                                          <p:cBhvr additive="base">
                                            <p:cTn id="23" dur="250" fill="hold"/>
                                            <p:tgtEl>
                                              <p:spTgt spid="53"/>
                                            </p:tgtEl>
                                            <p:attrNameLst>
                                              <p:attrName>ppt_y</p:attrName>
                                            </p:attrNameLst>
                                          </p:cBhvr>
                                          <p:tavLst>
                                            <p:tav tm="0">
                                              <p:val>
                                                <p:strVal val="#ppt_y"/>
                                              </p:val>
                                            </p:tav>
                                            <p:tav tm="100000">
                                              <p:val>
                                                <p:strVal val="#ppt_y"/>
                                              </p:val>
                                            </p:tav>
                                          </p:tavLst>
                                        </p:anim>
                                      </p:childTnLst>
                                    </p:cTn>
                                  </p:par>
                                  <p:par>
                                    <p:cTn id="24" presetID="22" presetClass="entr" presetSubtype="1" fill="hold" nodeType="withEffect">
                                      <p:stCondLst>
                                        <p:cond delay="2250"/>
                                      </p:stCondLst>
                                      <p:childTnLst>
                                        <p:set>
                                          <p:cBhvr>
                                            <p:cTn id="25" dur="1" fill="hold">
                                              <p:stCondLst>
                                                <p:cond delay="0"/>
                                              </p:stCondLst>
                                            </p:cTn>
                                            <p:tgtEl>
                                              <p:spTgt spid="32"/>
                                            </p:tgtEl>
                                            <p:attrNameLst>
                                              <p:attrName>style.visibility</p:attrName>
                                            </p:attrNameLst>
                                          </p:cBhvr>
                                          <p:to>
                                            <p:strVal val="visible"/>
                                          </p:to>
                                        </p:set>
                                        <p:animEffect transition="in" filter="wipe(up)">
                                          <p:cBhvr>
                                            <p:cTn id="26" dur="500"/>
                                            <p:tgtEl>
                                              <p:spTgt spid="32"/>
                                            </p:tgtEl>
                                          </p:cBhvr>
                                        </p:animEffect>
                                      </p:childTnLst>
                                    </p:cTn>
                                  </p:par>
                                  <p:par>
                                    <p:cTn id="27" presetID="22" presetClass="entr" presetSubtype="1" fill="hold" nodeType="withEffect">
                                      <p:stCondLst>
                                        <p:cond delay="2250"/>
                                      </p:stCondLst>
                                      <p:childTnLst>
                                        <p:set>
                                          <p:cBhvr>
                                            <p:cTn id="28" dur="1" fill="hold">
                                              <p:stCondLst>
                                                <p:cond delay="0"/>
                                              </p:stCondLst>
                                            </p:cTn>
                                            <p:tgtEl>
                                              <p:spTgt spid="35"/>
                                            </p:tgtEl>
                                            <p:attrNameLst>
                                              <p:attrName>style.visibility</p:attrName>
                                            </p:attrNameLst>
                                          </p:cBhvr>
                                          <p:to>
                                            <p:strVal val="visible"/>
                                          </p:to>
                                        </p:set>
                                        <p:animEffect transition="in" filter="wipe(up)">
                                          <p:cBhvr>
                                            <p:cTn id="29" dur="500"/>
                                            <p:tgtEl>
                                              <p:spTgt spid="35"/>
                                            </p:tgtEl>
                                          </p:cBhvr>
                                        </p:animEffect>
                                      </p:childTnLst>
                                    </p:cTn>
                                  </p:par>
                                  <p:par>
                                    <p:cTn id="30" presetID="22" presetClass="entr" presetSubtype="1" fill="hold" nodeType="withEffect">
                                      <p:stCondLst>
                                        <p:cond delay="2250"/>
                                      </p:stCondLst>
                                      <p:childTnLst>
                                        <p:set>
                                          <p:cBhvr>
                                            <p:cTn id="31" dur="1" fill="hold">
                                              <p:stCondLst>
                                                <p:cond delay="0"/>
                                              </p:stCondLst>
                                            </p:cTn>
                                            <p:tgtEl>
                                              <p:spTgt spid="37"/>
                                            </p:tgtEl>
                                            <p:attrNameLst>
                                              <p:attrName>style.visibility</p:attrName>
                                            </p:attrNameLst>
                                          </p:cBhvr>
                                          <p:to>
                                            <p:strVal val="visible"/>
                                          </p:to>
                                        </p:set>
                                        <p:animEffect transition="in" filter="wipe(up)">
                                          <p:cBhvr>
                                            <p:cTn id="32" dur="500"/>
                                            <p:tgtEl>
                                              <p:spTgt spid="37"/>
                                            </p:tgtEl>
                                          </p:cBhvr>
                                        </p:animEffect>
                                      </p:childTnLst>
                                    </p:cTn>
                                  </p:par>
                                  <p:par>
                                    <p:cTn id="33" presetID="22" presetClass="entr" presetSubtype="1" fill="hold" nodeType="withEffect">
                                      <p:stCondLst>
                                        <p:cond delay="2250"/>
                                      </p:stCondLst>
                                      <p:childTnLst>
                                        <p:set>
                                          <p:cBhvr>
                                            <p:cTn id="34" dur="1" fill="hold">
                                              <p:stCondLst>
                                                <p:cond delay="0"/>
                                              </p:stCondLst>
                                            </p:cTn>
                                            <p:tgtEl>
                                              <p:spTgt spid="40"/>
                                            </p:tgtEl>
                                            <p:attrNameLst>
                                              <p:attrName>style.visibility</p:attrName>
                                            </p:attrNameLst>
                                          </p:cBhvr>
                                          <p:to>
                                            <p:strVal val="visible"/>
                                          </p:to>
                                        </p:set>
                                        <p:animEffect transition="in" filter="wipe(up)">
                                          <p:cBhvr>
                                            <p:cTn id="35" dur="500"/>
                                            <p:tgtEl>
                                              <p:spTgt spid="40"/>
                                            </p:tgtEl>
                                          </p:cBhvr>
                                        </p:animEffect>
                                      </p:childTnLst>
                                    </p:cTn>
                                  </p:par>
                                  <p:par>
                                    <p:cTn id="36" presetID="22" presetClass="entr" presetSubtype="1" fill="hold" nodeType="withEffect">
                                      <p:stCondLst>
                                        <p:cond delay="2250"/>
                                      </p:stCondLst>
                                      <p:childTnLst>
                                        <p:set>
                                          <p:cBhvr>
                                            <p:cTn id="37" dur="1" fill="hold">
                                              <p:stCondLst>
                                                <p:cond delay="0"/>
                                              </p:stCondLst>
                                            </p:cTn>
                                            <p:tgtEl>
                                              <p:spTgt spid="41"/>
                                            </p:tgtEl>
                                            <p:attrNameLst>
                                              <p:attrName>style.visibility</p:attrName>
                                            </p:attrNameLst>
                                          </p:cBhvr>
                                          <p:to>
                                            <p:strVal val="visible"/>
                                          </p:to>
                                        </p:set>
                                        <p:animEffect transition="in" filter="wipe(up)">
                                          <p:cBhvr>
                                            <p:cTn id="38" dur="500"/>
                                            <p:tgtEl>
                                              <p:spTgt spid="41"/>
                                            </p:tgtEl>
                                          </p:cBhvr>
                                        </p:animEffect>
                                      </p:childTnLst>
                                    </p:cTn>
                                  </p:par>
                                  <p:par>
                                    <p:cTn id="39" presetID="22" presetClass="entr" presetSubtype="1" fill="hold" nodeType="withEffect">
                                      <p:stCondLst>
                                        <p:cond delay="2250"/>
                                      </p:stCondLst>
                                      <p:childTnLst>
                                        <p:set>
                                          <p:cBhvr>
                                            <p:cTn id="40" dur="1" fill="hold">
                                              <p:stCondLst>
                                                <p:cond delay="0"/>
                                              </p:stCondLst>
                                            </p:cTn>
                                            <p:tgtEl>
                                              <p:spTgt spid="44"/>
                                            </p:tgtEl>
                                            <p:attrNameLst>
                                              <p:attrName>style.visibility</p:attrName>
                                            </p:attrNameLst>
                                          </p:cBhvr>
                                          <p:to>
                                            <p:strVal val="visible"/>
                                          </p:to>
                                        </p:set>
                                        <p:animEffect transition="in" filter="wipe(up)">
                                          <p:cBhvr>
                                            <p:cTn id="41" dur="500"/>
                                            <p:tgtEl>
                                              <p:spTgt spid="44"/>
                                            </p:tgtEl>
                                          </p:cBhvr>
                                        </p:animEffect>
                                      </p:childTnLst>
                                    </p:cTn>
                                  </p:par>
                                  <p:par>
                                    <p:cTn id="42" presetID="22" presetClass="entr" presetSubtype="1" fill="hold" nodeType="withEffect">
                                      <p:stCondLst>
                                        <p:cond delay="2250"/>
                                      </p:stCondLst>
                                      <p:childTnLst>
                                        <p:set>
                                          <p:cBhvr>
                                            <p:cTn id="43" dur="1" fill="hold">
                                              <p:stCondLst>
                                                <p:cond delay="0"/>
                                              </p:stCondLst>
                                            </p:cTn>
                                            <p:tgtEl>
                                              <p:spTgt spid="45"/>
                                            </p:tgtEl>
                                            <p:attrNameLst>
                                              <p:attrName>style.visibility</p:attrName>
                                            </p:attrNameLst>
                                          </p:cBhvr>
                                          <p:to>
                                            <p:strVal val="visible"/>
                                          </p:to>
                                        </p:set>
                                        <p:animEffect transition="in" filter="wipe(up)">
                                          <p:cBhvr>
                                            <p:cTn id="44" dur="500"/>
                                            <p:tgtEl>
                                              <p:spTgt spid="45"/>
                                            </p:tgtEl>
                                          </p:cBhvr>
                                        </p:animEffect>
                                      </p:childTnLst>
                                    </p:cTn>
                                  </p:par>
                                  <p:par>
                                    <p:cTn id="45" presetID="22" presetClass="entr" presetSubtype="1" fill="hold" nodeType="withEffect">
                                      <p:stCondLst>
                                        <p:cond delay="2250"/>
                                      </p:stCondLst>
                                      <p:childTnLst>
                                        <p:set>
                                          <p:cBhvr>
                                            <p:cTn id="46" dur="1" fill="hold">
                                              <p:stCondLst>
                                                <p:cond delay="0"/>
                                              </p:stCondLst>
                                            </p:cTn>
                                            <p:tgtEl>
                                              <p:spTgt spid="48"/>
                                            </p:tgtEl>
                                            <p:attrNameLst>
                                              <p:attrName>style.visibility</p:attrName>
                                            </p:attrNameLst>
                                          </p:cBhvr>
                                          <p:to>
                                            <p:strVal val="visible"/>
                                          </p:to>
                                        </p:set>
                                        <p:animEffect transition="in" filter="wipe(up)">
                                          <p:cBhvr>
                                            <p:cTn id="4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up)">
                                          <p:cBhvr>
                                            <p:cTn id="7" dur="500"/>
                                            <p:tgtEl>
                                              <p:spTgt spid="49"/>
                                            </p:tgtEl>
                                          </p:cBhvr>
                                        </p:animEffect>
                                      </p:childTnLst>
                                    </p:cTn>
                                  </p:par>
                                  <p:par>
                                    <p:cTn id="8" presetID="2" presetClass="entr" presetSubtype="8" fill="hold" nodeType="withEffect">
                                      <p:stCondLst>
                                        <p:cond delay="500"/>
                                      </p:stCondLst>
                                      <p:childTnLst>
                                        <p:set>
                                          <p:cBhvr>
                                            <p:cTn id="9" dur="1" fill="hold">
                                              <p:stCondLst>
                                                <p:cond delay="0"/>
                                              </p:stCondLst>
                                            </p:cTn>
                                            <p:tgtEl>
                                              <p:spTgt spid="50"/>
                                            </p:tgtEl>
                                            <p:attrNameLst>
                                              <p:attrName>style.visibility</p:attrName>
                                            </p:attrNameLst>
                                          </p:cBhvr>
                                          <p:to>
                                            <p:strVal val="visible"/>
                                          </p:to>
                                        </p:set>
                                        <p:anim calcmode="lin" valueType="num">
                                          <p:cBhvr additive="base">
                                            <p:cTn id="10" dur="500" fill="hold"/>
                                            <p:tgtEl>
                                              <p:spTgt spid="50"/>
                                            </p:tgtEl>
                                            <p:attrNameLst>
                                              <p:attrName>ppt_x</p:attrName>
                                            </p:attrNameLst>
                                          </p:cBhvr>
                                          <p:tavLst>
                                            <p:tav tm="0">
                                              <p:val>
                                                <p:strVal val="0-#ppt_w/2"/>
                                              </p:val>
                                            </p:tav>
                                            <p:tav tm="100000">
                                              <p:val>
                                                <p:strVal val="#ppt_x"/>
                                              </p:val>
                                            </p:tav>
                                          </p:tavLst>
                                        </p:anim>
                                        <p:anim calcmode="lin" valueType="num">
                                          <p:cBhvr additive="base">
                                            <p:cTn id="11" dur="500" fill="hold"/>
                                            <p:tgtEl>
                                              <p:spTgt spid="50"/>
                                            </p:tgtEl>
                                            <p:attrNameLst>
                                              <p:attrName>ppt_y</p:attrName>
                                            </p:attrNameLst>
                                          </p:cBhvr>
                                          <p:tavLst>
                                            <p:tav tm="0">
                                              <p:val>
                                                <p:strVal val="#ppt_y"/>
                                              </p:val>
                                            </p:tav>
                                            <p:tav tm="100000">
                                              <p:val>
                                                <p:strVal val="#ppt_y"/>
                                              </p:val>
                                            </p:tav>
                                          </p:tavLst>
                                        </p:anim>
                                      </p:childTnLst>
                                    </p:cTn>
                                  </p:par>
                                  <p:par>
                                    <p:cTn id="12" presetID="2" presetClass="entr" presetSubtype="8" fill="hold" nodeType="withEffect">
                                      <p:stCondLst>
                                        <p:cond delay="1000"/>
                                      </p:stCondLst>
                                      <p:childTnLst>
                                        <p:set>
                                          <p:cBhvr>
                                            <p:cTn id="13" dur="1" fill="hold">
                                              <p:stCondLst>
                                                <p:cond delay="0"/>
                                              </p:stCondLst>
                                            </p:cTn>
                                            <p:tgtEl>
                                              <p:spTgt spid="51"/>
                                            </p:tgtEl>
                                            <p:attrNameLst>
                                              <p:attrName>style.visibility</p:attrName>
                                            </p:attrNameLst>
                                          </p:cBhvr>
                                          <p:to>
                                            <p:strVal val="visible"/>
                                          </p:to>
                                        </p:set>
                                        <p:anim calcmode="lin" valueType="num">
                                          <p:cBhvr additive="base">
                                            <p:cTn id="14" dur="500" fill="hold"/>
                                            <p:tgtEl>
                                              <p:spTgt spid="51"/>
                                            </p:tgtEl>
                                            <p:attrNameLst>
                                              <p:attrName>ppt_x</p:attrName>
                                            </p:attrNameLst>
                                          </p:cBhvr>
                                          <p:tavLst>
                                            <p:tav tm="0">
                                              <p:val>
                                                <p:strVal val="0-#ppt_w/2"/>
                                              </p:val>
                                            </p:tav>
                                            <p:tav tm="100000">
                                              <p:val>
                                                <p:strVal val="#ppt_x"/>
                                              </p:val>
                                            </p:tav>
                                          </p:tavLst>
                                        </p:anim>
                                        <p:anim calcmode="lin" valueType="num">
                                          <p:cBhvr additive="base">
                                            <p:cTn id="15" dur="500" fill="hold"/>
                                            <p:tgtEl>
                                              <p:spTgt spid="51"/>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1500"/>
                                      </p:stCondLst>
                                      <p:childTnLst>
                                        <p:set>
                                          <p:cBhvr>
                                            <p:cTn id="17" dur="1" fill="hold">
                                              <p:stCondLst>
                                                <p:cond delay="0"/>
                                              </p:stCondLst>
                                            </p:cTn>
                                            <p:tgtEl>
                                              <p:spTgt spid="52"/>
                                            </p:tgtEl>
                                            <p:attrNameLst>
                                              <p:attrName>style.visibility</p:attrName>
                                            </p:attrNameLst>
                                          </p:cBhvr>
                                          <p:to>
                                            <p:strVal val="visible"/>
                                          </p:to>
                                        </p:set>
                                        <p:anim calcmode="lin" valueType="num">
                                          <p:cBhvr additive="base">
                                            <p:cTn id="18" dur="350" fill="hold"/>
                                            <p:tgtEl>
                                              <p:spTgt spid="52"/>
                                            </p:tgtEl>
                                            <p:attrNameLst>
                                              <p:attrName>ppt_x</p:attrName>
                                            </p:attrNameLst>
                                          </p:cBhvr>
                                          <p:tavLst>
                                            <p:tav tm="0">
                                              <p:val>
                                                <p:strVal val="0-#ppt_w/2"/>
                                              </p:val>
                                            </p:tav>
                                            <p:tav tm="100000">
                                              <p:val>
                                                <p:strVal val="#ppt_x"/>
                                              </p:val>
                                            </p:tav>
                                          </p:tavLst>
                                        </p:anim>
                                        <p:anim calcmode="lin" valueType="num">
                                          <p:cBhvr additive="base">
                                            <p:cTn id="19" dur="350" fill="hold"/>
                                            <p:tgtEl>
                                              <p:spTgt spid="52"/>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2000"/>
                                      </p:stCondLst>
                                      <p:childTnLst>
                                        <p:set>
                                          <p:cBhvr>
                                            <p:cTn id="21" dur="1" fill="hold">
                                              <p:stCondLst>
                                                <p:cond delay="0"/>
                                              </p:stCondLst>
                                            </p:cTn>
                                            <p:tgtEl>
                                              <p:spTgt spid="53"/>
                                            </p:tgtEl>
                                            <p:attrNameLst>
                                              <p:attrName>style.visibility</p:attrName>
                                            </p:attrNameLst>
                                          </p:cBhvr>
                                          <p:to>
                                            <p:strVal val="visible"/>
                                          </p:to>
                                        </p:set>
                                        <p:anim calcmode="lin" valueType="num">
                                          <p:cBhvr additive="base">
                                            <p:cTn id="22" dur="250" fill="hold"/>
                                            <p:tgtEl>
                                              <p:spTgt spid="53"/>
                                            </p:tgtEl>
                                            <p:attrNameLst>
                                              <p:attrName>ppt_x</p:attrName>
                                            </p:attrNameLst>
                                          </p:cBhvr>
                                          <p:tavLst>
                                            <p:tav tm="0">
                                              <p:val>
                                                <p:strVal val="0-#ppt_w/2"/>
                                              </p:val>
                                            </p:tav>
                                            <p:tav tm="100000">
                                              <p:val>
                                                <p:strVal val="#ppt_x"/>
                                              </p:val>
                                            </p:tav>
                                          </p:tavLst>
                                        </p:anim>
                                        <p:anim calcmode="lin" valueType="num">
                                          <p:cBhvr additive="base">
                                            <p:cTn id="23" dur="250" fill="hold"/>
                                            <p:tgtEl>
                                              <p:spTgt spid="53"/>
                                            </p:tgtEl>
                                            <p:attrNameLst>
                                              <p:attrName>ppt_y</p:attrName>
                                            </p:attrNameLst>
                                          </p:cBhvr>
                                          <p:tavLst>
                                            <p:tav tm="0">
                                              <p:val>
                                                <p:strVal val="#ppt_y"/>
                                              </p:val>
                                            </p:tav>
                                            <p:tav tm="100000">
                                              <p:val>
                                                <p:strVal val="#ppt_y"/>
                                              </p:val>
                                            </p:tav>
                                          </p:tavLst>
                                        </p:anim>
                                      </p:childTnLst>
                                    </p:cTn>
                                  </p:par>
                                  <p:par>
                                    <p:cTn id="24" presetID="22" presetClass="entr" presetSubtype="1" fill="hold" nodeType="withEffect">
                                      <p:stCondLst>
                                        <p:cond delay="2250"/>
                                      </p:stCondLst>
                                      <p:childTnLst>
                                        <p:set>
                                          <p:cBhvr>
                                            <p:cTn id="25" dur="1" fill="hold">
                                              <p:stCondLst>
                                                <p:cond delay="0"/>
                                              </p:stCondLst>
                                            </p:cTn>
                                            <p:tgtEl>
                                              <p:spTgt spid="32"/>
                                            </p:tgtEl>
                                            <p:attrNameLst>
                                              <p:attrName>style.visibility</p:attrName>
                                            </p:attrNameLst>
                                          </p:cBhvr>
                                          <p:to>
                                            <p:strVal val="visible"/>
                                          </p:to>
                                        </p:set>
                                        <p:animEffect transition="in" filter="wipe(up)">
                                          <p:cBhvr>
                                            <p:cTn id="26" dur="500"/>
                                            <p:tgtEl>
                                              <p:spTgt spid="32"/>
                                            </p:tgtEl>
                                          </p:cBhvr>
                                        </p:animEffect>
                                      </p:childTnLst>
                                    </p:cTn>
                                  </p:par>
                                  <p:par>
                                    <p:cTn id="27" presetID="22" presetClass="entr" presetSubtype="1" fill="hold" nodeType="withEffect">
                                      <p:stCondLst>
                                        <p:cond delay="2250"/>
                                      </p:stCondLst>
                                      <p:childTnLst>
                                        <p:set>
                                          <p:cBhvr>
                                            <p:cTn id="28" dur="1" fill="hold">
                                              <p:stCondLst>
                                                <p:cond delay="0"/>
                                              </p:stCondLst>
                                            </p:cTn>
                                            <p:tgtEl>
                                              <p:spTgt spid="35"/>
                                            </p:tgtEl>
                                            <p:attrNameLst>
                                              <p:attrName>style.visibility</p:attrName>
                                            </p:attrNameLst>
                                          </p:cBhvr>
                                          <p:to>
                                            <p:strVal val="visible"/>
                                          </p:to>
                                        </p:set>
                                        <p:animEffect transition="in" filter="wipe(up)">
                                          <p:cBhvr>
                                            <p:cTn id="29" dur="500"/>
                                            <p:tgtEl>
                                              <p:spTgt spid="35"/>
                                            </p:tgtEl>
                                          </p:cBhvr>
                                        </p:animEffect>
                                      </p:childTnLst>
                                    </p:cTn>
                                  </p:par>
                                  <p:par>
                                    <p:cTn id="30" presetID="22" presetClass="entr" presetSubtype="1" fill="hold" nodeType="withEffect">
                                      <p:stCondLst>
                                        <p:cond delay="2250"/>
                                      </p:stCondLst>
                                      <p:childTnLst>
                                        <p:set>
                                          <p:cBhvr>
                                            <p:cTn id="31" dur="1" fill="hold">
                                              <p:stCondLst>
                                                <p:cond delay="0"/>
                                              </p:stCondLst>
                                            </p:cTn>
                                            <p:tgtEl>
                                              <p:spTgt spid="37"/>
                                            </p:tgtEl>
                                            <p:attrNameLst>
                                              <p:attrName>style.visibility</p:attrName>
                                            </p:attrNameLst>
                                          </p:cBhvr>
                                          <p:to>
                                            <p:strVal val="visible"/>
                                          </p:to>
                                        </p:set>
                                        <p:animEffect transition="in" filter="wipe(up)">
                                          <p:cBhvr>
                                            <p:cTn id="32" dur="500"/>
                                            <p:tgtEl>
                                              <p:spTgt spid="37"/>
                                            </p:tgtEl>
                                          </p:cBhvr>
                                        </p:animEffect>
                                      </p:childTnLst>
                                    </p:cTn>
                                  </p:par>
                                  <p:par>
                                    <p:cTn id="33" presetID="22" presetClass="entr" presetSubtype="1" fill="hold" nodeType="withEffect">
                                      <p:stCondLst>
                                        <p:cond delay="2250"/>
                                      </p:stCondLst>
                                      <p:childTnLst>
                                        <p:set>
                                          <p:cBhvr>
                                            <p:cTn id="34" dur="1" fill="hold">
                                              <p:stCondLst>
                                                <p:cond delay="0"/>
                                              </p:stCondLst>
                                            </p:cTn>
                                            <p:tgtEl>
                                              <p:spTgt spid="40"/>
                                            </p:tgtEl>
                                            <p:attrNameLst>
                                              <p:attrName>style.visibility</p:attrName>
                                            </p:attrNameLst>
                                          </p:cBhvr>
                                          <p:to>
                                            <p:strVal val="visible"/>
                                          </p:to>
                                        </p:set>
                                        <p:animEffect transition="in" filter="wipe(up)">
                                          <p:cBhvr>
                                            <p:cTn id="35" dur="500"/>
                                            <p:tgtEl>
                                              <p:spTgt spid="40"/>
                                            </p:tgtEl>
                                          </p:cBhvr>
                                        </p:animEffect>
                                      </p:childTnLst>
                                    </p:cTn>
                                  </p:par>
                                  <p:par>
                                    <p:cTn id="36" presetID="22" presetClass="entr" presetSubtype="1" fill="hold" nodeType="withEffect">
                                      <p:stCondLst>
                                        <p:cond delay="2250"/>
                                      </p:stCondLst>
                                      <p:childTnLst>
                                        <p:set>
                                          <p:cBhvr>
                                            <p:cTn id="37" dur="1" fill="hold">
                                              <p:stCondLst>
                                                <p:cond delay="0"/>
                                              </p:stCondLst>
                                            </p:cTn>
                                            <p:tgtEl>
                                              <p:spTgt spid="41"/>
                                            </p:tgtEl>
                                            <p:attrNameLst>
                                              <p:attrName>style.visibility</p:attrName>
                                            </p:attrNameLst>
                                          </p:cBhvr>
                                          <p:to>
                                            <p:strVal val="visible"/>
                                          </p:to>
                                        </p:set>
                                        <p:animEffect transition="in" filter="wipe(up)">
                                          <p:cBhvr>
                                            <p:cTn id="38" dur="500"/>
                                            <p:tgtEl>
                                              <p:spTgt spid="41"/>
                                            </p:tgtEl>
                                          </p:cBhvr>
                                        </p:animEffect>
                                      </p:childTnLst>
                                    </p:cTn>
                                  </p:par>
                                  <p:par>
                                    <p:cTn id="39" presetID="22" presetClass="entr" presetSubtype="1" fill="hold" nodeType="withEffect">
                                      <p:stCondLst>
                                        <p:cond delay="2250"/>
                                      </p:stCondLst>
                                      <p:childTnLst>
                                        <p:set>
                                          <p:cBhvr>
                                            <p:cTn id="40" dur="1" fill="hold">
                                              <p:stCondLst>
                                                <p:cond delay="0"/>
                                              </p:stCondLst>
                                            </p:cTn>
                                            <p:tgtEl>
                                              <p:spTgt spid="44"/>
                                            </p:tgtEl>
                                            <p:attrNameLst>
                                              <p:attrName>style.visibility</p:attrName>
                                            </p:attrNameLst>
                                          </p:cBhvr>
                                          <p:to>
                                            <p:strVal val="visible"/>
                                          </p:to>
                                        </p:set>
                                        <p:animEffect transition="in" filter="wipe(up)">
                                          <p:cBhvr>
                                            <p:cTn id="41" dur="500"/>
                                            <p:tgtEl>
                                              <p:spTgt spid="44"/>
                                            </p:tgtEl>
                                          </p:cBhvr>
                                        </p:animEffect>
                                      </p:childTnLst>
                                    </p:cTn>
                                  </p:par>
                                  <p:par>
                                    <p:cTn id="42" presetID="22" presetClass="entr" presetSubtype="1" fill="hold" nodeType="withEffect">
                                      <p:stCondLst>
                                        <p:cond delay="2250"/>
                                      </p:stCondLst>
                                      <p:childTnLst>
                                        <p:set>
                                          <p:cBhvr>
                                            <p:cTn id="43" dur="1" fill="hold">
                                              <p:stCondLst>
                                                <p:cond delay="0"/>
                                              </p:stCondLst>
                                            </p:cTn>
                                            <p:tgtEl>
                                              <p:spTgt spid="45"/>
                                            </p:tgtEl>
                                            <p:attrNameLst>
                                              <p:attrName>style.visibility</p:attrName>
                                            </p:attrNameLst>
                                          </p:cBhvr>
                                          <p:to>
                                            <p:strVal val="visible"/>
                                          </p:to>
                                        </p:set>
                                        <p:animEffect transition="in" filter="wipe(up)">
                                          <p:cBhvr>
                                            <p:cTn id="44" dur="500"/>
                                            <p:tgtEl>
                                              <p:spTgt spid="45"/>
                                            </p:tgtEl>
                                          </p:cBhvr>
                                        </p:animEffect>
                                      </p:childTnLst>
                                    </p:cTn>
                                  </p:par>
                                  <p:par>
                                    <p:cTn id="45" presetID="22" presetClass="entr" presetSubtype="1" fill="hold" nodeType="withEffect">
                                      <p:stCondLst>
                                        <p:cond delay="2250"/>
                                      </p:stCondLst>
                                      <p:childTnLst>
                                        <p:set>
                                          <p:cBhvr>
                                            <p:cTn id="46" dur="1" fill="hold">
                                              <p:stCondLst>
                                                <p:cond delay="0"/>
                                              </p:stCondLst>
                                            </p:cTn>
                                            <p:tgtEl>
                                              <p:spTgt spid="48"/>
                                            </p:tgtEl>
                                            <p:attrNameLst>
                                              <p:attrName>style.visibility</p:attrName>
                                            </p:attrNameLst>
                                          </p:cBhvr>
                                          <p:to>
                                            <p:strVal val="visible"/>
                                          </p:to>
                                        </p:set>
                                        <p:animEffect transition="in" filter="wipe(up)">
                                          <p:cBhvr>
                                            <p:cTn id="4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1980029" cy="523220"/>
          </a:xfrm>
          <a:prstGeom prst="rect">
            <a:avLst/>
          </a:prstGeom>
        </p:spPr>
        <p:txBody>
          <a:bodyPr wrap="none">
            <a:spAutoFit/>
          </a:bodyPr>
          <a:lstStyle/>
          <a:p>
            <a:r>
              <a:rPr lang="zh-CN" altLang="en-US" sz="2800" b="1" dirty="0">
                <a:solidFill>
                  <a:schemeClr val="bg2">
                    <a:lumMod val="50000"/>
                  </a:schemeClr>
                </a:solidFill>
                <a:latin typeface="+mn-ea"/>
              </a:rPr>
              <a:t>项目总架构</a:t>
            </a:r>
          </a:p>
        </p:txBody>
      </p:sp>
      <p:pic>
        <p:nvPicPr>
          <p:cNvPr id="24" name="图片 23">
            <a:extLst>
              <a:ext uri="{FF2B5EF4-FFF2-40B4-BE49-F238E27FC236}">
                <a16:creationId xmlns:a16="http://schemas.microsoft.com/office/drawing/2014/main" id="{82888356-9B31-4D90-8571-86E6DE580C7E}"/>
              </a:ext>
            </a:extLst>
          </p:cNvPr>
          <p:cNvPicPr>
            <a:picLocks noChangeAspect="1"/>
          </p:cNvPicPr>
          <p:nvPr/>
        </p:nvPicPr>
        <p:blipFill>
          <a:blip r:embed="rId2"/>
          <a:stretch>
            <a:fillRect/>
          </a:stretch>
        </p:blipFill>
        <p:spPr>
          <a:xfrm>
            <a:off x="2349190" y="1276719"/>
            <a:ext cx="7366018" cy="4992848"/>
          </a:xfrm>
          <a:prstGeom prst="rect">
            <a:avLst/>
          </a:prstGeom>
        </p:spPr>
      </p:pic>
    </p:spTree>
    <p:extLst>
      <p:ext uri="{BB962C8B-B14F-4D97-AF65-F5344CB8AC3E}">
        <p14:creationId xmlns:p14="http://schemas.microsoft.com/office/powerpoint/2010/main" val="29213178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1620957" cy="523220"/>
          </a:xfrm>
          <a:prstGeom prst="rect">
            <a:avLst/>
          </a:prstGeom>
        </p:spPr>
        <p:txBody>
          <a:bodyPr wrap="none">
            <a:spAutoFit/>
          </a:bodyPr>
          <a:lstStyle/>
          <a:p>
            <a:r>
              <a:rPr lang="zh-CN" altLang="en-US" sz="2800" b="1" dirty="0">
                <a:solidFill>
                  <a:schemeClr val="bg2">
                    <a:lumMod val="50000"/>
                  </a:schemeClr>
                </a:solidFill>
                <a:latin typeface="+mn-ea"/>
              </a:rPr>
              <a:t>实验环境</a:t>
            </a:r>
            <a:endParaRPr lang="zh-CN" altLang="en-US" sz="2800" dirty="0">
              <a:solidFill>
                <a:schemeClr val="bg2">
                  <a:lumMod val="50000"/>
                </a:schemeClr>
              </a:solidFill>
              <a:latin typeface="+mn-ea"/>
            </a:endParaRPr>
          </a:p>
        </p:txBody>
      </p:sp>
      <p:pic>
        <p:nvPicPr>
          <p:cNvPr id="24" name="图片 23">
            <a:extLst>
              <a:ext uri="{FF2B5EF4-FFF2-40B4-BE49-F238E27FC236}">
                <a16:creationId xmlns:a16="http://schemas.microsoft.com/office/drawing/2014/main" id="{9836E1B3-D45D-4020-B7F9-2FE1ADBC81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9375" y="486833"/>
            <a:ext cx="4413250" cy="5884333"/>
          </a:xfrm>
          <a:prstGeom prst="rect">
            <a:avLst/>
          </a:prstGeom>
        </p:spPr>
      </p:pic>
    </p:spTree>
    <p:extLst>
      <p:ext uri="{BB962C8B-B14F-4D97-AF65-F5344CB8AC3E}">
        <p14:creationId xmlns:p14="http://schemas.microsoft.com/office/powerpoint/2010/main" val="22845510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3956532" cy="523220"/>
          </a:xfrm>
          <a:prstGeom prst="rect">
            <a:avLst/>
          </a:prstGeom>
        </p:spPr>
        <p:txBody>
          <a:bodyPr wrap="none">
            <a:spAutoFit/>
          </a:bodyPr>
          <a:lstStyle/>
          <a:p>
            <a:r>
              <a:rPr lang="zh-CN" altLang="en-US" sz="2800" b="1" dirty="0">
                <a:solidFill>
                  <a:schemeClr val="bg2">
                    <a:lumMod val="50000"/>
                  </a:schemeClr>
                </a:solidFill>
                <a:latin typeface="+mn-ea"/>
              </a:rPr>
              <a:t>车辆检测 </a:t>
            </a:r>
            <a:r>
              <a:rPr lang="en-US" altLang="zh-CN" sz="2800" b="1" dirty="0">
                <a:solidFill>
                  <a:schemeClr val="bg2">
                    <a:lumMod val="50000"/>
                  </a:schemeClr>
                </a:solidFill>
                <a:latin typeface="+mn-ea"/>
              </a:rPr>
              <a:t>Car Detection</a:t>
            </a:r>
            <a:endParaRPr lang="zh-CN" altLang="en-US" sz="2800" dirty="0">
              <a:solidFill>
                <a:schemeClr val="bg2">
                  <a:lumMod val="50000"/>
                </a:schemeClr>
              </a:solidFill>
              <a:latin typeface="+mn-ea"/>
            </a:endParaRPr>
          </a:p>
        </p:txBody>
      </p:sp>
      <p:sp>
        <p:nvSpPr>
          <p:cNvPr id="40" name="Freeform 5"/>
          <p:cNvSpPr/>
          <p:nvPr/>
        </p:nvSpPr>
        <p:spPr bwMode="auto">
          <a:xfrm>
            <a:off x="3248293" y="3623033"/>
            <a:ext cx="2467715" cy="3234967"/>
          </a:xfrm>
          <a:custGeom>
            <a:avLst/>
            <a:gdLst>
              <a:gd name="T0" fmla="*/ 417 w 492"/>
              <a:gd name="T1" fmla="*/ 473 h 789"/>
              <a:gd name="T2" fmla="*/ 273 w 492"/>
              <a:gd name="T3" fmla="*/ 181 h 789"/>
              <a:gd name="T4" fmla="*/ 22 w 492"/>
              <a:gd name="T5" fmla="*/ 2 h 789"/>
              <a:gd name="T6" fmla="*/ 2 w 492"/>
              <a:gd name="T7" fmla="*/ 14 h 789"/>
              <a:gd name="T8" fmla="*/ 14 w 492"/>
              <a:gd name="T9" fmla="*/ 34 h 789"/>
              <a:gd name="T10" fmla="*/ 29 w 492"/>
              <a:gd name="T11" fmla="*/ 37 h 789"/>
              <a:gd name="T12" fmla="*/ 387 w 492"/>
              <a:gd name="T13" fmla="*/ 483 h 789"/>
              <a:gd name="T14" fmla="*/ 460 w 492"/>
              <a:gd name="T15" fmla="*/ 789 h 789"/>
              <a:gd name="T16" fmla="*/ 476 w 492"/>
              <a:gd name="T17" fmla="*/ 789 h 789"/>
              <a:gd name="T18" fmla="*/ 492 w 492"/>
              <a:gd name="T19" fmla="*/ 789 h 789"/>
              <a:gd name="T20" fmla="*/ 417 w 492"/>
              <a:gd name="T21" fmla="*/ 473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2" h="789">
                <a:moveTo>
                  <a:pt x="417" y="473"/>
                </a:moveTo>
                <a:cubicBezTo>
                  <a:pt x="378" y="355"/>
                  <a:pt x="329" y="257"/>
                  <a:pt x="273" y="181"/>
                </a:cubicBezTo>
                <a:cubicBezTo>
                  <a:pt x="201" y="85"/>
                  <a:pt x="117" y="25"/>
                  <a:pt x="22" y="2"/>
                </a:cubicBezTo>
                <a:cubicBezTo>
                  <a:pt x="13" y="0"/>
                  <a:pt x="5" y="6"/>
                  <a:pt x="2" y="14"/>
                </a:cubicBezTo>
                <a:cubicBezTo>
                  <a:pt x="0" y="23"/>
                  <a:pt x="6" y="31"/>
                  <a:pt x="14" y="34"/>
                </a:cubicBezTo>
                <a:cubicBezTo>
                  <a:pt x="19" y="35"/>
                  <a:pt x="24" y="36"/>
                  <a:pt x="29" y="37"/>
                </a:cubicBezTo>
                <a:cubicBezTo>
                  <a:pt x="219" y="92"/>
                  <a:pt x="328" y="308"/>
                  <a:pt x="387" y="483"/>
                </a:cubicBezTo>
                <a:cubicBezTo>
                  <a:pt x="426" y="601"/>
                  <a:pt x="448" y="716"/>
                  <a:pt x="460" y="789"/>
                </a:cubicBezTo>
                <a:cubicBezTo>
                  <a:pt x="476" y="789"/>
                  <a:pt x="476" y="789"/>
                  <a:pt x="476" y="789"/>
                </a:cubicBezTo>
                <a:cubicBezTo>
                  <a:pt x="492" y="789"/>
                  <a:pt x="492" y="789"/>
                  <a:pt x="492" y="789"/>
                </a:cubicBezTo>
                <a:cubicBezTo>
                  <a:pt x="481" y="715"/>
                  <a:pt x="458" y="596"/>
                  <a:pt x="417" y="473"/>
                </a:cubicBezTo>
                <a:close/>
              </a:path>
            </a:pathLst>
          </a:custGeom>
          <a:solidFill>
            <a:schemeClr val="tx2"/>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1" name="Freeform 6"/>
          <p:cNvSpPr/>
          <p:nvPr/>
        </p:nvSpPr>
        <p:spPr bwMode="auto">
          <a:xfrm>
            <a:off x="6408513" y="3522827"/>
            <a:ext cx="2441268" cy="3335173"/>
          </a:xfrm>
          <a:custGeom>
            <a:avLst/>
            <a:gdLst>
              <a:gd name="T0" fmla="*/ 489 w 491"/>
              <a:gd name="T1" fmla="*/ 14 h 789"/>
              <a:gd name="T2" fmla="*/ 470 w 491"/>
              <a:gd name="T3" fmla="*/ 2 h 789"/>
              <a:gd name="T4" fmla="*/ 219 w 491"/>
              <a:gd name="T5" fmla="*/ 181 h 789"/>
              <a:gd name="T6" fmla="*/ 74 w 491"/>
              <a:gd name="T7" fmla="*/ 473 h 789"/>
              <a:gd name="T8" fmla="*/ 0 w 491"/>
              <a:gd name="T9" fmla="*/ 789 h 789"/>
              <a:gd name="T10" fmla="*/ 16 w 491"/>
              <a:gd name="T11" fmla="*/ 789 h 789"/>
              <a:gd name="T12" fmla="*/ 32 w 491"/>
              <a:gd name="T13" fmla="*/ 789 h 789"/>
              <a:gd name="T14" fmla="*/ 105 w 491"/>
              <a:gd name="T15" fmla="*/ 483 h 789"/>
              <a:gd name="T16" fmla="*/ 463 w 491"/>
              <a:gd name="T17" fmla="*/ 37 h 789"/>
              <a:gd name="T18" fmla="*/ 477 w 491"/>
              <a:gd name="T19" fmla="*/ 34 h 789"/>
              <a:gd name="T20" fmla="*/ 489 w 491"/>
              <a:gd name="T21" fmla="*/ 14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1" h="789">
                <a:moveTo>
                  <a:pt x="489" y="14"/>
                </a:moveTo>
                <a:cubicBezTo>
                  <a:pt x="487" y="6"/>
                  <a:pt x="479" y="0"/>
                  <a:pt x="470" y="2"/>
                </a:cubicBezTo>
                <a:cubicBezTo>
                  <a:pt x="375" y="25"/>
                  <a:pt x="291" y="85"/>
                  <a:pt x="219" y="181"/>
                </a:cubicBezTo>
                <a:cubicBezTo>
                  <a:pt x="163" y="257"/>
                  <a:pt x="114" y="355"/>
                  <a:pt x="74" y="473"/>
                </a:cubicBezTo>
                <a:cubicBezTo>
                  <a:pt x="33" y="596"/>
                  <a:pt x="11" y="715"/>
                  <a:pt x="0" y="789"/>
                </a:cubicBezTo>
                <a:cubicBezTo>
                  <a:pt x="16" y="789"/>
                  <a:pt x="16" y="789"/>
                  <a:pt x="16" y="789"/>
                </a:cubicBezTo>
                <a:cubicBezTo>
                  <a:pt x="32" y="789"/>
                  <a:pt x="32" y="789"/>
                  <a:pt x="32" y="789"/>
                </a:cubicBezTo>
                <a:cubicBezTo>
                  <a:pt x="43" y="716"/>
                  <a:pt x="65" y="601"/>
                  <a:pt x="105" y="483"/>
                </a:cubicBezTo>
                <a:cubicBezTo>
                  <a:pt x="163" y="309"/>
                  <a:pt x="272" y="92"/>
                  <a:pt x="463" y="37"/>
                </a:cubicBezTo>
                <a:cubicBezTo>
                  <a:pt x="468" y="36"/>
                  <a:pt x="473" y="35"/>
                  <a:pt x="477" y="34"/>
                </a:cubicBezTo>
                <a:cubicBezTo>
                  <a:pt x="486" y="31"/>
                  <a:pt x="491" y="23"/>
                  <a:pt x="489" y="14"/>
                </a:cubicBezTo>
                <a:close/>
              </a:path>
            </a:pathLst>
          </a:custGeom>
          <a:solidFill>
            <a:schemeClr val="accent3"/>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2" name="Freeform 7"/>
          <p:cNvSpPr/>
          <p:nvPr/>
        </p:nvSpPr>
        <p:spPr bwMode="auto">
          <a:xfrm>
            <a:off x="5234020" y="2931613"/>
            <a:ext cx="635623" cy="3926387"/>
          </a:xfrm>
          <a:custGeom>
            <a:avLst/>
            <a:gdLst>
              <a:gd name="T0" fmla="*/ 33 w 110"/>
              <a:gd name="T1" fmla="*/ 13 h 869"/>
              <a:gd name="T2" fmla="*/ 13 w 110"/>
              <a:gd name="T3" fmla="*/ 3 h 869"/>
              <a:gd name="T4" fmla="*/ 2 w 110"/>
              <a:gd name="T5" fmla="*/ 23 h 869"/>
              <a:gd name="T6" fmla="*/ 25 w 110"/>
              <a:gd name="T7" fmla="*/ 107 h 869"/>
              <a:gd name="T8" fmla="*/ 76 w 110"/>
              <a:gd name="T9" fmla="*/ 760 h 869"/>
              <a:gd name="T10" fmla="*/ 75 w 110"/>
              <a:gd name="T11" fmla="*/ 869 h 869"/>
              <a:gd name="T12" fmla="*/ 84 w 110"/>
              <a:gd name="T13" fmla="*/ 869 h 869"/>
              <a:gd name="T14" fmla="*/ 91 w 110"/>
              <a:gd name="T15" fmla="*/ 869 h 869"/>
              <a:gd name="T16" fmla="*/ 107 w 110"/>
              <a:gd name="T17" fmla="*/ 869 h 869"/>
              <a:gd name="T18" fmla="*/ 33 w 110"/>
              <a:gd name="T19" fmla="*/ 13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 h="869">
                <a:moveTo>
                  <a:pt x="33" y="13"/>
                </a:moveTo>
                <a:cubicBezTo>
                  <a:pt x="30" y="5"/>
                  <a:pt x="21" y="0"/>
                  <a:pt x="13" y="3"/>
                </a:cubicBezTo>
                <a:cubicBezTo>
                  <a:pt x="4" y="6"/>
                  <a:pt x="0" y="15"/>
                  <a:pt x="2" y="23"/>
                </a:cubicBezTo>
                <a:cubicBezTo>
                  <a:pt x="11" y="48"/>
                  <a:pt x="18" y="77"/>
                  <a:pt x="25" y="107"/>
                </a:cubicBezTo>
                <a:cubicBezTo>
                  <a:pt x="66" y="301"/>
                  <a:pt x="75" y="580"/>
                  <a:pt x="76" y="760"/>
                </a:cubicBezTo>
                <a:cubicBezTo>
                  <a:pt x="76" y="803"/>
                  <a:pt x="76" y="840"/>
                  <a:pt x="75" y="869"/>
                </a:cubicBezTo>
                <a:cubicBezTo>
                  <a:pt x="84" y="869"/>
                  <a:pt x="84" y="869"/>
                  <a:pt x="84" y="869"/>
                </a:cubicBezTo>
                <a:cubicBezTo>
                  <a:pt x="91" y="869"/>
                  <a:pt x="91" y="869"/>
                  <a:pt x="91" y="869"/>
                </a:cubicBezTo>
                <a:cubicBezTo>
                  <a:pt x="107" y="869"/>
                  <a:pt x="107" y="869"/>
                  <a:pt x="107" y="869"/>
                </a:cubicBezTo>
                <a:cubicBezTo>
                  <a:pt x="110" y="693"/>
                  <a:pt x="108" y="246"/>
                  <a:pt x="33" y="13"/>
                </a:cubicBez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3" name="Freeform 8"/>
          <p:cNvSpPr/>
          <p:nvPr/>
        </p:nvSpPr>
        <p:spPr bwMode="auto">
          <a:xfrm>
            <a:off x="6235894" y="2931613"/>
            <a:ext cx="635623" cy="3926387"/>
          </a:xfrm>
          <a:custGeom>
            <a:avLst/>
            <a:gdLst>
              <a:gd name="T0" fmla="*/ 97 w 110"/>
              <a:gd name="T1" fmla="*/ 3 h 869"/>
              <a:gd name="T2" fmla="*/ 77 w 110"/>
              <a:gd name="T3" fmla="*/ 13 h 869"/>
              <a:gd name="T4" fmla="*/ 2 w 110"/>
              <a:gd name="T5" fmla="*/ 869 h 869"/>
              <a:gd name="T6" fmla="*/ 19 w 110"/>
              <a:gd name="T7" fmla="*/ 869 h 869"/>
              <a:gd name="T8" fmla="*/ 26 w 110"/>
              <a:gd name="T9" fmla="*/ 869 h 869"/>
              <a:gd name="T10" fmla="*/ 35 w 110"/>
              <a:gd name="T11" fmla="*/ 869 h 869"/>
              <a:gd name="T12" fmla="*/ 34 w 110"/>
              <a:gd name="T13" fmla="*/ 760 h 869"/>
              <a:gd name="T14" fmla="*/ 85 w 110"/>
              <a:gd name="T15" fmla="*/ 107 h 869"/>
              <a:gd name="T16" fmla="*/ 107 w 110"/>
              <a:gd name="T17" fmla="*/ 23 h 869"/>
              <a:gd name="T18" fmla="*/ 97 w 110"/>
              <a:gd name="T19" fmla="*/ 3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 h="869">
                <a:moveTo>
                  <a:pt x="97" y="3"/>
                </a:moveTo>
                <a:cubicBezTo>
                  <a:pt x="89" y="0"/>
                  <a:pt x="80" y="5"/>
                  <a:pt x="77" y="13"/>
                </a:cubicBezTo>
                <a:cubicBezTo>
                  <a:pt x="1" y="246"/>
                  <a:pt x="0" y="693"/>
                  <a:pt x="2" y="869"/>
                </a:cubicBezTo>
                <a:cubicBezTo>
                  <a:pt x="19" y="869"/>
                  <a:pt x="19" y="869"/>
                  <a:pt x="19" y="869"/>
                </a:cubicBezTo>
                <a:cubicBezTo>
                  <a:pt x="26" y="869"/>
                  <a:pt x="26" y="869"/>
                  <a:pt x="26" y="869"/>
                </a:cubicBezTo>
                <a:cubicBezTo>
                  <a:pt x="35" y="869"/>
                  <a:pt x="35" y="869"/>
                  <a:pt x="35" y="869"/>
                </a:cubicBezTo>
                <a:cubicBezTo>
                  <a:pt x="34" y="840"/>
                  <a:pt x="34" y="803"/>
                  <a:pt x="34" y="760"/>
                </a:cubicBezTo>
                <a:cubicBezTo>
                  <a:pt x="35" y="580"/>
                  <a:pt x="44" y="301"/>
                  <a:pt x="85" y="107"/>
                </a:cubicBezTo>
                <a:cubicBezTo>
                  <a:pt x="92" y="77"/>
                  <a:pt x="99" y="48"/>
                  <a:pt x="107" y="23"/>
                </a:cubicBezTo>
                <a:cubicBezTo>
                  <a:pt x="110" y="15"/>
                  <a:pt x="105" y="6"/>
                  <a:pt x="97" y="3"/>
                </a:cubicBezTo>
                <a:close/>
              </a:path>
            </a:pathLst>
          </a:custGeom>
          <a:solidFill>
            <a:schemeClr val="bg2">
              <a:lumMod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 name="椭圆 13"/>
          <p:cNvSpPr/>
          <p:nvPr/>
        </p:nvSpPr>
        <p:spPr>
          <a:xfrm>
            <a:off x="4821523" y="4249316"/>
            <a:ext cx="385791" cy="385791"/>
          </a:xfrm>
          <a:prstGeom prst="ellipse">
            <a:avLst/>
          </a:prstGeom>
          <a:solidFill>
            <a:schemeClr val="bg1">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sp>
        <p:nvSpPr>
          <p:cNvPr id="15" name="椭圆 14"/>
          <p:cNvSpPr/>
          <p:nvPr/>
        </p:nvSpPr>
        <p:spPr>
          <a:xfrm>
            <a:off x="4470804" y="5188742"/>
            <a:ext cx="536099" cy="53609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sp>
        <p:nvSpPr>
          <p:cNvPr id="16" name="椭圆 15"/>
          <p:cNvSpPr/>
          <p:nvPr/>
        </p:nvSpPr>
        <p:spPr>
          <a:xfrm>
            <a:off x="6612697" y="4349521"/>
            <a:ext cx="235483" cy="23548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sp>
        <p:nvSpPr>
          <p:cNvPr id="17" name="椭圆 16"/>
          <p:cNvSpPr/>
          <p:nvPr/>
        </p:nvSpPr>
        <p:spPr>
          <a:xfrm>
            <a:off x="5971382" y="3307384"/>
            <a:ext cx="440904" cy="440904"/>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sp>
        <p:nvSpPr>
          <p:cNvPr id="18" name="椭圆 17"/>
          <p:cNvSpPr/>
          <p:nvPr/>
        </p:nvSpPr>
        <p:spPr>
          <a:xfrm>
            <a:off x="7126250" y="5126114"/>
            <a:ext cx="385791" cy="38579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sp>
        <p:nvSpPr>
          <p:cNvPr id="19" name="椭圆 18"/>
          <p:cNvSpPr/>
          <p:nvPr/>
        </p:nvSpPr>
        <p:spPr>
          <a:xfrm>
            <a:off x="7827688" y="3535352"/>
            <a:ext cx="235483" cy="23548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sp>
        <p:nvSpPr>
          <p:cNvPr id="23" name="矩形 22"/>
          <p:cNvSpPr/>
          <p:nvPr/>
        </p:nvSpPr>
        <p:spPr>
          <a:xfrm>
            <a:off x="3095239" y="1920910"/>
            <a:ext cx="1919180" cy="461665"/>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defTabSz="914400" eaLnBrk="0" fontAlgn="base" hangingPunct="0">
              <a:spcBef>
                <a:spcPct val="0"/>
              </a:spcBef>
              <a:spcAft>
                <a:spcPct val="0"/>
              </a:spcAft>
            </a:pPr>
            <a:r>
              <a:rPr lang="en-US" altLang="zh-CN" sz="2400" dirty="0">
                <a:solidFill>
                  <a:schemeClr val="bg2">
                    <a:lumMod val="50000"/>
                  </a:schemeClr>
                </a:solidFill>
                <a:latin typeface="+mj-lt"/>
                <a:ea typeface="微软雅黑" panose="020B0503020204020204" pitchFamily="34" charset="-122"/>
                <a:cs typeface="Arial" panose="020B0604020202020204" pitchFamily="34" charset="0"/>
              </a:rPr>
              <a:t>Find Contours</a:t>
            </a:r>
            <a:endParaRPr lang="zh-CN" altLang="en-US" sz="2400" dirty="0">
              <a:solidFill>
                <a:schemeClr val="bg2">
                  <a:lumMod val="50000"/>
                </a:schemeClr>
              </a:solidFill>
              <a:latin typeface="+mj-lt"/>
            </a:endParaRPr>
          </a:p>
        </p:txBody>
      </p:sp>
      <p:sp>
        <p:nvSpPr>
          <p:cNvPr id="48" name="矩形 47"/>
          <p:cNvSpPr/>
          <p:nvPr/>
        </p:nvSpPr>
        <p:spPr>
          <a:xfrm>
            <a:off x="7239764" y="2241884"/>
            <a:ext cx="2367058" cy="461665"/>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2400" dirty="0">
                <a:solidFill>
                  <a:schemeClr val="bg2">
                    <a:lumMod val="50000"/>
                  </a:schemeClr>
                </a:solidFill>
                <a:latin typeface="+mj-lt"/>
                <a:ea typeface="微软雅黑" panose="020B0503020204020204" pitchFamily="34" charset="-122"/>
                <a:cs typeface="Arial" panose="020B0604020202020204" pitchFamily="34" charset="0"/>
              </a:rPr>
              <a:t>Wrap Perspective</a:t>
            </a:r>
            <a:endParaRPr lang="zh-CN" altLang="en-US" sz="2400" dirty="0">
              <a:solidFill>
                <a:schemeClr val="bg2">
                  <a:lumMod val="50000"/>
                </a:schemeClr>
              </a:solidFill>
              <a:latin typeface="+mj-lt"/>
            </a:endParaRPr>
          </a:p>
        </p:txBody>
      </p:sp>
      <p:grpSp>
        <p:nvGrpSpPr>
          <p:cNvPr id="61" name="组合 60"/>
          <p:cNvGrpSpPr/>
          <p:nvPr/>
        </p:nvGrpSpPr>
        <p:grpSpPr>
          <a:xfrm>
            <a:off x="7642640" y="4544330"/>
            <a:ext cx="2822650" cy="1323205"/>
            <a:chOff x="8210019" y="4033636"/>
            <a:chExt cx="2822650" cy="1323205"/>
          </a:xfrm>
        </p:grpSpPr>
        <p:sp>
          <p:nvSpPr>
            <p:cNvPr id="52" name="矩形 51"/>
            <p:cNvSpPr/>
            <p:nvPr/>
          </p:nvSpPr>
          <p:spPr>
            <a:xfrm>
              <a:off x="9209107" y="4033636"/>
              <a:ext cx="184731" cy="461665"/>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2400" dirty="0">
                <a:solidFill>
                  <a:schemeClr val="bg2">
                    <a:lumMod val="50000"/>
                  </a:schemeClr>
                </a:solidFill>
                <a:latin typeface="+mj-lt"/>
              </a:endParaRPr>
            </a:p>
          </p:txBody>
        </p:sp>
        <p:sp>
          <p:nvSpPr>
            <p:cNvPr id="53" name="文本框 75"/>
            <p:cNvSpPr txBox="1"/>
            <p:nvPr/>
          </p:nvSpPr>
          <p:spPr bwMode="auto">
            <a:xfrm>
              <a:off x="8210019" y="4772066"/>
              <a:ext cx="2822650" cy="584775"/>
            </a:xfrm>
            <a:prstGeom prst="rect">
              <a:avLst/>
            </a:prstGeom>
            <a:noFill/>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a:defRPr/>
              </a:pPr>
              <a:r>
                <a:rPr lang="zh-CN" altLang="en-US" sz="1600" dirty="0">
                  <a:solidFill>
                    <a:schemeClr val="bg2">
                      <a:lumMod val="50000"/>
                    </a:schemeClr>
                  </a:solidFill>
                </a:rPr>
                <a:t>为试验场地构建平面直角坐标系</a:t>
              </a:r>
            </a:p>
          </p:txBody>
        </p:sp>
        <p:sp>
          <p:nvSpPr>
            <p:cNvPr id="54" name="文本框 53"/>
            <p:cNvSpPr txBox="1">
              <a:spLocks noChangeArrowheads="1"/>
            </p:cNvSpPr>
            <p:nvPr/>
          </p:nvSpPr>
          <p:spPr bwMode="auto">
            <a:xfrm>
              <a:off x="8572702" y="4398863"/>
              <a:ext cx="209145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fontAlgn="base">
                <a:spcBef>
                  <a:spcPct val="0"/>
                </a:spcBef>
                <a:spcAft>
                  <a:spcPct val="0"/>
                </a:spcAft>
              </a:pPr>
              <a:r>
                <a:rPr lang="zh-CN" altLang="en-US" sz="1800" dirty="0">
                  <a:solidFill>
                    <a:schemeClr val="bg2">
                      <a:lumMod val="50000"/>
                    </a:schemeClr>
                  </a:solidFill>
                </a:rPr>
                <a:t>视角转换</a:t>
              </a:r>
            </a:p>
          </p:txBody>
        </p:sp>
        <p:cxnSp>
          <p:nvCxnSpPr>
            <p:cNvPr id="55" name="直接连接符 54"/>
            <p:cNvCxnSpPr/>
            <p:nvPr/>
          </p:nvCxnSpPr>
          <p:spPr>
            <a:xfrm>
              <a:off x="8748839" y="4757998"/>
              <a:ext cx="1767319"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63" name="组合 62"/>
          <p:cNvGrpSpPr/>
          <p:nvPr/>
        </p:nvGrpSpPr>
        <p:grpSpPr>
          <a:xfrm>
            <a:off x="960446" y="3365227"/>
            <a:ext cx="2822650" cy="1076984"/>
            <a:chOff x="1050157" y="4103055"/>
            <a:chExt cx="2822650" cy="1076984"/>
          </a:xfrm>
        </p:grpSpPr>
        <p:sp>
          <p:nvSpPr>
            <p:cNvPr id="56" name="矩形 55"/>
            <p:cNvSpPr/>
            <p:nvPr/>
          </p:nvSpPr>
          <p:spPr>
            <a:xfrm>
              <a:off x="2049245" y="4103055"/>
              <a:ext cx="184731" cy="461665"/>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2400" dirty="0">
                <a:solidFill>
                  <a:schemeClr val="bg2">
                    <a:lumMod val="50000"/>
                  </a:schemeClr>
                </a:solidFill>
                <a:latin typeface="+mj-lt"/>
              </a:endParaRPr>
            </a:p>
          </p:txBody>
        </p:sp>
        <p:sp>
          <p:nvSpPr>
            <p:cNvPr id="57" name="文本框 75"/>
            <p:cNvSpPr txBox="1"/>
            <p:nvPr/>
          </p:nvSpPr>
          <p:spPr bwMode="auto">
            <a:xfrm>
              <a:off x="1050157" y="4841485"/>
              <a:ext cx="2822650" cy="338554"/>
            </a:xfrm>
            <a:prstGeom prst="rect">
              <a:avLst/>
            </a:prstGeom>
            <a:noFill/>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a:defRPr/>
              </a:pPr>
              <a:r>
                <a:rPr lang="zh-CN" altLang="en-US" sz="1600" dirty="0">
                  <a:solidFill>
                    <a:schemeClr val="bg2">
                      <a:lumMod val="50000"/>
                    </a:schemeClr>
                  </a:solidFill>
                </a:rPr>
                <a:t>快速而稳定的获取小车位置</a:t>
              </a:r>
            </a:p>
          </p:txBody>
        </p:sp>
        <p:sp>
          <p:nvSpPr>
            <p:cNvPr id="58" name="文本框 57"/>
            <p:cNvSpPr txBox="1">
              <a:spLocks noChangeArrowheads="1"/>
            </p:cNvSpPr>
            <p:nvPr/>
          </p:nvSpPr>
          <p:spPr bwMode="auto">
            <a:xfrm>
              <a:off x="1412840" y="4468282"/>
              <a:ext cx="209145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fontAlgn="base">
                <a:spcBef>
                  <a:spcPct val="0"/>
                </a:spcBef>
                <a:spcAft>
                  <a:spcPct val="0"/>
                </a:spcAft>
              </a:pPr>
              <a:r>
                <a:rPr lang="zh-CN" altLang="en-US" sz="1800" dirty="0">
                  <a:solidFill>
                    <a:schemeClr val="bg2">
                      <a:lumMod val="50000"/>
                    </a:schemeClr>
                  </a:solidFill>
                </a:rPr>
                <a:t>边界识别</a:t>
              </a:r>
            </a:p>
          </p:txBody>
        </p:sp>
        <p:cxnSp>
          <p:nvCxnSpPr>
            <p:cNvPr id="59" name="直接连接符 58"/>
            <p:cNvCxnSpPr/>
            <p:nvPr/>
          </p:nvCxnSpPr>
          <p:spPr>
            <a:xfrm>
              <a:off x="1588977" y="4827417"/>
              <a:ext cx="1767319"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47" name="椭圆 46"/>
          <p:cNvSpPr/>
          <p:nvPr/>
        </p:nvSpPr>
        <p:spPr>
          <a:xfrm>
            <a:off x="4906948" y="2299364"/>
            <a:ext cx="536099" cy="53609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sp>
        <p:nvSpPr>
          <p:cNvPr id="64" name="椭圆 63"/>
          <p:cNvSpPr/>
          <p:nvPr/>
        </p:nvSpPr>
        <p:spPr>
          <a:xfrm>
            <a:off x="2928841" y="3515734"/>
            <a:ext cx="235483" cy="23548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sp>
        <p:nvSpPr>
          <p:cNvPr id="65" name="椭圆 64"/>
          <p:cNvSpPr/>
          <p:nvPr/>
        </p:nvSpPr>
        <p:spPr>
          <a:xfrm>
            <a:off x="6748955" y="2473290"/>
            <a:ext cx="385791" cy="385791"/>
          </a:xfrm>
          <a:prstGeom prst="ellipse">
            <a:avLst/>
          </a:prstGeom>
          <a:solidFill>
            <a:schemeClr val="bg1">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sp>
        <p:nvSpPr>
          <p:cNvPr id="66" name="椭圆 65"/>
          <p:cNvSpPr/>
          <p:nvPr/>
        </p:nvSpPr>
        <p:spPr>
          <a:xfrm>
            <a:off x="8938613" y="3281635"/>
            <a:ext cx="440904" cy="440904"/>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sp>
        <p:nvSpPr>
          <p:cNvPr id="39" name="矩形 38"/>
          <p:cNvSpPr/>
          <p:nvPr/>
        </p:nvSpPr>
        <p:spPr>
          <a:xfrm>
            <a:off x="2982357" y="914685"/>
            <a:ext cx="6212214" cy="92333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en-US" altLang="zh-CN" sz="5400" b="1" dirty="0">
                <a:solidFill>
                  <a:schemeClr val="bg2">
                    <a:lumMod val="50000"/>
                  </a:schemeClr>
                </a:solidFill>
              </a:rPr>
              <a:t>How to detect a car</a:t>
            </a:r>
            <a:r>
              <a:rPr lang="zh-CN" altLang="en-US" sz="5400" b="1" dirty="0">
                <a:solidFill>
                  <a:schemeClr val="bg2">
                    <a:lumMod val="50000"/>
                  </a:schemeClr>
                </a:solidFill>
              </a:rPr>
              <a:t>？</a:t>
            </a:r>
          </a:p>
        </p:txBody>
      </p:sp>
    </p:spTree>
    <p:extLst>
      <p:ext uri="{BB962C8B-B14F-4D97-AF65-F5344CB8AC3E}">
        <p14:creationId xmlns:p14="http://schemas.microsoft.com/office/powerpoint/2010/main" val="4023113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down)">
                                      <p:cBhvr>
                                        <p:cTn id="7" dur="500"/>
                                        <p:tgtEl>
                                          <p:spTgt spid="40"/>
                                        </p:tgtEl>
                                      </p:cBhvr>
                                    </p:animEffect>
                                  </p:childTnLst>
                                </p:cTn>
                              </p:par>
                              <p:par>
                                <p:cTn id="8" presetID="22" presetClass="entr" presetSubtype="4" fill="hold" grpId="0" nodeType="withEffect">
                                  <p:stCondLst>
                                    <p:cond delay="200"/>
                                  </p:stCondLst>
                                  <p:childTnLst>
                                    <p:set>
                                      <p:cBhvr>
                                        <p:cTn id="9" dur="1" fill="hold">
                                          <p:stCondLst>
                                            <p:cond delay="0"/>
                                          </p:stCondLst>
                                        </p:cTn>
                                        <p:tgtEl>
                                          <p:spTgt spid="42"/>
                                        </p:tgtEl>
                                        <p:attrNameLst>
                                          <p:attrName>style.visibility</p:attrName>
                                        </p:attrNameLst>
                                      </p:cBhvr>
                                      <p:to>
                                        <p:strVal val="visible"/>
                                      </p:to>
                                    </p:set>
                                    <p:animEffect transition="in" filter="wipe(down)">
                                      <p:cBhvr>
                                        <p:cTn id="10" dur="500"/>
                                        <p:tgtEl>
                                          <p:spTgt spid="42"/>
                                        </p:tgtEl>
                                      </p:cBhvr>
                                    </p:animEffect>
                                  </p:childTnLst>
                                </p:cTn>
                              </p:par>
                              <p:par>
                                <p:cTn id="11" presetID="22" presetClass="entr" presetSubtype="4" fill="hold" grpId="0" nodeType="withEffect">
                                  <p:stCondLst>
                                    <p:cond delay="400"/>
                                  </p:stCondLst>
                                  <p:childTnLst>
                                    <p:set>
                                      <p:cBhvr>
                                        <p:cTn id="12" dur="1" fill="hold">
                                          <p:stCondLst>
                                            <p:cond delay="0"/>
                                          </p:stCondLst>
                                        </p:cTn>
                                        <p:tgtEl>
                                          <p:spTgt spid="43"/>
                                        </p:tgtEl>
                                        <p:attrNameLst>
                                          <p:attrName>style.visibility</p:attrName>
                                        </p:attrNameLst>
                                      </p:cBhvr>
                                      <p:to>
                                        <p:strVal val="visible"/>
                                      </p:to>
                                    </p:set>
                                    <p:animEffect transition="in" filter="wipe(down)">
                                      <p:cBhvr>
                                        <p:cTn id="13" dur="500"/>
                                        <p:tgtEl>
                                          <p:spTgt spid="43"/>
                                        </p:tgtEl>
                                      </p:cBhvr>
                                    </p:animEffect>
                                  </p:childTnLst>
                                </p:cTn>
                              </p:par>
                              <p:par>
                                <p:cTn id="14" presetID="22" presetClass="entr" presetSubtype="4" fill="hold" grpId="0" nodeType="withEffect">
                                  <p:stCondLst>
                                    <p:cond delay="600"/>
                                  </p:stCondLst>
                                  <p:childTnLst>
                                    <p:set>
                                      <p:cBhvr>
                                        <p:cTn id="15" dur="1" fill="hold">
                                          <p:stCondLst>
                                            <p:cond delay="0"/>
                                          </p:stCondLst>
                                        </p:cTn>
                                        <p:tgtEl>
                                          <p:spTgt spid="41"/>
                                        </p:tgtEl>
                                        <p:attrNameLst>
                                          <p:attrName>style.visibility</p:attrName>
                                        </p:attrNameLst>
                                      </p:cBhvr>
                                      <p:to>
                                        <p:strVal val="visible"/>
                                      </p:to>
                                    </p:set>
                                    <p:animEffect transition="in" filter="wipe(down)">
                                      <p:cBhvr>
                                        <p:cTn id="16" dur="500"/>
                                        <p:tgtEl>
                                          <p:spTgt spid="41"/>
                                        </p:tgtEl>
                                      </p:cBhvr>
                                    </p:animEffect>
                                  </p:childTnLst>
                                </p:cTn>
                              </p:par>
                              <p:par>
                                <p:cTn id="17" presetID="10" presetClass="entr" presetSubtype="0" fill="hold" grpId="0" nodeType="withEffect">
                                  <p:stCondLst>
                                    <p:cond delay="85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par>
                                <p:cTn id="20" presetID="10" presetClass="entr" presetSubtype="0" fill="hold" grpId="0" nodeType="withEffect">
                                  <p:stCondLst>
                                    <p:cond delay="132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grpId="0" nodeType="withEffect">
                                  <p:stCondLst>
                                    <p:cond delay="992"/>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par>
                                <p:cTn id="26" presetID="10" presetClass="entr" presetSubtype="0" fill="hold" grpId="0" nodeType="withEffect">
                                  <p:stCondLst>
                                    <p:cond delay="85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par>
                                <p:cTn id="29" presetID="10" presetClass="entr" presetSubtype="0" fill="hold" grpId="0" nodeType="withEffect">
                                  <p:stCondLst>
                                    <p:cond delay="937"/>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10" presetClass="entr" presetSubtype="0" fill="hold" grpId="0" nodeType="withEffect">
                                  <p:stCondLst>
                                    <p:cond delay="155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53" presetClass="entr" presetSubtype="528" fill="hold" nodeType="withEffect">
                                  <p:stCondLst>
                                    <p:cond delay="1250"/>
                                  </p:stCondLst>
                                  <p:childTnLst>
                                    <p:set>
                                      <p:cBhvr>
                                        <p:cTn id="36" dur="1" fill="hold">
                                          <p:stCondLst>
                                            <p:cond delay="0"/>
                                          </p:stCondLst>
                                        </p:cTn>
                                        <p:tgtEl>
                                          <p:spTgt spid="63"/>
                                        </p:tgtEl>
                                        <p:attrNameLst>
                                          <p:attrName>style.visibility</p:attrName>
                                        </p:attrNameLst>
                                      </p:cBhvr>
                                      <p:to>
                                        <p:strVal val="visible"/>
                                      </p:to>
                                    </p:set>
                                    <p:anim calcmode="lin" valueType="num">
                                      <p:cBhvr>
                                        <p:cTn id="37" dur="500" fill="hold"/>
                                        <p:tgtEl>
                                          <p:spTgt spid="63"/>
                                        </p:tgtEl>
                                        <p:attrNameLst>
                                          <p:attrName>ppt_w</p:attrName>
                                        </p:attrNameLst>
                                      </p:cBhvr>
                                      <p:tavLst>
                                        <p:tav tm="0">
                                          <p:val>
                                            <p:fltVal val="0"/>
                                          </p:val>
                                        </p:tav>
                                        <p:tav tm="100000">
                                          <p:val>
                                            <p:strVal val="#ppt_w"/>
                                          </p:val>
                                        </p:tav>
                                      </p:tavLst>
                                    </p:anim>
                                    <p:anim calcmode="lin" valueType="num">
                                      <p:cBhvr>
                                        <p:cTn id="38" dur="500" fill="hold"/>
                                        <p:tgtEl>
                                          <p:spTgt spid="63"/>
                                        </p:tgtEl>
                                        <p:attrNameLst>
                                          <p:attrName>ppt_h</p:attrName>
                                        </p:attrNameLst>
                                      </p:cBhvr>
                                      <p:tavLst>
                                        <p:tav tm="0">
                                          <p:val>
                                            <p:fltVal val="0"/>
                                          </p:val>
                                        </p:tav>
                                        <p:tav tm="100000">
                                          <p:val>
                                            <p:strVal val="#ppt_h"/>
                                          </p:val>
                                        </p:tav>
                                      </p:tavLst>
                                    </p:anim>
                                    <p:animEffect transition="in" filter="fade">
                                      <p:cBhvr>
                                        <p:cTn id="39" dur="500"/>
                                        <p:tgtEl>
                                          <p:spTgt spid="63"/>
                                        </p:tgtEl>
                                      </p:cBhvr>
                                    </p:animEffect>
                                    <p:anim calcmode="lin" valueType="num">
                                      <p:cBhvr>
                                        <p:cTn id="40" dur="500" fill="hold"/>
                                        <p:tgtEl>
                                          <p:spTgt spid="63"/>
                                        </p:tgtEl>
                                        <p:attrNameLst>
                                          <p:attrName>ppt_x</p:attrName>
                                        </p:attrNameLst>
                                      </p:cBhvr>
                                      <p:tavLst>
                                        <p:tav tm="0">
                                          <p:val>
                                            <p:fltVal val="0.5"/>
                                          </p:val>
                                        </p:tav>
                                        <p:tav tm="100000">
                                          <p:val>
                                            <p:strVal val="#ppt_x"/>
                                          </p:val>
                                        </p:tav>
                                      </p:tavLst>
                                    </p:anim>
                                    <p:anim calcmode="lin" valueType="num">
                                      <p:cBhvr>
                                        <p:cTn id="41" dur="500" fill="hold"/>
                                        <p:tgtEl>
                                          <p:spTgt spid="63"/>
                                        </p:tgtEl>
                                        <p:attrNameLst>
                                          <p:attrName>ppt_y</p:attrName>
                                        </p:attrNameLst>
                                      </p:cBhvr>
                                      <p:tavLst>
                                        <p:tav tm="0">
                                          <p:val>
                                            <p:fltVal val="0.5"/>
                                          </p:val>
                                        </p:tav>
                                        <p:tav tm="100000">
                                          <p:val>
                                            <p:strVal val="#ppt_y"/>
                                          </p:val>
                                        </p:tav>
                                      </p:tavLst>
                                    </p:anim>
                                  </p:childTnLst>
                                </p:cTn>
                              </p:par>
                              <p:par>
                                <p:cTn id="42" presetID="53" presetClass="entr" presetSubtype="528" fill="hold" nodeType="withEffect">
                                  <p:stCondLst>
                                    <p:cond delay="1250"/>
                                  </p:stCondLst>
                                  <p:childTnLst>
                                    <p:set>
                                      <p:cBhvr>
                                        <p:cTn id="43" dur="1" fill="hold">
                                          <p:stCondLst>
                                            <p:cond delay="0"/>
                                          </p:stCondLst>
                                        </p:cTn>
                                        <p:tgtEl>
                                          <p:spTgt spid="61"/>
                                        </p:tgtEl>
                                        <p:attrNameLst>
                                          <p:attrName>style.visibility</p:attrName>
                                        </p:attrNameLst>
                                      </p:cBhvr>
                                      <p:to>
                                        <p:strVal val="visible"/>
                                      </p:to>
                                    </p:set>
                                    <p:anim calcmode="lin" valueType="num">
                                      <p:cBhvr>
                                        <p:cTn id="44" dur="500" fill="hold"/>
                                        <p:tgtEl>
                                          <p:spTgt spid="61"/>
                                        </p:tgtEl>
                                        <p:attrNameLst>
                                          <p:attrName>ppt_w</p:attrName>
                                        </p:attrNameLst>
                                      </p:cBhvr>
                                      <p:tavLst>
                                        <p:tav tm="0">
                                          <p:val>
                                            <p:fltVal val="0"/>
                                          </p:val>
                                        </p:tav>
                                        <p:tav tm="100000">
                                          <p:val>
                                            <p:strVal val="#ppt_w"/>
                                          </p:val>
                                        </p:tav>
                                      </p:tavLst>
                                    </p:anim>
                                    <p:anim calcmode="lin" valueType="num">
                                      <p:cBhvr>
                                        <p:cTn id="45" dur="500" fill="hold"/>
                                        <p:tgtEl>
                                          <p:spTgt spid="61"/>
                                        </p:tgtEl>
                                        <p:attrNameLst>
                                          <p:attrName>ppt_h</p:attrName>
                                        </p:attrNameLst>
                                      </p:cBhvr>
                                      <p:tavLst>
                                        <p:tav tm="0">
                                          <p:val>
                                            <p:fltVal val="0"/>
                                          </p:val>
                                        </p:tav>
                                        <p:tav tm="100000">
                                          <p:val>
                                            <p:strVal val="#ppt_h"/>
                                          </p:val>
                                        </p:tav>
                                      </p:tavLst>
                                    </p:anim>
                                    <p:animEffect transition="in" filter="fade">
                                      <p:cBhvr>
                                        <p:cTn id="46" dur="500"/>
                                        <p:tgtEl>
                                          <p:spTgt spid="61"/>
                                        </p:tgtEl>
                                      </p:cBhvr>
                                    </p:animEffect>
                                    <p:anim calcmode="lin" valueType="num">
                                      <p:cBhvr>
                                        <p:cTn id="47" dur="500" fill="hold"/>
                                        <p:tgtEl>
                                          <p:spTgt spid="61"/>
                                        </p:tgtEl>
                                        <p:attrNameLst>
                                          <p:attrName>ppt_x</p:attrName>
                                        </p:attrNameLst>
                                      </p:cBhvr>
                                      <p:tavLst>
                                        <p:tav tm="0">
                                          <p:val>
                                            <p:fltVal val="0.5"/>
                                          </p:val>
                                        </p:tav>
                                        <p:tav tm="100000">
                                          <p:val>
                                            <p:strVal val="#ppt_x"/>
                                          </p:val>
                                        </p:tav>
                                      </p:tavLst>
                                    </p:anim>
                                    <p:anim calcmode="lin" valueType="num">
                                      <p:cBhvr>
                                        <p:cTn id="48" dur="500" fill="hold"/>
                                        <p:tgtEl>
                                          <p:spTgt spid="61"/>
                                        </p:tgtEl>
                                        <p:attrNameLst>
                                          <p:attrName>ppt_y</p:attrName>
                                        </p:attrNameLst>
                                      </p:cBhvr>
                                      <p:tavLst>
                                        <p:tav tm="0">
                                          <p:val>
                                            <p:fltVal val="0.5"/>
                                          </p:val>
                                        </p:tav>
                                        <p:tav tm="100000">
                                          <p:val>
                                            <p:strVal val="#ppt_y"/>
                                          </p:val>
                                        </p:tav>
                                      </p:tavLst>
                                    </p:anim>
                                  </p:childTnLst>
                                </p:cTn>
                              </p:par>
                              <p:par>
                                <p:cTn id="49" presetID="10" presetClass="entr" presetSubtype="0" fill="hold" grpId="0" nodeType="withEffect">
                                  <p:stCondLst>
                                    <p:cond delay="1550"/>
                                  </p:stCondLst>
                                  <p:childTnLst>
                                    <p:set>
                                      <p:cBhvr>
                                        <p:cTn id="50" dur="1" fill="hold">
                                          <p:stCondLst>
                                            <p:cond delay="0"/>
                                          </p:stCondLst>
                                        </p:cTn>
                                        <p:tgtEl>
                                          <p:spTgt spid="47"/>
                                        </p:tgtEl>
                                        <p:attrNameLst>
                                          <p:attrName>style.visibility</p:attrName>
                                        </p:attrNameLst>
                                      </p:cBhvr>
                                      <p:to>
                                        <p:strVal val="visible"/>
                                      </p:to>
                                    </p:set>
                                    <p:animEffect transition="in" filter="fade">
                                      <p:cBhvr>
                                        <p:cTn id="51" dur="500"/>
                                        <p:tgtEl>
                                          <p:spTgt spid="47"/>
                                        </p:tgtEl>
                                      </p:cBhvr>
                                    </p:animEffect>
                                  </p:childTnLst>
                                </p:cTn>
                              </p:par>
                              <p:par>
                                <p:cTn id="52" presetID="10" presetClass="entr" presetSubtype="0" fill="hold" grpId="0" nodeType="withEffect">
                                  <p:stCondLst>
                                    <p:cond delay="992"/>
                                  </p:stCondLst>
                                  <p:childTnLst>
                                    <p:set>
                                      <p:cBhvr>
                                        <p:cTn id="53" dur="1" fill="hold">
                                          <p:stCondLst>
                                            <p:cond delay="0"/>
                                          </p:stCondLst>
                                        </p:cTn>
                                        <p:tgtEl>
                                          <p:spTgt spid="64"/>
                                        </p:tgtEl>
                                        <p:attrNameLst>
                                          <p:attrName>style.visibility</p:attrName>
                                        </p:attrNameLst>
                                      </p:cBhvr>
                                      <p:to>
                                        <p:strVal val="visible"/>
                                      </p:to>
                                    </p:set>
                                    <p:animEffect transition="in" filter="fade">
                                      <p:cBhvr>
                                        <p:cTn id="54" dur="500"/>
                                        <p:tgtEl>
                                          <p:spTgt spid="64"/>
                                        </p:tgtEl>
                                      </p:cBhvr>
                                    </p:animEffect>
                                  </p:childTnLst>
                                </p:cTn>
                              </p:par>
                              <p:par>
                                <p:cTn id="55" presetID="10" presetClass="entr" presetSubtype="0" fill="hold" grpId="0" nodeType="withEffect">
                                  <p:stCondLst>
                                    <p:cond delay="937"/>
                                  </p:stCondLst>
                                  <p:childTnLst>
                                    <p:set>
                                      <p:cBhvr>
                                        <p:cTn id="56" dur="1" fill="hold">
                                          <p:stCondLst>
                                            <p:cond delay="0"/>
                                          </p:stCondLst>
                                        </p:cTn>
                                        <p:tgtEl>
                                          <p:spTgt spid="65"/>
                                        </p:tgtEl>
                                        <p:attrNameLst>
                                          <p:attrName>style.visibility</p:attrName>
                                        </p:attrNameLst>
                                      </p:cBhvr>
                                      <p:to>
                                        <p:strVal val="visible"/>
                                      </p:to>
                                    </p:set>
                                    <p:animEffect transition="in" filter="fade">
                                      <p:cBhvr>
                                        <p:cTn id="57" dur="500"/>
                                        <p:tgtEl>
                                          <p:spTgt spid="65"/>
                                        </p:tgtEl>
                                      </p:cBhvr>
                                    </p:animEffect>
                                  </p:childTnLst>
                                </p:cTn>
                              </p:par>
                              <p:par>
                                <p:cTn id="58" presetID="10" presetClass="entr" presetSubtype="0" fill="hold" grpId="0" nodeType="withEffect">
                                  <p:stCondLst>
                                    <p:cond delay="850"/>
                                  </p:stCondLst>
                                  <p:childTnLst>
                                    <p:set>
                                      <p:cBhvr>
                                        <p:cTn id="59" dur="1" fill="hold">
                                          <p:stCondLst>
                                            <p:cond delay="0"/>
                                          </p:stCondLst>
                                        </p:cTn>
                                        <p:tgtEl>
                                          <p:spTgt spid="66"/>
                                        </p:tgtEl>
                                        <p:attrNameLst>
                                          <p:attrName>style.visibility</p:attrName>
                                        </p:attrNameLst>
                                      </p:cBhvr>
                                      <p:to>
                                        <p:strVal val="visible"/>
                                      </p:to>
                                    </p:set>
                                    <p:animEffect transition="in" filter="fade">
                                      <p:cBhvr>
                                        <p:cTn id="60" dur="500"/>
                                        <p:tgtEl>
                                          <p:spTgt spid="66"/>
                                        </p:tgtEl>
                                      </p:cBhvr>
                                    </p:animEffect>
                                  </p:childTnLst>
                                </p:cTn>
                              </p:par>
                              <p:par>
                                <p:cTn id="61" presetID="10" presetClass="entr" presetSubtype="0" fill="hold" grpId="0" nodeType="withEffect">
                                  <p:stCondLst>
                                    <p:cond delay="2500"/>
                                  </p:stCondLst>
                                  <p:childTnLst>
                                    <p:set>
                                      <p:cBhvr>
                                        <p:cTn id="62" dur="1" fill="hold">
                                          <p:stCondLst>
                                            <p:cond delay="0"/>
                                          </p:stCondLst>
                                        </p:cTn>
                                        <p:tgtEl>
                                          <p:spTgt spid="39"/>
                                        </p:tgtEl>
                                        <p:attrNameLst>
                                          <p:attrName>style.visibility</p:attrName>
                                        </p:attrNameLst>
                                      </p:cBhvr>
                                      <p:to>
                                        <p:strVal val="visible"/>
                                      </p:to>
                                    </p:set>
                                    <p:animEffect transition="in" filter="fade">
                                      <p:cBhvr>
                                        <p:cTn id="6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animBg="1"/>
      <p:bldP spid="43" grpId="0" animBg="1"/>
      <p:bldP spid="14" grpId="0" animBg="1"/>
      <p:bldP spid="15" grpId="0" animBg="1"/>
      <p:bldP spid="16" grpId="0" animBg="1"/>
      <p:bldP spid="17" grpId="0" animBg="1"/>
      <p:bldP spid="18" grpId="0" animBg="1"/>
      <p:bldP spid="19" grpId="0" animBg="1"/>
      <p:bldP spid="47" grpId="0" animBg="1"/>
      <p:bldP spid="64" grpId="0" animBg="1"/>
      <p:bldP spid="65" grpId="0" animBg="1"/>
      <p:bldP spid="66" grpId="0" animBg="1"/>
      <p:bldP spid="3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3956532" cy="523220"/>
          </a:xfrm>
          <a:prstGeom prst="rect">
            <a:avLst/>
          </a:prstGeom>
        </p:spPr>
        <p:txBody>
          <a:bodyPr wrap="none">
            <a:spAutoFit/>
          </a:bodyPr>
          <a:lstStyle/>
          <a:p>
            <a:r>
              <a:rPr lang="zh-CN" altLang="en-US" sz="2800" b="1" dirty="0">
                <a:solidFill>
                  <a:schemeClr val="bg2">
                    <a:lumMod val="50000"/>
                  </a:schemeClr>
                </a:solidFill>
                <a:latin typeface="+mn-ea"/>
              </a:rPr>
              <a:t>车辆检测 </a:t>
            </a:r>
            <a:r>
              <a:rPr lang="en-US" altLang="zh-CN" sz="2800" b="1" dirty="0">
                <a:solidFill>
                  <a:schemeClr val="bg2">
                    <a:lumMod val="50000"/>
                  </a:schemeClr>
                </a:solidFill>
                <a:latin typeface="+mn-ea"/>
              </a:rPr>
              <a:t>Car Detection</a:t>
            </a:r>
            <a:endParaRPr lang="zh-CN" altLang="en-US" sz="2800" b="1" dirty="0">
              <a:solidFill>
                <a:schemeClr val="bg2">
                  <a:lumMod val="50000"/>
                </a:schemeClr>
              </a:solidFill>
              <a:latin typeface="+mn-ea"/>
            </a:endParaRPr>
          </a:p>
        </p:txBody>
      </p:sp>
      <p:sp>
        <p:nvSpPr>
          <p:cNvPr id="9" name="Freeform 9"/>
          <p:cNvSpPr/>
          <p:nvPr/>
        </p:nvSpPr>
        <p:spPr bwMode="auto">
          <a:xfrm>
            <a:off x="191845" y="1645673"/>
            <a:ext cx="11808310" cy="746330"/>
          </a:xfrm>
          <a:custGeom>
            <a:avLst/>
            <a:gdLst>
              <a:gd name="T0" fmla="*/ 2 w 4909"/>
              <a:gd name="T1" fmla="*/ 0 h 310"/>
              <a:gd name="T2" fmla="*/ 609 w 4909"/>
              <a:gd name="T3" fmla="*/ 115 h 310"/>
              <a:gd name="T4" fmla="*/ 1222 w 4909"/>
              <a:gd name="T5" fmla="*/ 195 h 310"/>
              <a:gd name="T6" fmla="*/ 1838 w 4909"/>
              <a:gd name="T7" fmla="*/ 245 h 310"/>
              <a:gd name="T8" fmla="*/ 2456 w 4909"/>
              <a:gd name="T9" fmla="*/ 264 h 310"/>
              <a:gd name="T10" fmla="*/ 3073 w 4909"/>
              <a:gd name="T11" fmla="*/ 252 h 310"/>
              <a:gd name="T12" fmla="*/ 3382 w 4909"/>
              <a:gd name="T13" fmla="*/ 233 h 310"/>
              <a:gd name="T14" fmla="*/ 3535 w 4909"/>
              <a:gd name="T15" fmla="*/ 220 h 310"/>
              <a:gd name="T16" fmla="*/ 3689 w 4909"/>
              <a:gd name="T17" fmla="*/ 205 h 310"/>
              <a:gd name="T18" fmla="*/ 3996 w 4909"/>
              <a:gd name="T19" fmla="*/ 168 h 310"/>
              <a:gd name="T20" fmla="*/ 4302 w 4909"/>
              <a:gd name="T21" fmla="*/ 122 h 310"/>
              <a:gd name="T22" fmla="*/ 4606 w 4909"/>
              <a:gd name="T23" fmla="*/ 66 h 310"/>
              <a:gd name="T24" fmla="*/ 4757 w 4909"/>
              <a:gd name="T25" fmla="*/ 34 h 310"/>
              <a:gd name="T26" fmla="*/ 4908 w 4909"/>
              <a:gd name="T27" fmla="*/ 0 h 310"/>
              <a:gd name="T28" fmla="*/ 4909 w 4909"/>
              <a:gd name="T29" fmla="*/ 6 h 310"/>
              <a:gd name="T30" fmla="*/ 4760 w 4909"/>
              <a:gd name="T31" fmla="*/ 46 h 310"/>
              <a:gd name="T32" fmla="*/ 4609 w 4909"/>
              <a:gd name="T33" fmla="*/ 82 h 310"/>
              <a:gd name="T34" fmla="*/ 4306 w 4909"/>
              <a:gd name="T35" fmla="*/ 146 h 310"/>
              <a:gd name="T36" fmla="*/ 4001 w 4909"/>
              <a:gd name="T37" fmla="*/ 199 h 310"/>
              <a:gd name="T38" fmla="*/ 3693 w 4909"/>
              <a:gd name="T39" fmla="*/ 241 h 310"/>
              <a:gd name="T40" fmla="*/ 3075 w 4909"/>
              <a:gd name="T41" fmla="*/ 294 h 310"/>
              <a:gd name="T42" fmla="*/ 2455 w 4909"/>
              <a:gd name="T43" fmla="*/ 309 h 310"/>
              <a:gd name="T44" fmla="*/ 1836 w 4909"/>
              <a:gd name="T45" fmla="*/ 288 h 310"/>
              <a:gd name="T46" fmla="*/ 1218 w 4909"/>
              <a:gd name="T47" fmla="*/ 231 h 310"/>
              <a:gd name="T48" fmla="*/ 605 w 4909"/>
              <a:gd name="T49" fmla="*/ 140 h 310"/>
              <a:gd name="T50" fmla="*/ 301 w 4909"/>
              <a:gd name="T51" fmla="*/ 79 h 310"/>
              <a:gd name="T52" fmla="*/ 150 w 4909"/>
              <a:gd name="T53" fmla="*/ 45 h 310"/>
              <a:gd name="T54" fmla="*/ 0 w 4909"/>
              <a:gd name="T55" fmla="*/ 6 h 310"/>
              <a:gd name="T56" fmla="*/ 2 w 4909"/>
              <a:gd name="T57"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09" h="310">
                <a:moveTo>
                  <a:pt x="2" y="0"/>
                </a:moveTo>
                <a:cubicBezTo>
                  <a:pt x="203" y="46"/>
                  <a:pt x="406" y="83"/>
                  <a:pt x="609" y="115"/>
                </a:cubicBezTo>
                <a:cubicBezTo>
                  <a:pt x="813" y="147"/>
                  <a:pt x="1017" y="173"/>
                  <a:pt x="1222" y="195"/>
                </a:cubicBezTo>
                <a:cubicBezTo>
                  <a:pt x="1427" y="217"/>
                  <a:pt x="1633" y="234"/>
                  <a:pt x="1838" y="245"/>
                </a:cubicBezTo>
                <a:cubicBezTo>
                  <a:pt x="2044" y="257"/>
                  <a:pt x="2250" y="264"/>
                  <a:pt x="2456" y="264"/>
                </a:cubicBezTo>
                <a:cubicBezTo>
                  <a:pt x="2662" y="266"/>
                  <a:pt x="2868" y="262"/>
                  <a:pt x="3073" y="252"/>
                </a:cubicBezTo>
                <a:cubicBezTo>
                  <a:pt x="3176" y="247"/>
                  <a:pt x="3279" y="241"/>
                  <a:pt x="3382" y="233"/>
                </a:cubicBezTo>
                <a:cubicBezTo>
                  <a:pt x="3433" y="229"/>
                  <a:pt x="3484" y="225"/>
                  <a:pt x="3535" y="220"/>
                </a:cubicBezTo>
                <a:cubicBezTo>
                  <a:pt x="3587" y="215"/>
                  <a:pt x="3638" y="210"/>
                  <a:pt x="3689" y="205"/>
                </a:cubicBezTo>
                <a:cubicBezTo>
                  <a:pt x="3792" y="194"/>
                  <a:pt x="3894" y="182"/>
                  <a:pt x="3996" y="168"/>
                </a:cubicBezTo>
                <a:cubicBezTo>
                  <a:pt x="4098" y="154"/>
                  <a:pt x="4200" y="139"/>
                  <a:pt x="4302" y="122"/>
                </a:cubicBezTo>
                <a:cubicBezTo>
                  <a:pt x="4403" y="105"/>
                  <a:pt x="4505" y="86"/>
                  <a:pt x="4606" y="66"/>
                </a:cubicBezTo>
                <a:cubicBezTo>
                  <a:pt x="4656" y="56"/>
                  <a:pt x="4707" y="45"/>
                  <a:pt x="4757" y="34"/>
                </a:cubicBezTo>
                <a:cubicBezTo>
                  <a:pt x="4807" y="23"/>
                  <a:pt x="4858" y="12"/>
                  <a:pt x="4908" y="0"/>
                </a:cubicBezTo>
                <a:cubicBezTo>
                  <a:pt x="4909" y="6"/>
                  <a:pt x="4909" y="6"/>
                  <a:pt x="4909" y="6"/>
                </a:cubicBezTo>
                <a:cubicBezTo>
                  <a:pt x="4860" y="20"/>
                  <a:pt x="4810" y="33"/>
                  <a:pt x="4760" y="46"/>
                </a:cubicBezTo>
                <a:cubicBezTo>
                  <a:pt x="4710" y="58"/>
                  <a:pt x="4659" y="70"/>
                  <a:pt x="4609" y="82"/>
                </a:cubicBezTo>
                <a:cubicBezTo>
                  <a:pt x="4508" y="105"/>
                  <a:pt x="4407" y="127"/>
                  <a:pt x="4306" y="146"/>
                </a:cubicBezTo>
                <a:cubicBezTo>
                  <a:pt x="4204" y="166"/>
                  <a:pt x="4103" y="183"/>
                  <a:pt x="4001" y="199"/>
                </a:cubicBezTo>
                <a:cubicBezTo>
                  <a:pt x="3898" y="215"/>
                  <a:pt x="3796" y="229"/>
                  <a:pt x="3693" y="241"/>
                </a:cubicBezTo>
                <a:cubicBezTo>
                  <a:pt x="3488" y="266"/>
                  <a:pt x="3282" y="283"/>
                  <a:pt x="3075" y="294"/>
                </a:cubicBezTo>
                <a:cubicBezTo>
                  <a:pt x="2869" y="305"/>
                  <a:pt x="2662" y="310"/>
                  <a:pt x="2455" y="309"/>
                </a:cubicBezTo>
                <a:cubicBezTo>
                  <a:pt x="2249" y="308"/>
                  <a:pt x="2042" y="301"/>
                  <a:pt x="1836" y="288"/>
                </a:cubicBezTo>
                <a:cubicBezTo>
                  <a:pt x="1629" y="274"/>
                  <a:pt x="1423" y="256"/>
                  <a:pt x="1218" y="231"/>
                </a:cubicBezTo>
                <a:cubicBezTo>
                  <a:pt x="1013" y="207"/>
                  <a:pt x="809" y="176"/>
                  <a:pt x="605" y="140"/>
                </a:cubicBezTo>
                <a:cubicBezTo>
                  <a:pt x="504" y="121"/>
                  <a:pt x="402" y="101"/>
                  <a:pt x="301" y="79"/>
                </a:cubicBezTo>
                <a:cubicBezTo>
                  <a:pt x="251" y="68"/>
                  <a:pt x="200" y="57"/>
                  <a:pt x="150" y="45"/>
                </a:cubicBezTo>
                <a:cubicBezTo>
                  <a:pt x="100" y="33"/>
                  <a:pt x="50" y="20"/>
                  <a:pt x="0" y="6"/>
                </a:cubicBezTo>
                <a:lnTo>
                  <a:pt x="2" y="0"/>
                </a:lnTo>
                <a:close/>
              </a:path>
            </a:pathLst>
          </a:custGeom>
          <a:solidFill>
            <a:srgbClr val="BDBB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46" name="组合 45"/>
          <p:cNvGrpSpPr/>
          <p:nvPr/>
        </p:nvGrpSpPr>
        <p:grpSpPr>
          <a:xfrm>
            <a:off x="3050920" y="1864094"/>
            <a:ext cx="1674953" cy="2517793"/>
            <a:chOff x="4371720" y="2098188"/>
            <a:chExt cx="1674953" cy="2517793"/>
          </a:xfrm>
        </p:grpSpPr>
        <p:sp>
          <p:nvSpPr>
            <p:cNvPr id="8" name="Freeform 8"/>
            <p:cNvSpPr>
              <a:spLocks noEditPoints="1"/>
            </p:cNvSpPr>
            <p:nvPr/>
          </p:nvSpPr>
          <p:spPr bwMode="auto">
            <a:xfrm>
              <a:off x="4371720" y="2696540"/>
              <a:ext cx="1674953" cy="1919441"/>
            </a:xfrm>
            <a:custGeom>
              <a:avLst/>
              <a:gdLst>
                <a:gd name="T0" fmla="*/ 572 w 696"/>
                <a:gd name="T1" fmla="*/ 225 h 797"/>
                <a:gd name="T2" fmla="*/ 572 w 696"/>
                <a:gd name="T3" fmla="*/ 673 h 797"/>
                <a:gd name="T4" fmla="*/ 123 w 696"/>
                <a:gd name="T5" fmla="*/ 673 h 797"/>
                <a:gd name="T6" fmla="*/ 123 w 696"/>
                <a:gd name="T7" fmla="*/ 225 h 797"/>
                <a:gd name="T8" fmla="*/ 348 w 696"/>
                <a:gd name="T9" fmla="*/ 0 h 797"/>
                <a:gd name="T10" fmla="*/ 572 w 696"/>
                <a:gd name="T11" fmla="*/ 225 h 797"/>
                <a:gd name="T12" fmla="*/ 334 w 696"/>
                <a:gd name="T13" fmla="*/ 101 h 797"/>
                <a:gd name="T14" fmla="*/ 368 w 696"/>
                <a:gd name="T15" fmla="*/ 101 h 797"/>
                <a:gd name="T16" fmla="*/ 368 w 696"/>
                <a:gd name="T17" fmla="*/ 68 h 797"/>
                <a:gd name="T18" fmla="*/ 334 w 696"/>
                <a:gd name="T19" fmla="*/ 68 h 797"/>
                <a:gd name="T20" fmla="*/ 334 w 696"/>
                <a:gd name="T21" fmla="*/ 101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797">
                  <a:moveTo>
                    <a:pt x="572" y="225"/>
                  </a:moveTo>
                  <a:cubicBezTo>
                    <a:pt x="696" y="348"/>
                    <a:pt x="696" y="549"/>
                    <a:pt x="572" y="673"/>
                  </a:cubicBezTo>
                  <a:cubicBezTo>
                    <a:pt x="448" y="797"/>
                    <a:pt x="247" y="797"/>
                    <a:pt x="123" y="673"/>
                  </a:cubicBezTo>
                  <a:cubicBezTo>
                    <a:pt x="0" y="549"/>
                    <a:pt x="0" y="348"/>
                    <a:pt x="123" y="225"/>
                  </a:cubicBezTo>
                  <a:cubicBezTo>
                    <a:pt x="348" y="0"/>
                    <a:pt x="348" y="0"/>
                    <a:pt x="348" y="0"/>
                  </a:cubicBezTo>
                  <a:lnTo>
                    <a:pt x="572" y="225"/>
                  </a:lnTo>
                  <a:close/>
                  <a:moveTo>
                    <a:pt x="334" y="101"/>
                  </a:moveTo>
                  <a:cubicBezTo>
                    <a:pt x="343" y="111"/>
                    <a:pt x="358" y="111"/>
                    <a:pt x="368" y="101"/>
                  </a:cubicBezTo>
                  <a:cubicBezTo>
                    <a:pt x="377" y="92"/>
                    <a:pt x="377" y="77"/>
                    <a:pt x="368" y="68"/>
                  </a:cubicBezTo>
                  <a:cubicBezTo>
                    <a:pt x="359" y="58"/>
                    <a:pt x="343" y="58"/>
                    <a:pt x="334" y="68"/>
                  </a:cubicBezTo>
                  <a:cubicBezTo>
                    <a:pt x="325" y="77"/>
                    <a:pt x="325" y="92"/>
                    <a:pt x="334" y="101"/>
                  </a:cubicBez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 name="Freeform 12"/>
            <p:cNvSpPr/>
            <p:nvPr/>
          </p:nvSpPr>
          <p:spPr bwMode="auto">
            <a:xfrm>
              <a:off x="4974361" y="2098188"/>
              <a:ext cx="454661" cy="847128"/>
            </a:xfrm>
            <a:custGeom>
              <a:avLst/>
              <a:gdLst>
                <a:gd name="T0" fmla="*/ 108 w 189"/>
                <a:gd name="T1" fmla="*/ 335 h 351"/>
                <a:gd name="T2" fmla="*/ 180 w 189"/>
                <a:gd name="T3" fmla="*/ 161 h 351"/>
                <a:gd name="T4" fmla="*/ 129 w 189"/>
                <a:gd name="T5" fmla="*/ 19 h 351"/>
                <a:gd name="T6" fmla="*/ 11 w 189"/>
                <a:gd name="T7" fmla="*/ 90 h 351"/>
                <a:gd name="T8" fmla="*/ 56 w 189"/>
                <a:gd name="T9" fmla="*/ 269 h 351"/>
                <a:gd name="T10" fmla="*/ 80 w 189"/>
                <a:gd name="T11" fmla="*/ 250 h 351"/>
                <a:gd name="T12" fmla="*/ 35 w 189"/>
                <a:gd name="T13" fmla="*/ 119 h 351"/>
                <a:gd name="T14" fmla="*/ 52 w 189"/>
                <a:gd name="T15" fmla="*/ 54 h 351"/>
                <a:gd name="T16" fmla="*/ 124 w 189"/>
                <a:gd name="T17" fmla="*/ 50 h 351"/>
                <a:gd name="T18" fmla="*/ 151 w 189"/>
                <a:gd name="T19" fmla="*/ 184 h 351"/>
                <a:gd name="T20" fmla="*/ 91 w 189"/>
                <a:gd name="T21" fmla="*/ 321 h 351"/>
                <a:gd name="T22" fmla="*/ 108 w 189"/>
                <a:gd name="T23" fmla="*/ 33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351">
                  <a:moveTo>
                    <a:pt x="108" y="335"/>
                  </a:moveTo>
                  <a:cubicBezTo>
                    <a:pt x="147" y="286"/>
                    <a:pt x="169" y="222"/>
                    <a:pt x="180" y="161"/>
                  </a:cubicBezTo>
                  <a:cubicBezTo>
                    <a:pt x="189" y="110"/>
                    <a:pt x="187" y="40"/>
                    <a:pt x="129" y="19"/>
                  </a:cubicBezTo>
                  <a:cubicBezTo>
                    <a:pt x="75" y="0"/>
                    <a:pt x="21" y="35"/>
                    <a:pt x="11" y="90"/>
                  </a:cubicBezTo>
                  <a:cubicBezTo>
                    <a:pt x="0" y="150"/>
                    <a:pt x="22" y="220"/>
                    <a:pt x="56" y="269"/>
                  </a:cubicBezTo>
                  <a:cubicBezTo>
                    <a:pt x="66" y="283"/>
                    <a:pt x="90" y="266"/>
                    <a:pt x="80" y="250"/>
                  </a:cubicBezTo>
                  <a:cubicBezTo>
                    <a:pt x="56" y="210"/>
                    <a:pt x="38" y="165"/>
                    <a:pt x="35" y="119"/>
                  </a:cubicBezTo>
                  <a:cubicBezTo>
                    <a:pt x="33" y="97"/>
                    <a:pt x="35" y="69"/>
                    <a:pt x="52" y="54"/>
                  </a:cubicBezTo>
                  <a:cubicBezTo>
                    <a:pt x="70" y="37"/>
                    <a:pt x="103" y="41"/>
                    <a:pt x="124" y="50"/>
                  </a:cubicBezTo>
                  <a:cubicBezTo>
                    <a:pt x="170" y="71"/>
                    <a:pt x="159" y="146"/>
                    <a:pt x="151" y="184"/>
                  </a:cubicBezTo>
                  <a:cubicBezTo>
                    <a:pt x="140" y="232"/>
                    <a:pt x="122" y="283"/>
                    <a:pt x="91" y="321"/>
                  </a:cubicBezTo>
                  <a:cubicBezTo>
                    <a:pt x="79" y="336"/>
                    <a:pt x="96" y="351"/>
                    <a:pt x="108" y="335"/>
                  </a:cubicBezTo>
                  <a:close/>
                </a:path>
              </a:pathLst>
            </a:custGeom>
            <a:solidFill>
              <a:srgbClr val="BDBB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8" name="矩形 37"/>
            <p:cNvSpPr/>
            <p:nvPr/>
          </p:nvSpPr>
          <p:spPr>
            <a:xfrm>
              <a:off x="4706494" y="3611371"/>
              <a:ext cx="1005403" cy="338554"/>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600" dirty="0">
                  <a:solidFill>
                    <a:prstClr val="white"/>
                  </a:solidFill>
                  <a:latin typeface="Arial" panose="020B0604020202020204" pitchFamily="34" charset="0"/>
                  <a:ea typeface="微软雅黑" panose="020B0503020204020204" pitchFamily="34" charset="-122"/>
                  <a:cs typeface="Arial" panose="020B0604020202020204" pitchFamily="34" charset="0"/>
                </a:rPr>
                <a:t>序列预报</a:t>
              </a:r>
              <a:endParaRPr lang="zh-CN" altLang="en-US" sz="4400" dirty="0">
                <a:solidFill>
                  <a:prstClr val="white"/>
                </a:solidFill>
              </a:endParaRPr>
            </a:p>
          </p:txBody>
        </p:sp>
      </p:grpSp>
      <p:grpSp>
        <p:nvGrpSpPr>
          <p:cNvPr id="47" name="组合 46"/>
          <p:cNvGrpSpPr/>
          <p:nvPr/>
        </p:nvGrpSpPr>
        <p:grpSpPr>
          <a:xfrm>
            <a:off x="5060647" y="1971656"/>
            <a:ext cx="1672808" cy="2517791"/>
            <a:chOff x="6359789" y="2113201"/>
            <a:chExt cx="1672808" cy="2517791"/>
          </a:xfrm>
        </p:grpSpPr>
        <p:sp>
          <p:nvSpPr>
            <p:cNvPr id="5" name="Freeform 5"/>
            <p:cNvSpPr>
              <a:spLocks noEditPoints="1"/>
            </p:cNvSpPr>
            <p:nvPr/>
          </p:nvSpPr>
          <p:spPr bwMode="auto">
            <a:xfrm>
              <a:off x="6359789" y="2713697"/>
              <a:ext cx="1672808" cy="1917295"/>
            </a:xfrm>
            <a:custGeom>
              <a:avLst/>
              <a:gdLst>
                <a:gd name="T0" fmla="*/ 572 w 696"/>
                <a:gd name="T1" fmla="*/ 224 h 796"/>
                <a:gd name="T2" fmla="*/ 572 w 696"/>
                <a:gd name="T3" fmla="*/ 672 h 796"/>
                <a:gd name="T4" fmla="*/ 124 w 696"/>
                <a:gd name="T5" fmla="*/ 672 h 796"/>
                <a:gd name="T6" fmla="*/ 124 w 696"/>
                <a:gd name="T7" fmla="*/ 224 h 796"/>
                <a:gd name="T8" fmla="*/ 348 w 696"/>
                <a:gd name="T9" fmla="*/ 0 h 796"/>
                <a:gd name="T10" fmla="*/ 572 w 696"/>
                <a:gd name="T11" fmla="*/ 224 h 796"/>
                <a:gd name="T12" fmla="*/ 334 w 696"/>
                <a:gd name="T13" fmla="*/ 101 h 796"/>
                <a:gd name="T14" fmla="*/ 368 w 696"/>
                <a:gd name="T15" fmla="*/ 101 h 796"/>
                <a:gd name="T16" fmla="*/ 368 w 696"/>
                <a:gd name="T17" fmla="*/ 67 h 796"/>
                <a:gd name="T18" fmla="*/ 334 w 696"/>
                <a:gd name="T19" fmla="*/ 67 h 796"/>
                <a:gd name="T20" fmla="*/ 334 w 696"/>
                <a:gd name="T21" fmla="*/ 101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796">
                  <a:moveTo>
                    <a:pt x="572" y="224"/>
                  </a:moveTo>
                  <a:cubicBezTo>
                    <a:pt x="696" y="348"/>
                    <a:pt x="696" y="548"/>
                    <a:pt x="572" y="672"/>
                  </a:cubicBezTo>
                  <a:cubicBezTo>
                    <a:pt x="448" y="796"/>
                    <a:pt x="247" y="796"/>
                    <a:pt x="124" y="672"/>
                  </a:cubicBezTo>
                  <a:cubicBezTo>
                    <a:pt x="0" y="548"/>
                    <a:pt x="0" y="348"/>
                    <a:pt x="124" y="224"/>
                  </a:cubicBezTo>
                  <a:cubicBezTo>
                    <a:pt x="348" y="0"/>
                    <a:pt x="348" y="0"/>
                    <a:pt x="348" y="0"/>
                  </a:cubicBezTo>
                  <a:lnTo>
                    <a:pt x="572" y="224"/>
                  </a:lnTo>
                  <a:close/>
                  <a:moveTo>
                    <a:pt x="334" y="101"/>
                  </a:moveTo>
                  <a:cubicBezTo>
                    <a:pt x="343" y="110"/>
                    <a:pt x="359" y="110"/>
                    <a:pt x="368" y="101"/>
                  </a:cubicBezTo>
                  <a:cubicBezTo>
                    <a:pt x="377" y="91"/>
                    <a:pt x="377" y="76"/>
                    <a:pt x="368" y="67"/>
                  </a:cubicBezTo>
                  <a:cubicBezTo>
                    <a:pt x="359" y="57"/>
                    <a:pt x="343" y="57"/>
                    <a:pt x="334" y="67"/>
                  </a:cubicBezTo>
                  <a:cubicBezTo>
                    <a:pt x="325" y="76"/>
                    <a:pt x="325" y="91"/>
                    <a:pt x="334" y="101"/>
                  </a:cubicBezTo>
                  <a:close/>
                </a:path>
              </a:pathLst>
            </a:custGeom>
            <a:solidFill>
              <a:schemeClr val="tx1">
                <a:lumMod val="85000"/>
                <a:lumOff val="1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 name="Freeform 13"/>
            <p:cNvSpPr/>
            <p:nvPr/>
          </p:nvSpPr>
          <p:spPr bwMode="auto">
            <a:xfrm>
              <a:off x="6962428" y="2113201"/>
              <a:ext cx="454661" cy="844983"/>
            </a:xfrm>
            <a:custGeom>
              <a:avLst/>
              <a:gdLst>
                <a:gd name="T0" fmla="*/ 108 w 189"/>
                <a:gd name="T1" fmla="*/ 336 h 351"/>
                <a:gd name="T2" fmla="*/ 180 w 189"/>
                <a:gd name="T3" fmla="*/ 161 h 351"/>
                <a:gd name="T4" fmla="*/ 129 w 189"/>
                <a:gd name="T5" fmla="*/ 19 h 351"/>
                <a:gd name="T6" fmla="*/ 11 w 189"/>
                <a:gd name="T7" fmla="*/ 90 h 351"/>
                <a:gd name="T8" fmla="*/ 56 w 189"/>
                <a:gd name="T9" fmla="*/ 270 h 351"/>
                <a:gd name="T10" fmla="*/ 80 w 189"/>
                <a:gd name="T11" fmla="*/ 250 h 351"/>
                <a:gd name="T12" fmla="*/ 35 w 189"/>
                <a:gd name="T13" fmla="*/ 119 h 351"/>
                <a:gd name="T14" fmla="*/ 52 w 189"/>
                <a:gd name="T15" fmla="*/ 54 h 351"/>
                <a:gd name="T16" fmla="*/ 124 w 189"/>
                <a:gd name="T17" fmla="*/ 50 h 351"/>
                <a:gd name="T18" fmla="*/ 151 w 189"/>
                <a:gd name="T19" fmla="*/ 184 h 351"/>
                <a:gd name="T20" fmla="*/ 91 w 189"/>
                <a:gd name="T21" fmla="*/ 322 h 351"/>
                <a:gd name="T22" fmla="*/ 108 w 189"/>
                <a:gd name="T23" fmla="*/ 33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351">
                  <a:moveTo>
                    <a:pt x="108" y="336"/>
                  </a:moveTo>
                  <a:cubicBezTo>
                    <a:pt x="147" y="286"/>
                    <a:pt x="169" y="222"/>
                    <a:pt x="180" y="161"/>
                  </a:cubicBezTo>
                  <a:cubicBezTo>
                    <a:pt x="189" y="110"/>
                    <a:pt x="187" y="40"/>
                    <a:pt x="129" y="19"/>
                  </a:cubicBezTo>
                  <a:cubicBezTo>
                    <a:pt x="75" y="0"/>
                    <a:pt x="21" y="35"/>
                    <a:pt x="11" y="90"/>
                  </a:cubicBezTo>
                  <a:cubicBezTo>
                    <a:pt x="0" y="150"/>
                    <a:pt x="20" y="222"/>
                    <a:pt x="56" y="270"/>
                  </a:cubicBezTo>
                  <a:cubicBezTo>
                    <a:pt x="69" y="286"/>
                    <a:pt x="88" y="262"/>
                    <a:pt x="80" y="250"/>
                  </a:cubicBezTo>
                  <a:cubicBezTo>
                    <a:pt x="53" y="212"/>
                    <a:pt x="38" y="166"/>
                    <a:pt x="35" y="119"/>
                  </a:cubicBezTo>
                  <a:cubicBezTo>
                    <a:pt x="33" y="98"/>
                    <a:pt x="35" y="70"/>
                    <a:pt x="52" y="54"/>
                  </a:cubicBezTo>
                  <a:cubicBezTo>
                    <a:pt x="70" y="37"/>
                    <a:pt x="103" y="41"/>
                    <a:pt x="124" y="50"/>
                  </a:cubicBezTo>
                  <a:cubicBezTo>
                    <a:pt x="170" y="71"/>
                    <a:pt x="159" y="146"/>
                    <a:pt x="151" y="184"/>
                  </a:cubicBezTo>
                  <a:cubicBezTo>
                    <a:pt x="140" y="232"/>
                    <a:pt x="122" y="283"/>
                    <a:pt x="91" y="322"/>
                  </a:cubicBezTo>
                  <a:cubicBezTo>
                    <a:pt x="79" y="337"/>
                    <a:pt x="96" y="351"/>
                    <a:pt x="108" y="336"/>
                  </a:cubicBezTo>
                  <a:close/>
                </a:path>
              </a:pathLst>
            </a:custGeom>
            <a:solidFill>
              <a:srgbClr val="BDBB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9" name="矩形 38"/>
            <p:cNvSpPr/>
            <p:nvPr/>
          </p:nvSpPr>
          <p:spPr>
            <a:xfrm>
              <a:off x="6599926" y="3608378"/>
              <a:ext cx="1210588" cy="338554"/>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600" dirty="0">
                  <a:solidFill>
                    <a:prstClr val="white"/>
                  </a:solidFill>
                  <a:latin typeface="Arial" panose="020B0604020202020204" pitchFamily="34" charset="0"/>
                  <a:ea typeface="微软雅黑" panose="020B0503020204020204" pitchFamily="34" charset="-122"/>
                  <a:cs typeface="Arial" panose="020B0604020202020204" pitchFamily="34" charset="0"/>
                </a:rPr>
                <a:t>提前量检测</a:t>
              </a:r>
              <a:endParaRPr lang="zh-CN" altLang="en-US" sz="4400" dirty="0">
                <a:solidFill>
                  <a:prstClr val="white"/>
                </a:solidFill>
              </a:endParaRPr>
            </a:p>
          </p:txBody>
        </p:sp>
        <p:sp>
          <p:nvSpPr>
            <p:cNvPr id="23" name="矩形 22"/>
            <p:cNvSpPr/>
            <p:nvPr/>
          </p:nvSpPr>
          <p:spPr>
            <a:xfrm>
              <a:off x="6726085" y="3076779"/>
              <a:ext cx="184731" cy="144655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8800" b="1" dirty="0">
                <a:solidFill>
                  <a:prstClr val="white"/>
                </a:solidFill>
                <a:latin typeface="+mj-lt"/>
                <a:cs typeface="Arial" panose="020B0604020202020204" pitchFamily="34" charset="0"/>
              </a:endParaRPr>
            </a:p>
          </p:txBody>
        </p:sp>
      </p:grpSp>
      <p:grpSp>
        <p:nvGrpSpPr>
          <p:cNvPr id="48" name="组合 47"/>
          <p:cNvGrpSpPr/>
          <p:nvPr/>
        </p:nvGrpSpPr>
        <p:grpSpPr>
          <a:xfrm>
            <a:off x="7055360" y="1908583"/>
            <a:ext cx="1674953" cy="2504923"/>
            <a:chOff x="8345713" y="1971656"/>
            <a:chExt cx="1674953" cy="2504923"/>
          </a:xfrm>
        </p:grpSpPr>
        <p:sp>
          <p:nvSpPr>
            <p:cNvPr id="6" name="Freeform 6"/>
            <p:cNvSpPr>
              <a:spLocks noEditPoints="1"/>
            </p:cNvSpPr>
            <p:nvPr/>
          </p:nvSpPr>
          <p:spPr bwMode="auto">
            <a:xfrm>
              <a:off x="8345713" y="2557138"/>
              <a:ext cx="1674953" cy="1919441"/>
            </a:xfrm>
            <a:custGeom>
              <a:avLst/>
              <a:gdLst>
                <a:gd name="T0" fmla="*/ 124 w 696"/>
                <a:gd name="T1" fmla="*/ 224 h 797"/>
                <a:gd name="T2" fmla="*/ 124 w 696"/>
                <a:gd name="T3" fmla="*/ 673 h 797"/>
                <a:gd name="T4" fmla="*/ 572 w 696"/>
                <a:gd name="T5" fmla="*/ 673 h 797"/>
                <a:gd name="T6" fmla="*/ 572 w 696"/>
                <a:gd name="T7" fmla="*/ 224 h 797"/>
                <a:gd name="T8" fmla="*/ 348 w 696"/>
                <a:gd name="T9" fmla="*/ 0 h 797"/>
                <a:gd name="T10" fmla="*/ 124 w 696"/>
                <a:gd name="T11" fmla="*/ 224 h 797"/>
                <a:gd name="T12" fmla="*/ 362 w 696"/>
                <a:gd name="T13" fmla="*/ 101 h 797"/>
                <a:gd name="T14" fmla="*/ 328 w 696"/>
                <a:gd name="T15" fmla="*/ 101 h 797"/>
                <a:gd name="T16" fmla="*/ 328 w 696"/>
                <a:gd name="T17" fmla="*/ 67 h 797"/>
                <a:gd name="T18" fmla="*/ 361 w 696"/>
                <a:gd name="T19" fmla="*/ 67 h 797"/>
                <a:gd name="T20" fmla="*/ 362 w 696"/>
                <a:gd name="T21" fmla="*/ 101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797">
                  <a:moveTo>
                    <a:pt x="124" y="224"/>
                  </a:moveTo>
                  <a:cubicBezTo>
                    <a:pt x="0" y="348"/>
                    <a:pt x="0" y="549"/>
                    <a:pt x="124" y="673"/>
                  </a:cubicBezTo>
                  <a:cubicBezTo>
                    <a:pt x="247" y="797"/>
                    <a:pt x="448" y="797"/>
                    <a:pt x="572" y="673"/>
                  </a:cubicBezTo>
                  <a:cubicBezTo>
                    <a:pt x="696" y="549"/>
                    <a:pt x="696" y="348"/>
                    <a:pt x="572" y="224"/>
                  </a:cubicBezTo>
                  <a:cubicBezTo>
                    <a:pt x="348" y="0"/>
                    <a:pt x="348" y="0"/>
                    <a:pt x="348" y="0"/>
                  </a:cubicBezTo>
                  <a:lnTo>
                    <a:pt x="124" y="224"/>
                  </a:lnTo>
                  <a:close/>
                  <a:moveTo>
                    <a:pt x="362" y="101"/>
                  </a:moveTo>
                  <a:cubicBezTo>
                    <a:pt x="352" y="110"/>
                    <a:pt x="337" y="110"/>
                    <a:pt x="328" y="101"/>
                  </a:cubicBezTo>
                  <a:cubicBezTo>
                    <a:pt x="318" y="92"/>
                    <a:pt x="318" y="77"/>
                    <a:pt x="328" y="67"/>
                  </a:cubicBezTo>
                  <a:cubicBezTo>
                    <a:pt x="337" y="58"/>
                    <a:pt x="352" y="58"/>
                    <a:pt x="361" y="67"/>
                  </a:cubicBezTo>
                  <a:cubicBezTo>
                    <a:pt x="371" y="77"/>
                    <a:pt x="371" y="92"/>
                    <a:pt x="362" y="101"/>
                  </a:cubicBezTo>
                  <a:close/>
                </a:path>
              </a:pathLst>
            </a:custGeom>
            <a:solidFill>
              <a:schemeClr val="tx1">
                <a:lumMod val="75000"/>
                <a:lumOff val="2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 name="Freeform 11"/>
            <p:cNvSpPr/>
            <p:nvPr/>
          </p:nvSpPr>
          <p:spPr bwMode="auto">
            <a:xfrm>
              <a:off x="8950497" y="1971656"/>
              <a:ext cx="454661" cy="844983"/>
            </a:xfrm>
            <a:custGeom>
              <a:avLst/>
              <a:gdLst>
                <a:gd name="T0" fmla="*/ 108 w 189"/>
                <a:gd name="T1" fmla="*/ 336 h 351"/>
                <a:gd name="T2" fmla="*/ 180 w 189"/>
                <a:gd name="T3" fmla="*/ 162 h 351"/>
                <a:gd name="T4" fmla="*/ 129 w 189"/>
                <a:gd name="T5" fmla="*/ 20 h 351"/>
                <a:gd name="T6" fmla="*/ 11 w 189"/>
                <a:gd name="T7" fmla="*/ 91 h 351"/>
                <a:gd name="T8" fmla="*/ 56 w 189"/>
                <a:gd name="T9" fmla="*/ 270 h 351"/>
                <a:gd name="T10" fmla="*/ 80 w 189"/>
                <a:gd name="T11" fmla="*/ 251 h 351"/>
                <a:gd name="T12" fmla="*/ 35 w 189"/>
                <a:gd name="T13" fmla="*/ 120 h 351"/>
                <a:gd name="T14" fmla="*/ 52 w 189"/>
                <a:gd name="T15" fmla="*/ 55 h 351"/>
                <a:gd name="T16" fmla="*/ 124 w 189"/>
                <a:gd name="T17" fmla="*/ 51 h 351"/>
                <a:gd name="T18" fmla="*/ 151 w 189"/>
                <a:gd name="T19" fmla="*/ 185 h 351"/>
                <a:gd name="T20" fmla="*/ 91 w 189"/>
                <a:gd name="T21" fmla="*/ 322 h 351"/>
                <a:gd name="T22" fmla="*/ 108 w 189"/>
                <a:gd name="T23" fmla="*/ 33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351">
                  <a:moveTo>
                    <a:pt x="108" y="336"/>
                  </a:moveTo>
                  <a:cubicBezTo>
                    <a:pt x="147" y="287"/>
                    <a:pt x="169" y="223"/>
                    <a:pt x="180" y="162"/>
                  </a:cubicBezTo>
                  <a:cubicBezTo>
                    <a:pt x="189" y="111"/>
                    <a:pt x="187" y="41"/>
                    <a:pt x="129" y="20"/>
                  </a:cubicBezTo>
                  <a:cubicBezTo>
                    <a:pt x="75" y="0"/>
                    <a:pt x="21" y="36"/>
                    <a:pt x="11" y="91"/>
                  </a:cubicBezTo>
                  <a:cubicBezTo>
                    <a:pt x="0" y="151"/>
                    <a:pt x="22" y="221"/>
                    <a:pt x="56" y="270"/>
                  </a:cubicBezTo>
                  <a:cubicBezTo>
                    <a:pt x="65" y="284"/>
                    <a:pt x="88" y="262"/>
                    <a:pt x="80" y="251"/>
                  </a:cubicBezTo>
                  <a:cubicBezTo>
                    <a:pt x="53" y="213"/>
                    <a:pt x="38" y="166"/>
                    <a:pt x="35" y="120"/>
                  </a:cubicBezTo>
                  <a:cubicBezTo>
                    <a:pt x="33" y="98"/>
                    <a:pt x="35" y="70"/>
                    <a:pt x="52" y="55"/>
                  </a:cubicBezTo>
                  <a:cubicBezTo>
                    <a:pt x="70" y="38"/>
                    <a:pt x="103" y="41"/>
                    <a:pt x="124" y="51"/>
                  </a:cubicBezTo>
                  <a:cubicBezTo>
                    <a:pt x="170" y="72"/>
                    <a:pt x="159" y="147"/>
                    <a:pt x="151" y="185"/>
                  </a:cubicBezTo>
                  <a:cubicBezTo>
                    <a:pt x="140" y="233"/>
                    <a:pt x="122" y="284"/>
                    <a:pt x="91" y="322"/>
                  </a:cubicBezTo>
                  <a:cubicBezTo>
                    <a:pt x="79" y="337"/>
                    <a:pt x="96" y="351"/>
                    <a:pt x="108" y="336"/>
                  </a:cubicBezTo>
                  <a:close/>
                </a:path>
              </a:pathLst>
            </a:custGeom>
            <a:solidFill>
              <a:srgbClr val="BDBB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0" name="矩形 39"/>
            <p:cNvSpPr/>
            <p:nvPr/>
          </p:nvSpPr>
          <p:spPr>
            <a:xfrm>
              <a:off x="8606797" y="3493706"/>
              <a:ext cx="1210588" cy="338554"/>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600" dirty="0">
                  <a:solidFill>
                    <a:prstClr val="white"/>
                  </a:solidFill>
                  <a:latin typeface="Arial" panose="020B0604020202020204" pitchFamily="34" charset="0"/>
                  <a:ea typeface="微软雅黑" panose="020B0503020204020204" pitchFamily="34" charset="-122"/>
                  <a:cs typeface="Arial" panose="020B0604020202020204" pitchFamily="34" charset="0"/>
                </a:rPr>
                <a:t>提前量控制</a:t>
              </a:r>
              <a:endParaRPr lang="zh-CN" altLang="en-US" sz="4400" dirty="0">
                <a:solidFill>
                  <a:prstClr val="white"/>
                </a:solidFill>
              </a:endParaRPr>
            </a:p>
          </p:txBody>
        </p:sp>
      </p:grpSp>
      <p:sp>
        <p:nvSpPr>
          <p:cNvPr id="41" name="文本框 66"/>
          <p:cNvSpPr txBox="1">
            <a:spLocks noChangeArrowheads="1"/>
          </p:cNvSpPr>
          <p:nvPr/>
        </p:nvSpPr>
        <p:spPr bwMode="auto">
          <a:xfrm>
            <a:off x="254432" y="4949417"/>
            <a:ext cx="11668059" cy="1160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fontAlgn="base">
              <a:lnSpc>
                <a:spcPct val="130000"/>
              </a:lnSpc>
              <a:spcBef>
                <a:spcPct val="0"/>
              </a:spcBef>
              <a:spcAft>
                <a:spcPct val="0"/>
              </a:spcAft>
            </a:pPr>
            <a:r>
              <a:rPr lang="zh-CN" altLang="en-US" sz="2800" b="1" dirty="0">
                <a:solidFill>
                  <a:schemeClr val="bg2">
                    <a:lumMod val="50000"/>
                  </a:schemeClr>
                </a:solidFill>
                <a:latin typeface="+mn-ea"/>
                <a:cs typeface="Arial" panose="020B0604020202020204" pitchFamily="34" charset="0"/>
              </a:rPr>
              <a:t>通过在多控制步骤以预测和提前量的方式</a:t>
            </a:r>
            <a:endParaRPr lang="en-US" altLang="zh-CN" sz="2800" b="1" dirty="0">
              <a:solidFill>
                <a:schemeClr val="bg2">
                  <a:lumMod val="50000"/>
                </a:schemeClr>
              </a:solidFill>
              <a:latin typeface="+mn-ea"/>
              <a:cs typeface="Arial" panose="020B0604020202020204" pitchFamily="34" charset="0"/>
            </a:endParaRPr>
          </a:p>
          <a:p>
            <a:pPr algn="ctr" defTabSz="914400" fontAlgn="base">
              <a:lnSpc>
                <a:spcPct val="130000"/>
              </a:lnSpc>
              <a:spcBef>
                <a:spcPct val="0"/>
              </a:spcBef>
              <a:spcAft>
                <a:spcPct val="0"/>
              </a:spcAft>
            </a:pPr>
            <a:r>
              <a:rPr lang="zh-CN" altLang="en-US" sz="2800" b="1" dirty="0">
                <a:solidFill>
                  <a:schemeClr val="bg2">
                    <a:lumMod val="50000"/>
                  </a:schemeClr>
                </a:solidFill>
                <a:latin typeface="+mn-ea"/>
                <a:cs typeface="Arial" panose="020B0604020202020204" pitchFamily="34" charset="0"/>
              </a:rPr>
              <a:t>对冲不可避免延时，下达精确的控制命令。</a:t>
            </a:r>
          </a:p>
        </p:txBody>
      </p:sp>
      <p:sp>
        <p:nvSpPr>
          <p:cNvPr id="42" name="矩形 41"/>
          <p:cNvSpPr/>
          <p:nvPr/>
        </p:nvSpPr>
        <p:spPr>
          <a:xfrm>
            <a:off x="774700" y="914685"/>
            <a:ext cx="11506200" cy="923330"/>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en-US" altLang="zh-CN" sz="5400" b="1" dirty="0">
                <a:solidFill>
                  <a:schemeClr val="bg2">
                    <a:lumMod val="50000"/>
                  </a:schemeClr>
                </a:solidFill>
              </a:rPr>
              <a:t>Minimum the defect of video latency</a:t>
            </a:r>
            <a:r>
              <a:rPr lang="zh-CN" altLang="en-US" sz="5400" b="1" dirty="0">
                <a:solidFill>
                  <a:schemeClr val="bg2">
                    <a:lumMod val="50000"/>
                  </a:schemeClr>
                </a:solidFill>
              </a:rPr>
              <a:t>？</a:t>
            </a:r>
          </a:p>
        </p:txBody>
      </p:sp>
    </p:spTree>
    <p:extLst>
      <p:ext uri="{BB962C8B-B14F-4D97-AF65-F5344CB8AC3E}">
        <p14:creationId xmlns:p14="http://schemas.microsoft.com/office/powerpoint/2010/main" val="1530397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10" presetClass="entr" presetSubtype="0" fill="hold" nodeType="withEffect">
                                  <p:stCondLst>
                                    <p:cond delay="50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500"/>
                                        <p:tgtEl>
                                          <p:spTgt spid="48"/>
                                        </p:tgtEl>
                                      </p:cBhvr>
                                    </p:animEffect>
                                  </p:childTnLst>
                                </p:cTn>
                              </p:par>
                              <p:par>
                                <p:cTn id="11" presetID="0" presetClass="path" presetSubtype="0" accel="50000" decel="50000" fill="hold" nodeType="withEffect">
                                  <p:stCondLst>
                                    <p:cond delay="500"/>
                                  </p:stCondLst>
                                  <p:childTnLst>
                                    <p:animMotion origin="layout" path="M 5E-6 -0.00023 C -0.12058 0.01898 -0.22136 0.03634 -0.35808 0.0206 C -0.56745 0.00555 -0.5879 -0.01366 -0.73386 -0.07315 " pathEditMode="relative" rAng="0" ptsTypes="AAA">
                                      <p:cBhvr>
                                        <p:cTn id="12" dur="1000" spd="-100000" fill="hold"/>
                                        <p:tgtEl>
                                          <p:spTgt spid="48"/>
                                        </p:tgtEl>
                                        <p:attrNameLst>
                                          <p:attrName>ppt_x</p:attrName>
                                          <p:attrName>ppt_y</p:attrName>
                                        </p:attrNameLst>
                                      </p:cBhvr>
                                      <p:rCtr x="-36693" y="-2292"/>
                                    </p:animMotion>
                                  </p:childTnLst>
                                </p:cTn>
                              </p:par>
                              <p:par>
                                <p:cTn id="13" presetID="10" presetClass="entr" presetSubtype="0" fill="hold" nodeType="withEffect">
                                  <p:stCondLst>
                                    <p:cond delay="100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500"/>
                                        <p:tgtEl>
                                          <p:spTgt spid="47"/>
                                        </p:tgtEl>
                                      </p:cBhvr>
                                    </p:animEffect>
                                  </p:childTnLst>
                                </p:cTn>
                              </p:par>
                              <p:par>
                                <p:cTn id="16" presetID="0" presetClass="path" presetSubtype="0" accel="50000" decel="50000" fill="hold" nodeType="withEffect">
                                  <p:stCondLst>
                                    <p:cond delay="1000"/>
                                  </p:stCondLst>
                                  <p:childTnLst>
                                    <p:animMotion origin="layout" path="M -3.54167E-6 -4.07407E-6 C -0.0944 -0.00115 -0.16119 0.01343 -0.27031 -0.00254 C -0.44869 -0.03796 -0.46315 -0.05671 -0.56185 -0.09074 " pathEditMode="relative" rAng="0" ptsTypes="AAA">
                                      <p:cBhvr>
                                        <p:cTn id="17" dur="1000" spd="-100000" fill="hold"/>
                                        <p:tgtEl>
                                          <p:spTgt spid="47"/>
                                        </p:tgtEl>
                                        <p:attrNameLst>
                                          <p:attrName>ppt_x</p:attrName>
                                          <p:attrName>ppt_y</p:attrName>
                                        </p:attrNameLst>
                                      </p:cBhvr>
                                      <p:rCtr x="-28099" y="-4306"/>
                                    </p:animMotion>
                                  </p:childTnLst>
                                </p:cTn>
                              </p:par>
                              <p:par>
                                <p:cTn id="18" presetID="10" presetClass="entr" presetSubtype="0" fill="hold" nodeType="withEffect">
                                  <p:stCondLst>
                                    <p:cond delay="1500"/>
                                  </p:stCondLst>
                                  <p:childTnLst>
                                    <p:set>
                                      <p:cBhvr>
                                        <p:cTn id="19" dur="1" fill="hold">
                                          <p:stCondLst>
                                            <p:cond delay="0"/>
                                          </p:stCondLst>
                                        </p:cTn>
                                        <p:tgtEl>
                                          <p:spTgt spid="46"/>
                                        </p:tgtEl>
                                        <p:attrNameLst>
                                          <p:attrName>style.visibility</p:attrName>
                                        </p:attrNameLst>
                                      </p:cBhvr>
                                      <p:to>
                                        <p:strVal val="visible"/>
                                      </p:to>
                                    </p:set>
                                    <p:animEffect transition="in" filter="fade">
                                      <p:cBhvr>
                                        <p:cTn id="20" dur="500"/>
                                        <p:tgtEl>
                                          <p:spTgt spid="46"/>
                                        </p:tgtEl>
                                      </p:cBhvr>
                                    </p:animEffect>
                                  </p:childTnLst>
                                </p:cTn>
                              </p:par>
                              <p:par>
                                <p:cTn id="21" presetID="0" presetClass="path" presetSubtype="0" accel="50000" decel="50000" fill="hold" nodeType="withEffect">
                                  <p:stCondLst>
                                    <p:cond delay="1500"/>
                                  </p:stCondLst>
                                  <p:childTnLst>
                                    <p:animMotion origin="layout" path="M 4.16667E-6 -2.96296E-6 C -0.07396 -0.01203 -0.14454 -0.01551 -0.22175 -0.03565 C -0.30769 -0.05393 -0.34493 -0.07639 -0.40612 -0.09629 " pathEditMode="relative" rAng="0" ptsTypes="AAA">
                                      <p:cBhvr>
                                        <p:cTn id="22" dur="1000" spd="-100000" fill="hold"/>
                                        <p:tgtEl>
                                          <p:spTgt spid="46"/>
                                        </p:tgtEl>
                                        <p:attrNameLst>
                                          <p:attrName>ppt_x</p:attrName>
                                          <p:attrName>ppt_y</p:attrName>
                                        </p:attrNameLst>
                                      </p:cBhvr>
                                      <p:rCtr x="-20313" y="-4815"/>
                                    </p:animMotion>
                                  </p:childTnLst>
                                </p:cTn>
                              </p:par>
                              <p:par>
                                <p:cTn id="23" presetID="10" presetClass="entr" presetSubtype="0" fill="hold" grpId="0" nodeType="withEffect">
                                  <p:stCondLst>
                                    <p:cond delay="2500"/>
                                  </p:stCondLst>
                                  <p:childTnLst>
                                    <p:set>
                                      <p:cBhvr>
                                        <p:cTn id="24" dur="1" fill="hold">
                                          <p:stCondLst>
                                            <p:cond delay="0"/>
                                          </p:stCondLst>
                                        </p:cTn>
                                        <p:tgtEl>
                                          <p:spTgt spid="42"/>
                                        </p:tgtEl>
                                        <p:attrNameLst>
                                          <p:attrName>style.visibility</p:attrName>
                                        </p:attrNameLst>
                                      </p:cBhvr>
                                      <p:to>
                                        <p:strVal val="visible"/>
                                      </p:to>
                                    </p:set>
                                    <p:animEffect transition="in" filter="fade">
                                      <p:cBhvr>
                                        <p:cTn id="25" dur="500"/>
                                        <p:tgtEl>
                                          <p:spTgt spid="42"/>
                                        </p:tgtEl>
                                      </p:cBhvr>
                                    </p:animEffect>
                                  </p:childTnLst>
                                </p:cTn>
                              </p:par>
                              <p:par>
                                <p:cTn id="26" presetID="22" presetClass="entr" presetSubtype="1" fill="hold" grpId="0" nodeType="withEffect">
                                  <p:stCondLst>
                                    <p:cond delay="2750"/>
                                  </p:stCondLst>
                                  <p:iterate type="lt">
                                    <p:tmPct val="5000"/>
                                  </p:iterate>
                                  <p:childTnLst>
                                    <p:set>
                                      <p:cBhvr>
                                        <p:cTn id="27" dur="1" fill="hold">
                                          <p:stCondLst>
                                            <p:cond delay="0"/>
                                          </p:stCondLst>
                                        </p:cTn>
                                        <p:tgtEl>
                                          <p:spTgt spid="41"/>
                                        </p:tgtEl>
                                        <p:attrNameLst>
                                          <p:attrName>style.visibility</p:attrName>
                                        </p:attrNameLst>
                                      </p:cBhvr>
                                      <p:to>
                                        <p:strVal val="visible"/>
                                      </p:to>
                                    </p:set>
                                    <p:animEffect transition="in" filter="wipe(up)">
                                      <p:cBhvr>
                                        <p:cTn id="28"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1" grpId="0"/>
      <p:bldP spid="4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3993401" cy="523220"/>
          </a:xfrm>
          <a:prstGeom prst="rect">
            <a:avLst/>
          </a:prstGeom>
        </p:spPr>
        <p:txBody>
          <a:bodyPr wrap="none">
            <a:spAutoFit/>
          </a:bodyPr>
          <a:lstStyle/>
          <a:p>
            <a:r>
              <a:rPr lang="zh-CN" altLang="en-US" sz="2800" b="1" dirty="0">
                <a:solidFill>
                  <a:schemeClr val="bg2">
                    <a:lumMod val="50000"/>
                  </a:schemeClr>
                </a:solidFill>
                <a:latin typeface="+mn-ea"/>
              </a:rPr>
              <a:t>车辆调度 </a:t>
            </a:r>
            <a:r>
              <a:rPr lang="en-US" altLang="zh-CN" sz="2800" b="1" dirty="0">
                <a:solidFill>
                  <a:schemeClr val="bg2">
                    <a:lumMod val="50000"/>
                  </a:schemeClr>
                </a:solidFill>
                <a:latin typeface="+mn-ea"/>
              </a:rPr>
              <a:t>Car Scheduler</a:t>
            </a:r>
            <a:endParaRPr lang="zh-CN" altLang="en-US" sz="2800" dirty="0">
              <a:solidFill>
                <a:schemeClr val="bg2">
                  <a:lumMod val="50000"/>
                </a:schemeClr>
              </a:solidFill>
              <a:latin typeface="+mn-ea"/>
            </a:endParaRPr>
          </a:p>
        </p:txBody>
      </p:sp>
      <p:grpSp>
        <p:nvGrpSpPr>
          <p:cNvPr id="63" name="组合 62"/>
          <p:cNvGrpSpPr/>
          <p:nvPr/>
        </p:nvGrpSpPr>
        <p:grpSpPr>
          <a:xfrm>
            <a:off x="7109455" y="2761943"/>
            <a:ext cx="1816474" cy="2784381"/>
            <a:chOff x="5276850" y="1209675"/>
            <a:chExt cx="1657350" cy="2133600"/>
          </a:xfrm>
        </p:grpSpPr>
        <p:sp>
          <p:nvSpPr>
            <p:cNvPr id="98" name="任意多边形 97"/>
            <p:cNvSpPr/>
            <p:nvPr/>
          </p:nvSpPr>
          <p:spPr>
            <a:xfrm>
              <a:off x="5276850" y="1209675"/>
              <a:ext cx="1162050" cy="923925"/>
            </a:xfrm>
            <a:custGeom>
              <a:avLst/>
              <a:gdLst>
                <a:gd name="connsiteX0" fmla="*/ 0 w 1162050"/>
                <a:gd name="connsiteY0" fmla="*/ 923925 h 923925"/>
                <a:gd name="connsiteX1" fmla="*/ 1162050 w 1162050"/>
                <a:gd name="connsiteY1" fmla="*/ 0 h 923925"/>
              </a:gdLst>
              <a:ahLst/>
              <a:cxnLst>
                <a:cxn ang="0">
                  <a:pos x="connsiteX0" y="connsiteY0"/>
                </a:cxn>
                <a:cxn ang="0">
                  <a:pos x="connsiteX1" y="connsiteY1"/>
                </a:cxn>
              </a:cxnLst>
              <a:rect l="l" t="t" r="r" b="b"/>
              <a:pathLst>
                <a:path w="1162050" h="923925">
                  <a:moveTo>
                    <a:pt x="0" y="923925"/>
                  </a:moveTo>
                  <a:lnTo>
                    <a:pt x="1162050"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9" name="任意多边形 98"/>
            <p:cNvSpPr/>
            <p:nvPr/>
          </p:nvSpPr>
          <p:spPr>
            <a:xfrm>
              <a:off x="5286375" y="2238375"/>
              <a:ext cx="1647825" cy="0"/>
            </a:xfrm>
            <a:custGeom>
              <a:avLst/>
              <a:gdLst>
                <a:gd name="connsiteX0" fmla="*/ 0 w 1647825"/>
                <a:gd name="connsiteY0" fmla="*/ 0 h 0"/>
                <a:gd name="connsiteX1" fmla="*/ 1647825 w 1647825"/>
                <a:gd name="connsiteY1" fmla="*/ 0 h 0"/>
              </a:gdLst>
              <a:ahLst/>
              <a:cxnLst>
                <a:cxn ang="0">
                  <a:pos x="connsiteX0" y="connsiteY0"/>
                </a:cxn>
                <a:cxn ang="0">
                  <a:pos x="connsiteX1" y="connsiteY1"/>
                </a:cxn>
              </a:cxnLst>
              <a:rect l="l" t="t" r="r" b="b"/>
              <a:pathLst>
                <a:path w="1647825">
                  <a:moveTo>
                    <a:pt x="0" y="0"/>
                  </a:moveTo>
                  <a:lnTo>
                    <a:pt x="1647825"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00" name="任意多边形 99"/>
            <p:cNvSpPr/>
            <p:nvPr/>
          </p:nvSpPr>
          <p:spPr>
            <a:xfrm>
              <a:off x="5276850" y="2324100"/>
              <a:ext cx="1143000" cy="1019175"/>
            </a:xfrm>
            <a:custGeom>
              <a:avLst/>
              <a:gdLst>
                <a:gd name="connsiteX0" fmla="*/ 0 w 1143000"/>
                <a:gd name="connsiteY0" fmla="*/ 0 h 1019175"/>
                <a:gd name="connsiteX1" fmla="*/ 1143000 w 1143000"/>
                <a:gd name="connsiteY1" fmla="*/ 1019175 h 1019175"/>
              </a:gdLst>
              <a:ahLst/>
              <a:cxnLst>
                <a:cxn ang="0">
                  <a:pos x="connsiteX0" y="connsiteY0"/>
                </a:cxn>
                <a:cxn ang="0">
                  <a:pos x="connsiteX1" y="connsiteY1"/>
                </a:cxn>
              </a:cxnLst>
              <a:rect l="l" t="t" r="r" b="b"/>
              <a:pathLst>
                <a:path w="1143000" h="1019175">
                  <a:moveTo>
                    <a:pt x="0" y="0"/>
                  </a:moveTo>
                  <a:lnTo>
                    <a:pt x="1143000" y="1019175"/>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grpSp>
      <p:grpSp>
        <p:nvGrpSpPr>
          <p:cNvPr id="67" name="组合 66"/>
          <p:cNvGrpSpPr/>
          <p:nvPr/>
        </p:nvGrpSpPr>
        <p:grpSpPr>
          <a:xfrm flipH="1">
            <a:off x="2959403" y="2761943"/>
            <a:ext cx="1644111" cy="2784381"/>
            <a:chOff x="5276850" y="1209675"/>
            <a:chExt cx="1657350" cy="2133600"/>
          </a:xfrm>
        </p:grpSpPr>
        <p:sp>
          <p:nvSpPr>
            <p:cNvPr id="89" name="任意多边形 88"/>
            <p:cNvSpPr/>
            <p:nvPr/>
          </p:nvSpPr>
          <p:spPr>
            <a:xfrm>
              <a:off x="5276850" y="1209675"/>
              <a:ext cx="1162050" cy="923925"/>
            </a:xfrm>
            <a:custGeom>
              <a:avLst/>
              <a:gdLst>
                <a:gd name="connsiteX0" fmla="*/ 0 w 1162050"/>
                <a:gd name="connsiteY0" fmla="*/ 923925 h 923925"/>
                <a:gd name="connsiteX1" fmla="*/ 1162050 w 1162050"/>
                <a:gd name="connsiteY1" fmla="*/ 0 h 923925"/>
              </a:gdLst>
              <a:ahLst/>
              <a:cxnLst>
                <a:cxn ang="0">
                  <a:pos x="connsiteX0" y="connsiteY0"/>
                </a:cxn>
                <a:cxn ang="0">
                  <a:pos x="connsiteX1" y="connsiteY1"/>
                </a:cxn>
              </a:cxnLst>
              <a:rect l="l" t="t" r="r" b="b"/>
              <a:pathLst>
                <a:path w="1162050" h="923925">
                  <a:moveTo>
                    <a:pt x="0" y="923925"/>
                  </a:moveTo>
                  <a:lnTo>
                    <a:pt x="1162050"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0" name="任意多边形 89"/>
            <p:cNvSpPr/>
            <p:nvPr/>
          </p:nvSpPr>
          <p:spPr>
            <a:xfrm>
              <a:off x="5286375" y="2238375"/>
              <a:ext cx="1647825" cy="0"/>
            </a:xfrm>
            <a:custGeom>
              <a:avLst/>
              <a:gdLst>
                <a:gd name="connsiteX0" fmla="*/ 0 w 1647825"/>
                <a:gd name="connsiteY0" fmla="*/ 0 h 0"/>
                <a:gd name="connsiteX1" fmla="*/ 1647825 w 1647825"/>
                <a:gd name="connsiteY1" fmla="*/ 0 h 0"/>
              </a:gdLst>
              <a:ahLst/>
              <a:cxnLst>
                <a:cxn ang="0">
                  <a:pos x="connsiteX0" y="connsiteY0"/>
                </a:cxn>
                <a:cxn ang="0">
                  <a:pos x="connsiteX1" y="connsiteY1"/>
                </a:cxn>
              </a:cxnLst>
              <a:rect l="l" t="t" r="r" b="b"/>
              <a:pathLst>
                <a:path w="1647825">
                  <a:moveTo>
                    <a:pt x="0" y="0"/>
                  </a:moveTo>
                  <a:lnTo>
                    <a:pt x="1647825"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1" name="任意多边形 90"/>
            <p:cNvSpPr/>
            <p:nvPr/>
          </p:nvSpPr>
          <p:spPr>
            <a:xfrm>
              <a:off x="5276850" y="2324100"/>
              <a:ext cx="1143000" cy="1019175"/>
            </a:xfrm>
            <a:custGeom>
              <a:avLst/>
              <a:gdLst>
                <a:gd name="connsiteX0" fmla="*/ 0 w 1143000"/>
                <a:gd name="connsiteY0" fmla="*/ 0 h 1019175"/>
                <a:gd name="connsiteX1" fmla="*/ 1143000 w 1143000"/>
                <a:gd name="connsiteY1" fmla="*/ 1019175 h 1019175"/>
              </a:gdLst>
              <a:ahLst/>
              <a:cxnLst>
                <a:cxn ang="0">
                  <a:pos x="connsiteX0" y="connsiteY0"/>
                </a:cxn>
                <a:cxn ang="0">
                  <a:pos x="connsiteX1" y="connsiteY1"/>
                </a:cxn>
              </a:cxnLst>
              <a:rect l="l" t="t" r="r" b="b"/>
              <a:pathLst>
                <a:path w="1143000" h="1019175">
                  <a:moveTo>
                    <a:pt x="0" y="0"/>
                  </a:moveTo>
                  <a:lnTo>
                    <a:pt x="1143000" y="1019175"/>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grpSp>
      <p:grpSp>
        <p:nvGrpSpPr>
          <p:cNvPr id="123" name="组合 122"/>
          <p:cNvGrpSpPr/>
          <p:nvPr/>
        </p:nvGrpSpPr>
        <p:grpSpPr>
          <a:xfrm>
            <a:off x="4703797" y="2761944"/>
            <a:ext cx="2345156" cy="3345706"/>
            <a:chOff x="4844737" y="1962975"/>
            <a:chExt cx="2077746" cy="3052203"/>
          </a:xfrm>
        </p:grpSpPr>
        <p:grpSp>
          <p:nvGrpSpPr>
            <p:cNvPr id="73" name="组合 72"/>
            <p:cNvGrpSpPr/>
            <p:nvPr/>
          </p:nvGrpSpPr>
          <p:grpSpPr>
            <a:xfrm>
              <a:off x="4844737" y="1962975"/>
              <a:ext cx="2077746" cy="3052203"/>
              <a:chOff x="3764395" y="1800081"/>
              <a:chExt cx="1587500" cy="2332037"/>
            </a:xfrm>
            <a:solidFill>
              <a:schemeClr val="bg2"/>
            </a:solidFill>
          </p:grpSpPr>
          <p:sp>
            <p:nvSpPr>
              <p:cNvPr id="76" name="Freeform 5"/>
              <p:cNvSpPr>
                <a:spLocks noEditPoints="1"/>
              </p:cNvSpPr>
              <p:nvPr/>
            </p:nvSpPr>
            <p:spPr bwMode="auto">
              <a:xfrm>
                <a:off x="3764395" y="1800081"/>
                <a:ext cx="1587500" cy="1676400"/>
              </a:xfrm>
              <a:custGeom>
                <a:avLst/>
                <a:gdLst>
                  <a:gd name="T0" fmla="*/ 152 w 1935"/>
                  <a:gd name="T1" fmla="*/ 1129 h 2043"/>
                  <a:gd name="T2" fmla="*/ 964 w 1935"/>
                  <a:gd name="T3" fmla="*/ 112 h 2043"/>
                  <a:gd name="T4" fmla="*/ 966 w 1935"/>
                  <a:gd name="T5" fmla="*/ 112 h 2043"/>
                  <a:gd name="T6" fmla="*/ 1610 w 1935"/>
                  <a:gd name="T7" fmla="*/ 400 h 2043"/>
                  <a:gd name="T8" fmla="*/ 1611 w 1935"/>
                  <a:gd name="T9" fmla="*/ 401 h 2043"/>
                  <a:gd name="T10" fmla="*/ 1628 w 1935"/>
                  <a:gd name="T11" fmla="*/ 421 h 2043"/>
                  <a:gd name="T12" fmla="*/ 1786 w 1935"/>
                  <a:gd name="T13" fmla="*/ 1118 h 2043"/>
                  <a:gd name="T14" fmla="*/ 1786 w 1935"/>
                  <a:gd name="T15" fmla="*/ 1119 h 2043"/>
                  <a:gd name="T16" fmla="*/ 1785 w 1935"/>
                  <a:gd name="T17" fmla="*/ 1124 h 2043"/>
                  <a:gd name="T18" fmla="*/ 1784 w 1935"/>
                  <a:gd name="T19" fmla="*/ 1125 h 2043"/>
                  <a:gd name="T20" fmla="*/ 1420 w 1935"/>
                  <a:gd name="T21" fmla="*/ 1787 h 2043"/>
                  <a:gd name="T22" fmla="*/ 1420 w 1935"/>
                  <a:gd name="T23" fmla="*/ 1788 h 2043"/>
                  <a:gd name="T24" fmla="*/ 1417 w 1935"/>
                  <a:gd name="T25" fmla="*/ 1793 h 2043"/>
                  <a:gd name="T26" fmla="*/ 965 w 1935"/>
                  <a:gd name="T27" fmla="*/ 1931 h 2043"/>
                  <a:gd name="T28" fmla="*/ 963 w 1935"/>
                  <a:gd name="T29" fmla="*/ 1931 h 2043"/>
                  <a:gd name="T30" fmla="*/ 963 w 1935"/>
                  <a:gd name="T31" fmla="*/ 1931 h 2043"/>
                  <a:gd name="T32" fmla="*/ 962 w 1935"/>
                  <a:gd name="T33" fmla="*/ 1931 h 2043"/>
                  <a:gd name="T34" fmla="*/ 517 w 1935"/>
                  <a:gd name="T35" fmla="*/ 1791 h 2043"/>
                  <a:gd name="T36" fmla="*/ 516 w 1935"/>
                  <a:gd name="T37" fmla="*/ 1788 h 2043"/>
                  <a:gd name="T38" fmla="*/ 515 w 1935"/>
                  <a:gd name="T39" fmla="*/ 1786 h 2043"/>
                  <a:gd name="T40" fmla="*/ 515 w 1935"/>
                  <a:gd name="T41" fmla="*/ 1787 h 2043"/>
                  <a:gd name="T42" fmla="*/ 151 w 1935"/>
                  <a:gd name="T43" fmla="*/ 1125 h 2043"/>
                  <a:gd name="T44" fmla="*/ 150 w 1935"/>
                  <a:gd name="T45" fmla="*/ 1120 h 2043"/>
                  <a:gd name="T46" fmla="*/ 323 w 1935"/>
                  <a:gd name="T47" fmla="*/ 403 h 2043"/>
                  <a:gd name="T48" fmla="*/ 325 w 1935"/>
                  <a:gd name="T49" fmla="*/ 401 h 2043"/>
                  <a:gd name="T50" fmla="*/ 962 w 1935"/>
                  <a:gd name="T51" fmla="*/ 112 h 2043"/>
                  <a:gd name="T52" fmla="*/ 972 w 1935"/>
                  <a:gd name="T53" fmla="*/ 0 h 2043"/>
                  <a:gd name="T54" fmla="*/ 963 w 1935"/>
                  <a:gd name="T55" fmla="*/ 0 h 2043"/>
                  <a:gd name="T56" fmla="*/ 559 w 1935"/>
                  <a:gd name="T57" fmla="*/ 95 h 2043"/>
                  <a:gd name="T58" fmla="*/ 241 w 1935"/>
                  <a:gd name="T59" fmla="*/ 327 h 2043"/>
                  <a:gd name="T60" fmla="*/ 222 w 1935"/>
                  <a:gd name="T61" fmla="*/ 347 h 2043"/>
                  <a:gd name="T62" fmla="*/ 41 w 1935"/>
                  <a:gd name="T63" fmla="*/ 1147 h 2043"/>
                  <a:gd name="T64" fmla="*/ 43 w 1935"/>
                  <a:gd name="T65" fmla="*/ 1152 h 2043"/>
                  <a:gd name="T66" fmla="*/ 43 w 1935"/>
                  <a:gd name="T67" fmla="*/ 1153 h 2043"/>
                  <a:gd name="T68" fmla="*/ 415 w 1935"/>
                  <a:gd name="T69" fmla="*/ 1836 h 2043"/>
                  <a:gd name="T70" fmla="*/ 417 w 1935"/>
                  <a:gd name="T71" fmla="*/ 1840 h 2043"/>
                  <a:gd name="T72" fmla="*/ 458 w 1935"/>
                  <a:gd name="T73" fmla="*/ 2043 h 2043"/>
                  <a:gd name="T74" fmla="*/ 963 w 1935"/>
                  <a:gd name="T75" fmla="*/ 2043 h 2043"/>
                  <a:gd name="T76" fmla="*/ 1477 w 1935"/>
                  <a:gd name="T77" fmla="*/ 2043 h 2043"/>
                  <a:gd name="T78" fmla="*/ 1518 w 1935"/>
                  <a:gd name="T79" fmla="*/ 1841 h 2043"/>
                  <a:gd name="T80" fmla="*/ 1893 w 1935"/>
                  <a:gd name="T81" fmla="*/ 1152 h 2043"/>
                  <a:gd name="T82" fmla="*/ 1894 w 1935"/>
                  <a:gd name="T83" fmla="*/ 1146 h 2043"/>
                  <a:gd name="T84" fmla="*/ 1886 w 1935"/>
                  <a:gd name="T85" fmla="*/ 652 h 2043"/>
                  <a:gd name="T86" fmla="*/ 1695 w 1935"/>
                  <a:gd name="T87" fmla="*/ 327 h 2043"/>
                  <a:gd name="T88" fmla="*/ 1691 w 1935"/>
                  <a:gd name="T89" fmla="*/ 323 h 2043"/>
                  <a:gd name="T90" fmla="*/ 1377 w 1935"/>
                  <a:gd name="T91" fmla="*/ 95 h 2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35" h="2043">
                    <a:moveTo>
                      <a:pt x="152" y="1131"/>
                    </a:moveTo>
                    <a:cubicBezTo>
                      <a:pt x="152" y="1130"/>
                      <a:pt x="152" y="1130"/>
                      <a:pt x="152" y="1129"/>
                    </a:cubicBezTo>
                    <a:cubicBezTo>
                      <a:pt x="152" y="1129"/>
                      <a:pt x="152" y="1129"/>
                      <a:pt x="152" y="1129"/>
                    </a:cubicBezTo>
                    <a:cubicBezTo>
                      <a:pt x="152" y="1130"/>
                      <a:pt x="152" y="1130"/>
                      <a:pt x="152" y="1131"/>
                    </a:cubicBezTo>
                    <a:moveTo>
                      <a:pt x="963" y="112"/>
                    </a:moveTo>
                    <a:cubicBezTo>
                      <a:pt x="964" y="112"/>
                      <a:pt x="964" y="112"/>
                      <a:pt x="964" y="112"/>
                    </a:cubicBezTo>
                    <a:cubicBezTo>
                      <a:pt x="964" y="112"/>
                      <a:pt x="964" y="112"/>
                      <a:pt x="964" y="112"/>
                    </a:cubicBezTo>
                    <a:cubicBezTo>
                      <a:pt x="964" y="112"/>
                      <a:pt x="964" y="112"/>
                      <a:pt x="964" y="112"/>
                    </a:cubicBezTo>
                    <a:cubicBezTo>
                      <a:pt x="964" y="112"/>
                      <a:pt x="965" y="112"/>
                      <a:pt x="966" y="112"/>
                    </a:cubicBezTo>
                    <a:cubicBezTo>
                      <a:pt x="966" y="112"/>
                      <a:pt x="966" y="112"/>
                      <a:pt x="966" y="112"/>
                    </a:cubicBezTo>
                    <a:cubicBezTo>
                      <a:pt x="972" y="112"/>
                      <a:pt x="972" y="112"/>
                      <a:pt x="972" y="112"/>
                    </a:cubicBezTo>
                    <a:cubicBezTo>
                      <a:pt x="1205" y="114"/>
                      <a:pt x="1447" y="224"/>
                      <a:pt x="1610" y="400"/>
                    </a:cubicBezTo>
                    <a:cubicBezTo>
                      <a:pt x="1610" y="400"/>
                      <a:pt x="1610" y="400"/>
                      <a:pt x="1610" y="400"/>
                    </a:cubicBezTo>
                    <a:cubicBezTo>
                      <a:pt x="1610" y="400"/>
                      <a:pt x="1610" y="400"/>
                      <a:pt x="1610" y="400"/>
                    </a:cubicBezTo>
                    <a:cubicBezTo>
                      <a:pt x="1610" y="400"/>
                      <a:pt x="1611" y="400"/>
                      <a:pt x="1611" y="401"/>
                    </a:cubicBezTo>
                    <a:cubicBezTo>
                      <a:pt x="1612" y="402"/>
                      <a:pt x="1612" y="402"/>
                      <a:pt x="1613" y="403"/>
                    </a:cubicBezTo>
                    <a:cubicBezTo>
                      <a:pt x="1613" y="403"/>
                      <a:pt x="1613" y="403"/>
                      <a:pt x="1613" y="403"/>
                    </a:cubicBezTo>
                    <a:cubicBezTo>
                      <a:pt x="1618" y="409"/>
                      <a:pt x="1623" y="415"/>
                      <a:pt x="1628" y="421"/>
                    </a:cubicBezTo>
                    <a:cubicBezTo>
                      <a:pt x="1730" y="538"/>
                      <a:pt x="1844" y="736"/>
                      <a:pt x="1807" y="1008"/>
                    </a:cubicBezTo>
                    <a:cubicBezTo>
                      <a:pt x="1802" y="1047"/>
                      <a:pt x="1795" y="1083"/>
                      <a:pt x="1786" y="1118"/>
                    </a:cubicBezTo>
                    <a:cubicBezTo>
                      <a:pt x="1786" y="1118"/>
                      <a:pt x="1786" y="1118"/>
                      <a:pt x="1786" y="1118"/>
                    </a:cubicBezTo>
                    <a:cubicBezTo>
                      <a:pt x="1786" y="1118"/>
                      <a:pt x="1786" y="1118"/>
                      <a:pt x="1786" y="1118"/>
                    </a:cubicBezTo>
                    <a:cubicBezTo>
                      <a:pt x="1786" y="1118"/>
                      <a:pt x="1786" y="1118"/>
                      <a:pt x="1786" y="1118"/>
                    </a:cubicBezTo>
                    <a:cubicBezTo>
                      <a:pt x="1786" y="1119"/>
                      <a:pt x="1786" y="1119"/>
                      <a:pt x="1786" y="1119"/>
                    </a:cubicBezTo>
                    <a:cubicBezTo>
                      <a:pt x="1786" y="1120"/>
                      <a:pt x="1785" y="1120"/>
                      <a:pt x="1785" y="1121"/>
                    </a:cubicBezTo>
                    <a:cubicBezTo>
                      <a:pt x="1785" y="1122"/>
                      <a:pt x="1785" y="1122"/>
                      <a:pt x="1785" y="1123"/>
                    </a:cubicBezTo>
                    <a:cubicBezTo>
                      <a:pt x="1785" y="1123"/>
                      <a:pt x="1785" y="1123"/>
                      <a:pt x="1785" y="1124"/>
                    </a:cubicBezTo>
                    <a:cubicBezTo>
                      <a:pt x="1784" y="1124"/>
                      <a:pt x="1784" y="1124"/>
                      <a:pt x="1784" y="1124"/>
                    </a:cubicBezTo>
                    <a:cubicBezTo>
                      <a:pt x="1784" y="1124"/>
                      <a:pt x="1784" y="1124"/>
                      <a:pt x="1784" y="1124"/>
                    </a:cubicBezTo>
                    <a:cubicBezTo>
                      <a:pt x="1784" y="1125"/>
                      <a:pt x="1784" y="1125"/>
                      <a:pt x="1784" y="1125"/>
                    </a:cubicBezTo>
                    <a:cubicBezTo>
                      <a:pt x="1784" y="1125"/>
                      <a:pt x="1784" y="1125"/>
                      <a:pt x="1784" y="1125"/>
                    </a:cubicBezTo>
                    <a:cubicBezTo>
                      <a:pt x="1735" y="1314"/>
                      <a:pt x="1637" y="1455"/>
                      <a:pt x="1549" y="1582"/>
                    </a:cubicBezTo>
                    <a:cubicBezTo>
                      <a:pt x="1501" y="1650"/>
                      <a:pt x="1454" y="1717"/>
                      <a:pt x="1420" y="1787"/>
                    </a:cubicBezTo>
                    <a:cubicBezTo>
                      <a:pt x="1420" y="1787"/>
                      <a:pt x="1420" y="1787"/>
                      <a:pt x="1420" y="1787"/>
                    </a:cubicBezTo>
                    <a:cubicBezTo>
                      <a:pt x="1420" y="1787"/>
                      <a:pt x="1420" y="1787"/>
                      <a:pt x="1420" y="1787"/>
                    </a:cubicBezTo>
                    <a:cubicBezTo>
                      <a:pt x="1420" y="1787"/>
                      <a:pt x="1420" y="1788"/>
                      <a:pt x="1420" y="1788"/>
                    </a:cubicBezTo>
                    <a:cubicBezTo>
                      <a:pt x="1419" y="1788"/>
                      <a:pt x="1419" y="1789"/>
                      <a:pt x="1419" y="1789"/>
                    </a:cubicBezTo>
                    <a:cubicBezTo>
                      <a:pt x="1418" y="1790"/>
                      <a:pt x="1418" y="1791"/>
                      <a:pt x="1417" y="1793"/>
                    </a:cubicBezTo>
                    <a:cubicBezTo>
                      <a:pt x="1417" y="1793"/>
                      <a:pt x="1417" y="1793"/>
                      <a:pt x="1417" y="1793"/>
                    </a:cubicBezTo>
                    <a:cubicBezTo>
                      <a:pt x="1417" y="1793"/>
                      <a:pt x="1417" y="1793"/>
                      <a:pt x="1417" y="1793"/>
                    </a:cubicBezTo>
                    <a:cubicBezTo>
                      <a:pt x="1396" y="1837"/>
                      <a:pt x="1380" y="1883"/>
                      <a:pt x="1372" y="1931"/>
                    </a:cubicBezTo>
                    <a:cubicBezTo>
                      <a:pt x="965" y="1931"/>
                      <a:pt x="965" y="1931"/>
                      <a:pt x="965" y="1931"/>
                    </a:cubicBezTo>
                    <a:cubicBezTo>
                      <a:pt x="965" y="1931"/>
                      <a:pt x="965" y="1931"/>
                      <a:pt x="965" y="1931"/>
                    </a:cubicBezTo>
                    <a:cubicBezTo>
                      <a:pt x="964" y="1931"/>
                      <a:pt x="964"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2" y="1931"/>
                      <a:pt x="962" y="1931"/>
                      <a:pt x="962" y="1931"/>
                    </a:cubicBezTo>
                    <a:cubicBezTo>
                      <a:pt x="962" y="1931"/>
                      <a:pt x="962" y="1931"/>
                      <a:pt x="962" y="1931"/>
                    </a:cubicBezTo>
                    <a:cubicBezTo>
                      <a:pt x="564" y="1931"/>
                      <a:pt x="564" y="1931"/>
                      <a:pt x="564" y="1931"/>
                    </a:cubicBezTo>
                    <a:cubicBezTo>
                      <a:pt x="556" y="1882"/>
                      <a:pt x="539" y="1836"/>
                      <a:pt x="517" y="1791"/>
                    </a:cubicBezTo>
                    <a:cubicBezTo>
                      <a:pt x="517" y="1791"/>
                      <a:pt x="517" y="1791"/>
                      <a:pt x="517" y="1791"/>
                    </a:cubicBezTo>
                    <a:cubicBezTo>
                      <a:pt x="517" y="1790"/>
                      <a:pt x="517" y="1790"/>
                      <a:pt x="517" y="1790"/>
                    </a:cubicBezTo>
                    <a:cubicBezTo>
                      <a:pt x="517" y="1789"/>
                      <a:pt x="516" y="1788"/>
                      <a:pt x="516" y="1788"/>
                    </a:cubicBezTo>
                    <a:cubicBezTo>
                      <a:pt x="515" y="1787"/>
                      <a:pt x="515" y="1787"/>
                      <a:pt x="515" y="1787"/>
                    </a:cubicBezTo>
                    <a:cubicBezTo>
                      <a:pt x="515" y="1786"/>
                      <a:pt x="515" y="1786"/>
                      <a:pt x="515" y="1786"/>
                    </a:cubicBezTo>
                    <a:cubicBezTo>
                      <a:pt x="515" y="1786"/>
                      <a:pt x="515" y="1786"/>
                      <a:pt x="515" y="1786"/>
                    </a:cubicBezTo>
                    <a:cubicBezTo>
                      <a:pt x="515" y="1786"/>
                      <a:pt x="515" y="1786"/>
                      <a:pt x="515" y="1786"/>
                    </a:cubicBezTo>
                    <a:cubicBezTo>
                      <a:pt x="515" y="1787"/>
                      <a:pt x="515" y="1787"/>
                      <a:pt x="515" y="1787"/>
                    </a:cubicBezTo>
                    <a:cubicBezTo>
                      <a:pt x="515" y="1787"/>
                      <a:pt x="515" y="1787"/>
                      <a:pt x="515" y="1787"/>
                    </a:cubicBezTo>
                    <a:cubicBezTo>
                      <a:pt x="481" y="1717"/>
                      <a:pt x="435" y="1650"/>
                      <a:pt x="387" y="1582"/>
                    </a:cubicBezTo>
                    <a:cubicBezTo>
                      <a:pt x="298" y="1455"/>
                      <a:pt x="200" y="1314"/>
                      <a:pt x="151" y="1125"/>
                    </a:cubicBezTo>
                    <a:cubicBezTo>
                      <a:pt x="151" y="1125"/>
                      <a:pt x="151" y="1125"/>
                      <a:pt x="151" y="1125"/>
                    </a:cubicBezTo>
                    <a:cubicBezTo>
                      <a:pt x="151" y="1125"/>
                      <a:pt x="151" y="1126"/>
                      <a:pt x="151" y="1126"/>
                    </a:cubicBezTo>
                    <a:cubicBezTo>
                      <a:pt x="151" y="1124"/>
                      <a:pt x="150" y="1122"/>
                      <a:pt x="150" y="1120"/>
                    </a:cubicBezTo>
                    <a:cubicBezTo>
                      <a:pt x="150" y="1120"/>
                      <a:pt x="150" y="1120"/>
                      <a:pt x="150" y="1120"/>
                    </a:cubicBezTo>
                    <a:cubicBezTo>
                      <a:pt x="141" y="1085"/>
                      <a:pt x="133" y="1047"/>
                      <a:pt x="128" y="1008"/>
                    </a:cubicBezTo>
                    <a:cubicBezTo>
                      <a:pt x="92" y="736"/>
                      <a:pt x="205" y="538"/>
                      <a:pt x="307" y="421"/>
                    </a:cubicBezTo>
                    <a:cubicBezTo>
                      <a:pt x="312" y="415"/>
                      <a:pt x="318" y="409"/>
                      <a:pt x="323" y="403"/>
                    </a:cubicBezTo>
                    <a:cubicBezTo>
                      <a:pt x="323" y="403"/>
                      <a:pt x="323" y="403"/>
                      <a:pt x="323" y="403"/>
                    </a:cubicBezTo>
                    <a:cubicBezTo>
                      <a:pt x="323" y="402"/>
                      <a:pt x="324" y="402"/>
                      <a:pt x="324" y="401"/>
                    </a:cubicBezTo>
                    <a:cubicBezTo>
                      <a:pt x="325" y="401"/>
                      <a:pt x="325" y="401"/>
                      <a:pt x="325" y="401"/>
                    </a:cubicBezTo>
                    <a:cubicBezTo>
                      <a:pt x="325" y="401"/>
                      <a:pt x="325" y="401"/>
                      <a:pt x="325" y="401"/>
                    </a:cubicBezTo>
                    <a:cubicBezTo>
                      <a:pt x="487" y="225"/>
                      <a:pt x="728" y="115"/>
                      <a:pt x="962" y="112"/>
                    </a:cubicBezTo>
                    <a:cubicBezTo>
                      <a:pt x="962" y="112"/>
                      <a:pt x="962" y="112"/>
                      <a:pt x="962" y="112"/>
                    </a:cubicBezTo>
                    <a:cubicBezTo>
                      <a:pt x="962" y="112"/>
                      <a:pt x="962" y="112"/>
                      <a:pt x="962" y="112"/>
                    </a:cubicBezTo>
                    <a:cubicBezTo>
                      <a:pt x="962" y="112"/>
                      <a:pt x="963" y="112"/>
                      <a:pt x="963" y="112"/>
                    </a:cubicBezTo>
                    <a:moveTo>
                      <a:pt x="972" y="0"/>
                    </a:moveTo>
                    <a:cubicBezTo>
                      <a:pt x="964" y="0"/>
                      <a:pt x="964" y="0"/>
                      <a:pt x="964" y="0"/>
                    </a:cubicBezTo>
                    <a:cubicBezTo>
                      <a:pt x="964" y="0"/>
                      <a:pt x="964" y="0"/>
                      <a:pt x="964" y="0"/>
                    </a:cubicBezTo>
                    <a:cubicBezTo>
                      <a:pt x="964" y="0"/>
                      <a:pt x="964" y="0"/>
                      <a:pt x="963" y="0"/>
                    </a:cubicBezTo>
                    <a:cubicBezTo>
                      <a:pt x="962" y="0"/>
                      <a:pt x="962" y="0"/>
                      <a:pt x="961" y="0"/>
                    </a:cubicBezTo>
                    <a:cubicBezTo>
                      <a:pt x="961" y="0"/>
                      <a:pt x="961" y="0"/>
                      <a:pt x="961" y="0"/>
                    </a:cubicBezTo>
                    <a:cubicBezTo>
                      <a:pt x="827" y="2"/>
                      <a:pt x="687" y="34"/>
                      <a:pt x="559" y="95"/>
                    </a:cubicBezTo>
                    <a:cubicBezTo>
                      <a:pt x="439" y="151"/>
                      <a:pt x="330" y="230"/>
                      <a:pt x="243" y="324"/>
                    </a:cubicBezTo>
                    <a:cubicBezTo>
                      <a:pt x="243" y="324"/>
                      <a:pt x="243" y="324"/>
                      <a:pt x="243" y="324"/>
                    </a:cubicBezTo>
                    <a:cubicBezTo>
                      <a:pt x="242" y="325"/>
                      <a:pt x="241" y="326"/>
                      <a:pt x="241" y="327"/>
                    </a:cubicBezTo>
                    <a:cubicBezTo>
                      <a:pt x="240" y="327"/>
                      <a:pt x="240" y="327"/>
                      <a:pt x="240" y="327"/>
                    </a:cubicBezTo>
                    <a:cubicBezTo>
                      <a:pt x="240" y="327"/>
                      <a:pt x="240" y="327"/>
                      <a:pt x="240" y="327"/>
                    </a:cubicBezTo>
                    <a:cubicBezTo>
                      <a:pt x="234" y="334"/>
                      <a:pt x="228" y="340"/>
                      <a:pt x="222" y="347"/>
                    </a:cubicBezTo>
                    <a:cubicBezTo>
                      <a:pt x="143" y="439"/>
                      <a:pt x="85" y="541"/>
                      <a:pt x="49" y="652"/>
                    </a:cubicBezTo>
                    <a:cubicBezTo>
                      <a:pt x="11" y="771"/>
                      <a:pt x="0" y="896"/>
                      <a:pt x="17" y="1023"/>
                    </a:cubicBezTo>
                    <a:cubicBezTo>
                      <a:pt x="23" y="1066"/>
                      <a:pt x="31" y="1108"/>
                      <a:pt x="41" y="1147"/>
                    </a:cubicBezTo>
                    <a:cubicBezTo>
                      <a:pt x="41" y="1148"/>
                      <a:pt x="41" y="1148"/>
                      <a:pt x="41" y="1148"/>
                    </a:cubicBezTo>
                    <a:cubicBezTo>
                      <a:pt x="42" y="1148"/>
                      <a:pt x="42" y="1148"/>
                      <a:pt x="42" y="1149"/>
                    </a:cubicBezTo>
                    <a:cubicBezTo>
                      <a:pt x="42" y="1150"/>
                      <a:pt x="42" y="1151"/>
                      <a:pt x="43" y="1152"/>
                    </a:cubicBezTo>
                    <a:cubicBezTo>
                      <a:pt x="43" y="1153"/>
                      <a:pt x="43" y="1153"/>
                      <a:pt x="43" y="1153"/>
                    </a:cubicBezTo>
                    <a:cubicBezTo>
                      <a:pt x="43" y="1153"/>
                      <a:pt x="43" y="1153"/>
                      <a:pt x="43" y="1153"/>
                    </a:cubicBezTo>
                    <a:cubicBezTo>
                      <a:pt x="43" y="1153"/>
                      <a:pt x="43" y="1153"/>
                      <a:pt x="43" y="1153"/>
                    </a:cubicBezTo>
                    <a:cubicBezTo>
                      <a:pt x="43" y="1153"/>
                      <a:pt x="43" y="1153"/>
                      <a:pt x="43" y="1153"/>
                    </a:cubicBezTo>
                    <a:cubicBezTo>
                      <a:pt x="98" y="1363"/>
                      <a:pt x="205" y="1517"/>
                      <a:pt x="295" y="1646"/>
                    </a:cubicBezTo>
                    <a:cubicBezTo>
                      <a:pt x="341" y="1713"/>
                      <a:pt x="385" y="1775"/>
                      <a:pt x="415" y="1836"/>
                    </a:cubicBezTo>
                    <a:cubicBezTo>
                      <a:pt x="415" y="1836"/>
                      <a:pt x="415" y="1836"/>
                      <a:pt x="415" y="1836"/>
                    </a:cubicBezTo>
                    <a:cubicBezTo>
                      <a:pt x="415" y="1836"/>
                      <a:pt x="415" y="1836"/>
                      <a:pt x="415" y="1836"/>
                    </a:cubicBezTo>
                    <a:cubicBezTo>
                      <a:pt x="415" y="1837"/>
                      <a:pt x="416" y="1839"/>
                      <a:pt x="417" y="1840"/>
                    </a:cubicBezTo>
                    <a:cubicBezTo>
                      <a:pt x="417" y="1841"/>
                      <a:pt x="417" y="1841"/>
                      <a:pt x="417" y="1841"/>
                    </a:cubicBezTo>
                    <a:cubicBezTo>
                      <a:pt x="441" y="1890"/>
                      <a:pt x="456" y="1938"/>
                      <a:pt x="457" y="1988"/>
                    </a:cubicBezTo>
                    <a:cubicBezTo>
                      <a:pt x="458" y="2043"/>
                      <a:pt x="458" y="2043"/>
                      <a:pt x="458" y="2043"/>
                    </a:cubicBezTo>
                    <a:cubicBezTo>
                      <a:pt x="961" y="2043"/>
                      <a:pt x="961" y="2043"/>
                      <a:pt x="961" y="2043"/>
                    </a:cubicBezTo>
                    <a:cubicBezTo>
                      <a:pt x="961" y="2043"/>
                      <a:pt x="961" y="2043"/>
                      <a:pt x="961" y="2043"/>
                    </a:cubicBezTo>
                    <a:cubicBezTo>
                      <a:pt x="962" y="2043"/>
                      <a:pt x="962" y="2043"/>
                      <a:pt x="963" y="2043"/>
                    </a:cubicBezTo>
                    <a:cubicBezTo>
                      <a:pt x="964" y="2043"/>
                      <a:pt x="964" y="2043"/>
                      <a:pt x="965" y="2043"/>
                    </a:cubicBezTo>
                    <a:cubicBezTo>
                      <a:pt x="965" y="2043"/>
                      <a:pt x="965" y="2043"/>
                      <a:pt x="965" y="2043"/>
                    </a:cubicBezTo>
                    <a:cubicBezTo>
                      <a:pt x="1477" y="2043"/>
                      <a:pt x="1477" y="2043"/>
                      <a:pt x="1477" y="2043"/>
                    </a:cubicBezTo>
                    <a:cubicBezTo>
                      <a:pt x="1478" y="1988"/>
                      <a:pt x="1478" y="1988"/>
                      <a:pt x="1478" y="1988"/>
                    </a:cubicBezTo>
                    <a:cubicBezTo>
                      <a:pt x="1480" y="1938"/>
                      <a:pt x="1495" y="1890"/>
                      <a:pt x="1518" y="1842"/>
                    </a:cubicBezTo>
                    <a:cubicBezTo>
                      <a:pt x="1518" y="1841"/>
                      <a:pt x="1518" y="1841"/>
                      <a:pt x="1518" y="1841"/>
                    </a:cubicBezTo>
                    <a:cubicBezTo>
                      <a:pt x="1519" y="1839"/>
                      <a:pt x="1520" y="1837"/>
                      <a:pt x="1521" y="1835"/>
                    </a:cubicBezTo>
                    <a:cubicBezTo>
                      <a:pt x="1551" y="1774"/>
                      <a:pt x="1594" y="1712"/>
                      <a:pt x="1641" y="1646"/>
                    </a:cubicBezTo>
                    <a:cubicBezTo>
                      <a:pt x="1730" y="1517"/>
                      <a:pt x="1838" y="1362"/>
                      <a:pt x="1893" y="1152"/>
                    </a:cubicBezTo>
                    <a:cubicBezTo>
                      <a:pt x="1893" y="1152"/>
                      <a:pt x="1893" y="1152"/>
                      <a:pt x="1893" y="1152"/>
                    </a:cubicBezTo>
                    <a:cubicBezTo>
                      <a:pt x="1893" y="1150"/>
                      <a:pt x="1894" y="1148"/>
                      <a:pt x="1894" y="1146"/>
                    </a:cubicBezTo>
                    <a:cubicBezTo>
                      <a:pt x="1894" y="1146"/>
                      <a:pt x="1894" y="1146"/>
                      <a:pt x="1894" y="1146"/>
                    </a:cubicBezTo>
                    <a:cubicBezTo>
                      <a:pt x="1894" y="1146"/>
                      <a:pt x="1894" y="1146"/>
                      <a:pt x="1894" y="1146"/>
                    </a:cubicBezTo>
                    <a:cubicBezTo>
                      <a:pt x="1904" y="1107"/>
                      <a:pt x="1912" y="1066"/>
                      <a:pt x="1918" y="1023"/>
                    </a:cubicBezTo>
                    <a:cubicBezTo>
                      <a:pt x="1935" y="896"/>
                      <a:pt x="1925" y="771"/>
                      <a:pt x="1886" y="652"/>
                    </a:cubicBezTo>
                    <a:cubicBezTo>
                      <a:pt x="1851" y="541"/>
                      <a:pt x="1792" y="439"/>
                      <a:pt x="1713" y="347"/>
                    </a:cubicBezTo>
                    <a:cubicBezTo>
                      <a:pt x="1707" y="341"/>
                      <a:pt x="1701" y="334"/>
                      <a:pt x="1695" y="327"/>
                    </a:cubicBezTo>
                    <a:cubicBezTo>
                      <a:pt x="1695" y="327"/>
                      <a:pt x="1695" y="327"/>
                      <a:pt x="1695" y="327"/>
                    </a:cubicBezTo>
                    <a:cubicBezTo>
                      <a:pt x="1695" y="327"/>
                      <a:pt x="1695" y="327"/>
                      <a:pt x="1695" y="327"/>
                    </a:cubicBezTo>
                    <a:cubicBezTo>
                      <a:pt x="1694" y="326"/>
                      <a:pt x="1693" y="325"/>
                      <a:pt x="1692" y="324"/>
                    </a:cubicBezTo>
                    <a:cubicBezTo>
                      <a:pt x="1691" y="323"/>
                      <a:pt x="1691" y="323"/>
                      <a:pt x="1691" y="323"/>
                    </a:cubicBezTo>
                    <a:cubicBezTo>
                      <a:pt x="1691" y="323"/>
                      <a:pt x="1691" y="323"/>
                      <a:pt x="1691" y="323"/>
                    </a:cubicBezTo>
                    <a:cubicBezTo>
                      <a:pt x="1691" y="323"/>
                      <a:pt x="1691" y="323"/>
                      <a:pt x="1691" y="323"/>
                    </a:cubicBezTo>
                    <a:cubicBezTo>
                      <a:pt x="1604" y="229"/>
                      <a:pt x="1496" y="150"/>
                      <a:pt x="1377" y="95"/>
                    </a:cubicBezTo>
                    <a:cubicBezTo>
                      <a:pt x="1247" y="34"/>
                      <a:pt x="1108" y="1"/>
                      <a:pt x="973" y="0"/>
                    </a:cubicBezTo>
                    <a:cubicBezTo>
                      <a:pt x="972" y="0"/>
                      <a:pt x="972" y="0"/>
                      <a:pt x="972" y="0"/>
                    </a:cubicBezTo>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7" name="Freeform 6"/>
              <p:cNvSpPr/>
              <p:nvPr/>
            </p:nvSpPr>
            <p:spPr bwMode="auto">
              <a:xfrm>
                <a:off x="4131108" y="3649518"/>
                <a:ext cx="849313" cy="106363"/>
              </a:xfrm>
              <a:custGeom>
                <a:avLst/>
                <a:gdLst>
                  <a:gd name="T0" fmla="*/ 65 w 1035"/>
                  <a:gd name="T1" fmla="*/ 0 h 131"/>
                  <a:gd name="T2" fmla="*/ 0 w 1035"/>
                  <a:gd name="T3" fmla="*/ 63 h 131"/>
                  <a:gd name="T4" fmla="*/ 65 w 1035"/>
                  <a:gd name="T5" fmla="*/ 131 h 131"/>
                  <a:gd name="T6" fmla="*/ 513 w 1035"/>
                  <a:gd name="T7" fmla="*/ 131 h 131"/>
                  <a:gd name="T8" fmla="*/ 517 w 1035"/>
                  <a:gd name="T9" fmla="*/ 131 h 131"/>
                  <a:gd name="T10" fmla="*/ 522 w 1035"/>
                  <a:gd name="T11" fmla="*/ 131 h 131"/>
                  <a:gd name="T12" fmla="*/ 522 w 1035"/>
                  <a:gd name="T13" fmla="*/ 131 h 131"/>
                  <a:gd name="T14" fmla="*/ 969 w 1035"/>
                  <a:gd name="T15" fmla="*/ 131 h 131"/>
                  <a:gd name="T16" fmla="*/ 969 w 1035"/>
                  <a:gd name="T17" fmla="*/ 131 h 131"/>
                  <a:gd name="T18" fmla="*/ 1034 w 1035"/>
                  <a:gd name="T19" fmla="*/ 68 h 131"/>
                  <a:gd name="T20" fmla="*/ 970 w 1035"/>
                  <a:gd name="T21" fmla="*/ 0 h 131"/>
                  <a:gd name="T22" fmla="*/ 520 w 1035"/>
                  <a:gd name="T23" fmla="*/ 0 h 131"/>
                  <a:gd name="T24" fmla="*/ 520 w 1035"/>
                  <a:gd name="T25" fmla="*/ 0 h 131"/>
                  <a:gd name="T26" fmla="*/ 517 w 1035"/>
                  <a:gd name="T27" fmla="*/ 0 h 131"/>
                  <a:gd name="T28" fmla="*/ 514 w 1035"/>
                  <a:gd name="T29" fmla="*/ 0 h 131"/>
                  <a:gd name="T30" fmla="*/ 514 w 1035"/>
                  <a:gd name="T31" fmla="*/ 0 h 131"/>
                  <a:gd name="T32" fmla="*/ 65 w 1035"/>
                  <a:gd name="T33" fmla="*/ 0 h 131"/>
                  <a:gd name="T34" fmla="*/ 65 w 1035"/>
                  <a:gd name="T35"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35" h="131">
                    <a:moveTo>
                      <a:pt x="65" y="0"/>
                    </a:moveTo>
                    <a:cubicBezTo>
                      <a:pt x="29" y="0"/>
                      <a:pt x="0" y="27"/>
                      <a:pt x="0" y="63"/>
                    </a:cubicBezTo>
                    <a:cubicBezTo>
                      <a:pt x="0" y="99"/>
                      <a:pt x="29" y="131"/>
                      <a:pt x="65" y="131"/>
                    </a:cubicBezTo>
                    <a:cubicBezTo>
                      <a:pt x="513" y="131"/>
                      <a:pt x="513" y="131"/>
                      <a:pt x="513" y="131"/>
                    </a:cubicBezTo>
                    <a:cubicBezTo>
                      <a:pt x="514" y="131"/>
                      <a:pt x="516" y="131"/>
                      <a:pt x="517" y="131"/>
                    </a:cubicBezTo>
                    <a:cubicBezTo>
                      <a:pt x="519" y="131"/>
                      <a:pt x="520" y="131"/>
                      <a:pt x="522" y="131"/>
                    </a:cubicBezTo>
                    <a:cubicBezTo>
                      <a:pt x="522" y="131"/>
                      <a:pt x="522" y="131"/>
                      <a:pt x="522" y="131"/>
                    </a:cubicBezTo>
                    <a:cubicBezTo>
                      <a:pt x="969" y="131"/>
                      <a:pt x="969" y="131"/>
                      <a:pt x="969" y="131"/>
                    </a:cubicBezTo>
                    <a:cubicBezTo>
                      <a:pt x="969" y="131"/>
                      <a:pt x="969" y="131"/>
                      <a:pt x="969" y="131"/>
                    </a:cubicBezTo>
                    <a:cubicBezTo>
                      <a:pt x="1005" y="131"/>
                      <a:pt x="1034" y="104"/>
                      <a:pt x="1034" y="68"/>
                    </a:cubicBezTo>
                    <a:cubicBezTo>
                      <a:pt x="1035" y="32"/>
                      <a:pt x="1005" y="1"/>
                      <a:pt x="970" y="0"/>
                    </a:cubicBezTo>
                    <a:cubicBezTo>
                      <a:pt x="520" y="0"/>
                      <a:pt x="520" y="0"/>
                      <a:pt x="520" y="0"/>
                    </a:cubicBezTo>
                    <a:cubicBezTo>
                      <a:pt x="520" y="0"/>
                      <a:pt x="520" y="0"/>
                      <a:pt x="520" y="0"/>
                    </a:cubicBezTo>
                    <a:cubicBezTo>
                      <a:pt x="519" y="0"/>
                      <a:pt x="518" y="0"/>
                      <a:pt x="517" y="0"/>
                    </a:cubicBezTo>
                    <a:cubicBezTo>
                      <a:pt x="516" y="0"/>
                      <a:pt x="515" y="0"/>
                      <a:pt x="514" y="0"/>
                    </a:cubicBezTo>
                    <a:cubicBezTo>
                      <a:pt x="514" y="0"/>
                      <a:pt x="514" y="0"/>
                      <a:pt x="514" y="0"/>
                    </a:cubicBezTo>
                    <a:cubicBezTo>
                      <a:pt x="65" y="0"/>
                      <a:pt x="65" y="0"/>
                      <a:pt x="65" y="0"/>
                    </a:cubicBezTo>
                    <a:cubicBezTo>
                      <a:pt x="65" y="0"/>
                      <a:pt x="65" y="0"/>
                      <a:pt x="65" y="0"/>
                    </a:cubicBezTo>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8" name="Freeform 7"/>
              <p:cNvSpPr/>
              <p:nvPr/>
            </p:nvSpPr>
            <p:spPr bwMode="auto">
              <a:xfrm>
                <a:off x="4129520" y="3506643"/>
                <a:ext cx="849313" cy="106363"/>
              </a:xfrm>
              <a:custGeom>
                <a:avLst/>
                <a:gdLst>
                  <a:gd name="T0" fmla="*/ 518 w 1035"/>
                  <a:gd name="T1" fmla="*/ 0 h 131"/>
                  <a:gd name="T2" fmla="*/ 517 w 1035"/>
                  <a:gd name="T3" fmla="*/ 0 h 131"/>
                  <a:gd name="T4" fmla="*/ 517 w 1035"/>
                  <a:gd name="T5" fmla="*/ 0 h 131"/>
                  <a:gd name="T6" fmla="*/ 517 w 1035"/>
                  <a:gd name="T7" fmla="*/ 0 h 131"/>
                  <a:gd name="T8" fmla="*/ 515 w 1035"/>
                  <a:gd name="T9" fmla="*/ 0 h 131"/>
                  <a:gd name="T10" fmla="*/ 515 w 1035"/>
                  <a:gd name="T11" fmla="*/ 0 h 131"/>
                  <a:gd name="T12" fmla="*/ 66 w 1035"/>
                  <a:gd name="T13" fmla="*/ 0 h 131"/>
                  <a:gd name="T14" fmla="*/ 66 w 1035"/>
                  <a:gd name="T15" fmla="*/ 0 h 131"/>
                  <a:gd name="T16" fmla="*/ 1 w 1035"/>
                  <a:gd name="T17" fmla="*/ 63 h 131"/>
                  <a:gd name="T18" fmla="*/ 66 w 1035"/>
                  <a:gd name="T19" fmla="*/ 131 h 131"/>
                  <a:gd name="T20" fmla="*/ 515 w 1035"/>
                  <a:gd name="T21" fmla="*/ 131 h 131"/>
                  <a:gd name="T22" fmla="*/ 515 w 1035"/>
                  <a:gd name="T23" fmla="*/ 131 h 131"/>
                  <a:gd name="T24" fmla="*/ 518 w 1035"/>
                  <a:gd name="T25" fmla="*/ 131 h 131"/>
                  <a:gd name="T26" fmla="*/ 521 w 1035"/>
                  <a:gd name="T27" fmla="*/ 131 h 131"/>
                  <a:gd name="T28" fmla="*/ 521 w 1035"/>
                  <a:gd name="T29" fmla="*/ 131 h 131"/>
                  <a:gd name="T30" fmla="*/ 970 w 1035"/>
                  <a:gd name="T31" fmla="*/ 131 h 131"/>
                  <a:gd name="T32" fmla="*/ 970 w 1035"/>
                  <a:gd name="T33" fmla="*/ 131 h 131"/>
                  <a:gd name="T34" fmla="*/ 1035 w 1035"/>
                  <a:gd name="T35" fmla="*/ 68 h 131"/>
                  <a:gd name="T36" fmla="*/ 970 w 1035"/>
                  <a:gd name="T37" fmla="*/ 0 h 131"/>
                  <a:gd name="T38" fmla="*/ 521 w 1035"/>
                  <a:gd name="T39" fmla="*/ 0 h 131"/>
                  <a:gd name="T40" fmla="*/ 521 w 1035"/>
                  <a:gd name="T41" fmla="*/ 0 h 131"/>
                  <a:gd name="T42" fmla="*/ 519 w 1035"/>
                  <a:gd name="T43" fmla="*/ 0 h 131"/>
                  <a:gd name="T44" fmla="*/ 519 w 1035"/>
                  <a:gd name="T45" fmla="*/ 0 h 131"/>
                  <a:gd name="T46" fmla="*/ 518 w 1035"/>
                  <a:gd name="T47"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35" h="131">
                    <a:moveTo>
                      <a:pt x="518" y="0"/>
                    </a:moveTo>
                    <a:cubicBezTo>
                      <a:pt x="518" y="0"/>
                      <a:pt x="517" y="0"/>
                      <a:pt x="517" y="0"/>
                    </a:cubicBezTo>
                    <a:cubicBezTo>
                      <a:pt x="517" y="0"/>
                      <a:pt x="517" y="0"/>
                      <a:pt x="517" y="0"/>
                    </a:cubicBezTo>
                    <a:cubicBezTo>
                      <a:pt x="517" y="0"/>
                      <a:pt x="517" y="0"/>
                      <a:pt x="517" y="0"/>
                    </a:cubicBezTo>
                    <a:cubicBezTo>
                      <a:pt x="516" y="0"/>
                      <a:pt x="516" y="0"/>
                      <a:pt x="515" y="0"/>
                    </a:cubicBezTo>
                    <a:cubicBezTo>
                      <a:pt x="515" y="0"/>
                      <a:pt x="515" y="0"/>
                      <a:pt x="515" y="0"/>
                    </a:cubicBezTo>
                    <a:cubicBezTo>
                      <a:pt x="66" y="0"/>
                      <a:pt x="66" y="0"/>
                      <a:pt x="66" y="0"/>
                    </a:cubicBezTo>
                    <a:cubicBezTo>
                      <a:pt x="66" y="0"/>
                      <a:pt x="66" y="0"/>
                      <a:pt x="66" y="0"/>
                    </a:cubicBezTo>
                    <a:cubicBezTo>
                      <a:pt x="30" y="0"/>
                      <a:pt x="1" y="27"/>
                      <a:pt x="1" y="63"/>
                    </a:cubicBezTo>
                    <a:cubicBezTo>
                      <a:pt x="0" y="99"/>
                      <a:pt x="29" y="130"/>
                      <a:pt x="66" y="131"/>
                    </a:cubicBezTo>
                    <a:cubicBezTo>
                      <a:pt x="515" y="131"/>
                      <a:pt x="515" y="131"/>
                      <a:pt x="515" y="131"/>
                    </a:cubicBezTo>
                    <a:cubicBezTo>
                      <a:pt x="515" y="131"/>
                      <a:pt x="515" y="131"/>
                      <a:pt x="515" y="131"/>
                    </a:cubicBezTo>
                    <a:cubicBezTo>
                      <a:pt x="516" y="131"/>
                      <a:pt x="517" y="131"/>
                      <a:pt x="518" y="131"/>
                    </a:cubicBezTo>
                    <a:cubicBezTo>
                      <a:pt x="519" y="131"/>
                      <a:pt x="520" y="131"/>
                      <a:pt x="521" y="131"/>
                    </a:cubicBezTo>
                    <a:cubicBezTo>
                      <a:pt x="521" y="131"/>
                      <a:pt x="521" y="131"/>
                      <a:pt x="521" y="131"/>
                    </a:cubicBezTo>
                    <a:cubicBezTo>
                      <a:pt x="970" y="131"/>
                      <a:pt x="970" y="131"/>
                      <a:pt x="970" y="131"/>
                    </a:cubicBezTo>
                    <a:cubicBezTo>
                      <a:pt x="970" y="131"/>
                      <a:pt x="970" y="131"/>
                      <a:pt x="970" y="131"/>
                    </a:cubicBezTo>
                    <a:cubicBezTo>
                      <a:pt x="1006" y="131"/>
                      <a:pt x="1035" y="104"/>
                      <a:pt x="1035" y="68"/>
                    </a:cubicBezTo>
                    <a:cubicBezTo>
                      <a:pt x="1035" y="32"/>
                      <a:pt x="1006" y="0"/>
                      <a:pt x="970" y="0"/>
                    </a:cubicBezTo>
                    <a:cubicBezTo>
                      <a:pt x="521" y="0"/>
                      <a:pt x="521" y="0"/>
                      <a:pt x="521" y="0"/>
                    </a:cubicBezTo>
                    <a:cubicBezTo>
                      <a:pt x="521" y="0"/>
                      <a:pt x="521" y="0"/>
                      <a:pt x="521" y="0"/>
                    </a:cubicBezTo>
                    <a:cubicBezTo>
                      <a:pt x="520" y="0"/>
                      <a:pt x="520" y="0"/>
                      <a:pt x="519" y="0"/>
                    </a:cubicBezTo>
                    <a:cubicBezTo>
                      <a:pt x="519" y="0"/>
                      <a:pt x="519" y="0"/>
                      <a:pt x="519" y="0"/>
                    </a:cubicBezTo>
                    <a:cubicBezTo>
                      <a:pt x="519" y="0"/>
                      <a:pt x="518" y="0"/>
                      <a:pt x="518" y="0"/>
                    </a:cubicBezTo>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9" name="Freeform 8"/>
              <p:cNvSpPr/>
              <p:nvPr/>
            </p:nvSpPr>
            <p:spPr bwMode="auto">
              <a:xfrm>
                <a:off x="4131108" y="3792393"/>
                <a:ext cx="849313" cy="106363"/>
              </a:xfrm>
              <a:custGeom>
                <a:avLst/>
                <a:gdLst>
                  <a:gd name="T0" fmla="*/ 517 w 1035"/>
                  <a:gd name="T1" fmla="*/ 0 h 130"/>
                  <a:gd name="T2" fmla="*/ 515 w 1035"/>
                  <a:gd name="T3" fmla="*/ 0 h 130"/>
                  <a:gd name="T4" fmla="*/ 515 w 1035"/>
                  <a:gd name="T5" fmla="*/ 0 h 130"/>
                  <a:gd name="T6" fmla="*/ 515 w 1035"/>
                  <a:gd name="T7" fmla="*/ 0 h 130"/>
                  <a:gd name="T8" fmla="*/ 515 w 1035"/>
                  <a:gd name="T9" fmla="*/ 0 h 130"/>
                  <a:gd name="T10" fmla="*/ 515 w 1035"/>
                  <a:gd name="T11" fmla="*/ 0 h 130"/>
                  <a:gd name="T12" fmla="*/ 65 w 1035"/>
                  <a:gd name="T13" fmla="*/ 0 h 130"/>
                  <a:gd name="T14" fmla="*/ 65 w 1035"/>
                  <a:gd name="T15" fmla="*/ 0 h 130"/>
                  <a:gd name="T16" fmla="*/ 0 w 1035"/>
                  <a:gd name="T17" fmla="*/ 62 h 130"/>
                  <a:gd name="T18" fmla="*/ 65 w 1035"/>
                  <a:gd name="T19" fmla="*/ 130 h 130"/>
                  <a:gd name="T20" fmla="*/ 512 w 1035"/>
                  <a:gd name="T21" fmla="*/ 130 h 130"/>
                  <a:gd name="T22" fmla="*/ 517 w 1035"/>
                  <a:gd name="T23" fmla="*/ 130 h 130"/>
                  <a:gd name="T24" fmla="*/ 522 w 1035"/>
                  <a:gd name="T25" fmla="*/ 130 h 130"/>
                  <a:gd name="T26" fmla="*/ 522 w 1035"/>
                  <a:gd name="T27" fmla="*/ 130 h 130"/>
                  <a:gd name="T28" fmla="*/ 969 w 1035"/>
                  <a:gd name="T29" fmla="*/ 130 h 130"/>
                  <a:gd name="T30" fmla="*/ 969 w 1035"/>
                  <a:gd name="T31" fmla="*/ 130 h 130"/>
                  <a:gd name="T32" fmla="*/ 1034 w 1035"/>
                  <a:gd name="T33" fmla="*/ 67 h 130"/>
                  <a:gd name="T34" fmla="*/ 969 w 1035"/>
                  <a:gd name="T35" fmla="*/ 0 h 130"/>
                  <a:gd name="T36" fmla="*/ 521 w 1035"/>
                  <a:gd name="T37" fmla="*/ 0 h 130"/>
                  <a:gd name="T38" fmla="*/ 521 w 1035"/>
                  <a:gd name="T39" fmla="*/ 0 h 130"/>
                  <a:gd name="T40" fmla="*/ 517 w 1035"/>
                  <a:gd name="T41"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5" h="130">
                    <a:moveTo>
                      <a:pt x="517" y="0"/>
                    </a:moveTo>
                    <a:cubicBezTo>
                      <a:pt x="516" y="0"/>
                      <a:pt x="516" y="0"/>
                      <a:pt x="515" y="0"/>
                    </a:cubicBezTo>
                    <a:cubicBezTo>
                      <a:pt x="515" y="0"/>
                      <a:pt x="515" y="0"/>
                      <a:pt x="515" y="0"/>
                    </a:cubicBezTo>
                    <a:cubicBezTo>
                      <a:pt x="515" y="0"/>
                      <a:pt x="515" y="0"/>
                      <a:pt x="515" y="0"/>
                    </a:cubicBezTo>
                    <a:cubicBezTo>
                      <a:pt x="515" y="0"/>
                      <a:pt x="515" y="0"/>
                      <a:pt x="515" y="0"/>
                    </a:cubicBezTo>
                    <a:cubicBezTo>
                      <a:pt x="515" y="0"/>
                      <a:pt x="515" y="0"/>
                      <a:pt x="515" y="0"/>
                    </a:cubicBezTo>
                    <a:cubicBezTo>
                      <a:pt x="65" y="0"/>
                      <a:pt x="65" y="0"/>
                      <a:pt x="65" y="0"/>
                    </a:cubicBezTo>
                    <a:cubicBezTo>
                      <a:pt x="65" y="0"/>
                      <a:pt x="65" y="0"/>
                      <a:pt x="65" y="0"/>
                    </a:cubicBezTo>
                    <a:cubicBezTo>
                      <a:pt x="29" y="0"/>
                      <a:pt x="0" y="26"/>
                      <a:pt x="0" y="62"/>
                    </a:cubicBezTo>
                    <a:cubicBezTo>
                      <a:pt x="0" y="98"/>
                      <a:pt x="29" y="130"/>
                      <a:pt x="65" y="130"/>
                    </a:cubicBezTo>
                    <a:cubicBezTo>
                      <a:pt x="512" y="130"/>
                      <a:pt x="512" y="130"/>
                      <a:pt x="512" y="130"/>
                    </a:cubicBezTo>
                    <a:cubicBezTo>
                      <a:pt x="513" y="130"/>
                      <a:pt x="515" y="130"/>
                      <a:pt x="517" y="130"/>
                    </a:cubicBezTo>
                    <a:cubicBezTo>
                      <a:pt x="519" y="130"/>
                      <a:pt x="521" y="130"/>
                      <a:pt x="522" y="130"/>
                    </a:cubicBezTo>
                    <a:cubicBezTo>
                      <a:pt x="522" y="130"/>
                      <a:pt x="522" y="130"/>
                      <a:pt x="522" y="130"/>
                    </a:cubicBezTo>
                    <a:cubicBezTo>
                      <a:pt x="969" y="130"/>
                      <a:pt x="969" y="130"/>
                      <a:pt x="969" y="130"/>
                    </a:cubicBezTo>
                    <a:cubicBezTo>
                      <a:pt x="969" y="130"/>
                      <a:pt x="969" y="130"/>
                      <a:pt x="969" y="130"/>
                    </a:cubicBezTo>
                    <a:cubicBezTo>
                      <a:pt x="1005" y="130"/>
                      <a:pt x="1034" y="103"/>
                      <a:pt x="1034" y="67"/>
                    </a:cubicBezTo>
                    <a:cubicBezTo>
                      <a:pt x="1035" y="31"/>
                      <a:pt x="1006" y="0"/>
                      <a:pt x="969" y="0"/>
                    </a:cubicBezTo>
                    <a:cubicBezTo>
                      <a:pt x="521" y="0"/>
                      <a:pt x="521" y="0"/>
                      <a:pt x="521" y="0"/>
                    </a:cubicBezTo>
                    <a:cubicBezTo>
                      <a:pt x="521" y="0"/>
                      <a:pt x="521" y="0"/>
                      <a:pt x="521" y="0"/>
                    </a:cubicBezTo>
                    <a:cubicBezTo>
                      <a:pt x="519" y="0"/>
                      <a:pt x="518" y="0"/>
                      <a:pt x="517" y="0"/>
                    </a:cubicBezTo>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0" name="Freeform 9"/>
              <p:cNvSpPr/>
              <p:nvPr/>
            </p:nvSpPr>
            <p:spPr bwMode="auto">
              <a:xfrm>
                <a:off x="4254933" y="3935268"/>
                <a:ext cx="600075" cy="196850"/>
              </a:xfrm>
              <a:custGeom>
                <a:avLst/>
                <a:gdLst>
                  <a:gd name="T0" fmla="*/ 366 w 731"/>
                  <a:gd name="T1" fmla="*/ 0 h 240"/>
                  <a:gd name="T2" fmla="*/ 361 w 731"/>
                  <a:gd name="T3" fmla="*/ 0 h 240"/>
                  <a:gd name="T4" fmla="*/ 66 w 731"/>
                  <a:gd name="T5" fmla="*/ 0 h 240"/>
                  <a:gd name="T6" fmla="*/ 66 w 731"/>
                  <a:gd name="T7" fmla="*/ 0 h 240"/>
                  <a:gd name="T8" fmla="*/ 1 w 731"/>
                  <a:gd name="T9" fmla="*/ 63 h 240"/>
                  <a:gd name="T10" fmla="*/ 105 w 731"/>
                  <a:gd name="T11" fmla="*/ 123 h 240"/>
                  <a:gd name="T12" fmla="*/ 353 w 731"/>
                  <a:gd name="T13" fmla="*/ 240 h 240"/>
                  <a:gd name="T14" fmla="*/ 358 w 731"/>
                  <a:gd name="T15" fmla="*/ 240 h 240"/>
                  <a:gd name="T16" fmla="*/ 359 w 731"/>
                  <a:gd name="T17" fmla="*/ 240 h 240"/>
                  <a:gd name="T18" fmla="*/ 366 w 731"/>
                  <a:gd name="T19" fmla="*/ 240 h 240"/>
                  <a:gd name="T20" fmla="*/ 367 w 731"/>
                  <a:gd name="T21" fmla="*/ 240 h 240"/>
                  <a:gd name="T22" fmla="*/ 367 w 731"/>
                  <a:gd name="T23" fmla="*/ 240 h 240"/>
                  <a:gd name="T24" fmla="*/ 633 w 731"/>
                  <a:gd name="T25" fmla="*/ 123 h 240"/>
                  <a:gd name="T26" fmla="*/ 731 w 731"/>
                  <a:gd name="T27" fmla="*/ 67 h 240"/>
                  <a:gd name="T28" fmla="*/ 666 w 731"/>
                  <a:gd name="T29" fmla="*/ 0 h 240"/>
                  <a:gd name="T30" fmla="*/ 371 w 731"/>
                  <a:gd name="T31" fmla="*/ 0 h 240"/>
                  <a:gd name="T32" fmla="*/ 371 w 731"/>
                  <a:gd name="T33" fmla="*/ 0 h 240"/>
                  <a:gd name="T34" fmla="*/ 366 w 731"/>
                  <a:gd name="T3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1" h="240">
                    <a:moveTo>
                      <a:pt x="366" y="0"/>
                    </a:moveTo>
                    <a:cubicBezTo>
                      <a:pt x="364" y="0"/>
                      <a:pt x="363" y="0"/>
                      <a:pt x="361" y="0"/>
                    </a:cubicBezTo>
                    <a:cubicBezTo>
                      <a:pt x="66" y="0"/>
                      <a:pt x="66" y="0"/>
                      <a:pt x="66" y="0"/>
                    </a:cubicBezTo>
                    <a:cubicBezTo>
                      <a:pt x="66" y="0"/>
                      <a:pt x="66" y="0"/>
                      <a:pt x="66" y="0"/>
                    </a:cubicBezTo>
                    <a:cubicBezTo>
                      <a:pt x="30" y="0"/>
                      <a:pt x="1" y="27"/>
                      <a:pt x="1" y="63"/>
                    </a:cubicBezTo>
                    <a:cubicBezTo>
                      <a:pt x="0" y="99"/>
                      <a:pt x="57" y="119"/>
                      <a:pt x="105" y="123"/>
                    </a:cubicBezTo>
                    <a:cubicBezTo>
                      <a:pt x="150" y="127"/>
                      <a:pt x="249" y="231"/>
                      <a:pt x="353" y="240"/>
                    </a:cubicBezTo>
                    <a:cubicBezTo>
                      <a:pt x="355" y="240"/>
                      <a:pt x="357" y="240"/>
                      <a:pt x="358" y="240"/>
                    </a:cubicBezTo>
                    <a:cubicBezTo>
                      <a:pt x="359" y="240"/>
                      <a:pt x="359" y="240"/>
                      <a:pt x="359" y="240"/>
                    </a:cubicBezTo>
                    <a:cubicBezTo>
                      <a:pt x="361" y="240"/>
                      <a:pt x="363" y="240"/>
                      <a:pt x="366" y="240"/>
                    </a:cubicBezTo>
                    <a:cubicBezTo>
                      <a:pt x="366" y="240"/>
                      <a:pt x="366" y="240"/>
                      <a:pt x="367" y="240"/>
                    </a:cubicBezTo>
                    <a:cubicBezTo>
                      <a:pt x="367" y="240"/>
                      <a:pt x="367" y="240"/>
                      <a:pt x="367" y="240"/>
                    </a:cubicBezTo>
                    <a:cubicBezTo>
                      <a:pt x="476" y="240"/>
                      <a:pt x="578" y="129"/>
                      <a:pt x="633" y="123"/>
                    </a:cubicBezTo>
                    <a:cubicBezTo>
                      <a:pt x="674" y="118"/>
                      <a:pt x="731" y="103"/>
                      <a:pt x="731" y="67"/>
                    </a:cubicBezTo>
                    <a:cubicBezTo>
                      <a:pt x="731" y="31"/>
                      <a:pt x="702" y="0"/>
                      <a:pt x="666" y="0"/>
                    </a:cubicBezTo>
                    <a:cubicBezTo>
                      <a:pt x="371" y="0"/>
                      <a:pt x="371" y="0"/>
                      <a:pt x="371" y="0"/>
                    </a:cubicBezTo>
                    <a:cubicBezTo>
                      <a:pt x="371" y="0"/>
                      <a:pt x="371" y="0"/>
                      <a:pt x="371" y="0"/>
                    </a:cubicBezTo>
                    <a:cubicBezTo>
                      <a:pt x="370" y="0"/>
                      <a:pt x="368" y="0"/>
                      <a:pt x="366" y="0"/>
                    </a:cubicBezTo>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75" name="矩形 74"/>
            <p:cNvSpPr/>
            <p:nvPr/>
          </p:nvSpPr>
          <p:spPr>
            <a:xfrm>
              <a:off x="5029406" y="2531636"/>
              <a:ext cx="1654822" cy="758098"/>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zh-CN" altLang="en-US"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车辆运行</a:t>
              </a:r>
              <a:endParaRPr lang="en-US" altLang="zh-CN"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a:p>
              <a:pPr algn="ctr" defTabSz="914400" eaLnBrk="0" fontAlgn="base" hangingPunct="0">
                <a:spcBef>
                  <a:spcPct val="0"/>
                </a:spcBef>
                <a:spcAft>
                  <a:spcPct val="0"/>
                </a:spcAft>
              </a:pPr>
              <a:r>
                <a:rPr lang="zh-CN" altLang="en-US"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调度算法</a:t>
              </a:r>
              <a:endParaRPr lang="zh-CN" altLang="en-US" sz="2400" dirty="0">
                <a:solidFill>
                  <a:schemeClr val="tx1">
                    <a:lumMod val="75000"/>
                    <a:lumOff val="25000"/>
                  </a:schemeClr>
                </a:solidFill>
              </a:endParaRPr>
            </a:p>
          </p:txBody>
        </p:sp>
      </p:grpSp>
      <p:grpSp>
        <p:nvGrpSpPr>
          <p:cNvPr id="124" name="组合 123"/>
          <p:cNvGrpSpPr/>
          <p:nvPr/>
        </p:nvGrpSpPr>
        <p:grpSpPr>
          <a:xfrm>
            <a:off x="8536444" y="2297181"/>
            <a:ext cx="2260969" cy="867047"/>
            <a:chOff x="8536444" y="1204710"/>
            <a:chExt cx="2260969" cy="867047"/>
          </a:xfrm>
        </p:grpSpPr>
        <p:sp>
          <p:nvSpPr>
            <p:cNvPr id="103" name="文本框 102"/>
            <p:cNvSpPr txBox="1"/>
            <p:nvPr/>
          </p:nvSpPr>
          <p:spPr>
            <a:xfrm>
              <a:off x="8673124" y="1204710"/>
              <a:ext cx="1569660" cy="369332"/>
            </a:xfrm>
            <a:prstGeom prst="rect">
              <a:avLst/>
            </a:prstGeom>
            <a:noFill/>
          </p:spPr>
          <p:txBody>
            <a:bodyPr wrap="none" rtlCol="0">
              <a:spAutoFit/>
            </a:bodyPr>
            <a:lstStyle/>
            <a:p>
              <a:r>
                <a:rPr lang="zh-CN" altLang="en-US" dirty="0">
                  <a:solidFill>
                    <a:schemeClr val="bg2">
                      <a:lumMod val="50000"/>
                    </a:schemeClr>
                  </a:solidFill>
                  <a:latin typeface="+mj-ea"/>
                  <a:ea typeface="+mj-ea"/>
                </a:rPr>
                <a:t>微观调度层面</a:t>
              </a:r>
            </a:p>
          </p:txBody>
        </p:sp>
        <p:sp>
          <p:nvSpPr>
            <p:cNvPr id="104" name="文本框 103"/>
            <p:cNvSpPr txBox="1"/>
            <p:nvPr/>
          </p:nvSpPr>
          <p:spPr>
            <a:xfrm>
              <a:off x="8536444" y="1702425"/>
              <a:ext cx="2260969" cy="369332"/>
            </a:xfrm>
            <a:prstGeom prst="rect">
              <a:avLst/>
            </a:prstGeom>
            <a:noFill/>
          </p:spPr>
          <p:txBody>
            <a:bodyPr wrap="square" rtlCol="0">
              <a:spAutoFit/>
            </a:bodyPr>
            <a:lstStyle/>
            <a:p>
              <a:endParaRPr lang="zh-CN" altLang="en-US" dirty="0">
                <a:solidFill>
                  <a:schemeClr val="bg2">
                    <a:lumMod val="50000"/>
                  </a:schemeClr>
                </a:solidFill>
                <a:latin typeface="+mn-ea"/>
              </a:endParaRPr>
            </a:p>
          </p:txBody>
        </p:sp>
        <p:cxnSp>
          <p:nvCxnSpPr>
            <p:cNvPr id="105" name="直接连接符 104"/>
            <p:cNvCxnSpPr/>
            <p:nvPr/>
          </p:nvCxnSpPr>
          <p:spPr>
            <a:xfrm>
              <a:off x="8769807" y="1633213"/>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9035359" y="3666570"/>
            <a:ext cx="2260969" cy="867047"/>
            <a:chOff x="9035359" y="2574099"/>
            <a:chExt cx="2260969" cy="867047"/>
          </a:xfrm>
        </p:grpSpPr>
        <p:sp>
          <p:nvSpPr>
            <p:cNvPr id="106" name="文本框 105"/>
            <p:cNvSpPr txBox="1"/>
            <p:nvPr/>
          </p:nvSpPr>
          <p:spPr>
            <a:xfrm>
              <a:off x="9172039" y="2574099"/>
              <a:ext cx="1273234" cy="369332"/>
            </a:xfrm>
            <a:prstGeom prst="rect">
              <a:avLst/>
            </a:prstGeom>
            <a:noFill/>
          </p:spPr>
          <p:txBody>
            <a:bodyPr wrap="none" rtlCol="0">
              <a:spAutoFit/>
            </a:bodyPr>
            <a:lstStyle/>
            <a:p>
              <a:r>
                <a:rPr lang="en-US" altLang="zh-CN" dirty="0">
                  <a:solidFill>
                    <a:schemeClr val="bg2">
                      <a:lumMod val="50000"/>
                    </a:schemeClr>
                  </a:solidFill>
                  <a:latin typeface="+mj-ea"/>
                  <a:ea typeface="+mj-ea"/>
                </a:rPr>
                <a:t>RVO2</a:t>
              </a:r>
              <a:r>
                <a:rPr lang="zh-CN" altLang="en-US" dirty="0">
                  <a:solidFill>
                    <a:schemeClr val="bg2">
                      <a:lumMod val="50000"/>
                    </a:schemeClr>
                  </a:solidFill>
                  <a:latin typeface="+mj-ea"/>
                  <a:ea typeface="+mj-ea"/>
                </a:rPr>
                <a:t>算法</a:t>
              </a:r>
            </a:p>
          </p:txBody>
        </p:sp>
        <p:sp>
          <p:nvSpPr>
            <p:cNvPr id="107" name="文本框 106"/>
            <p:cNvSpPr txBox="1"/>
            <p:nvPr/>
          </p:nvSpPr>
          <p:spPr>
            <a:xfrm>
              <a:off x="9035359" y="3071814"/>
              <a:ext cx="2260969" cy="369332"/>
            </a:xfrm>
            <a:prstGeom prst="rect">
              <a:avLst/>
            </a:prstGeom>
            <a:noFill/>
          </p:spPr>
          <p:txBody>
            <a:bodyPr wrap="square" rtlCol="0">
              <a:spAutoFit/>
            </a:bodyPr>
            <a:lstStyle/>
            <a:p>
              <a:r>
                <a:rPr lang="zh-CN" altLang="en-US" dirty="0">
                  <a:solidFill>
                    <a:schemeClr val="bg2">
                      <a:lumMod val="50000"/>
                    </a:schemeClr>
                  </a:solidFill>
                  <a:latin typeface="+mn-ea"/>
                </a:rPr>
                <a:t>  </a:t>
              </a:r>
            </a:p>
          </p:txBody>
        </p:sp>
        <p:cxnSp>
          <p:nvCxnSpPr>
            <p:cNvPr id="108" name="直接连接符 107"/>
            <p:cNvCxnSpPr/>
            <p:nvPr/>
          </p:nvCxnSpPr>
          <p:spPr>
            <a:xfrm>
              <a:off x="9268722" y="3002602"/>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8673124" y="5104089"/>
            <a:ext cx="2860503" cy="867047"/>
            <a:chOff x="8673124" y="4011618"/>
            <a:chExt cx="2860503" cy="867047"/>
          </a:xfrm>
        </p:grpSpPr>
        <p:sp>
          <p:nvSpPr>
            <p:cNvPr id="109" name="文本框 108"/>
            <p:cNvSpPr txBox="1"/>
            <p:nvPr/>
          </p:nvSpPr>
          <p:spPr>
            <a:xfrm>
              <a:off x="8809804" y="4011618"/>
              <a:ext cx="2723823" cy="369332"/>
            </a:xfrm>
            <a:prstGeom prst="rect">
              <a:avLst/>
            </a:prstGeom>
            <a:noFill/>
          </p:spPr>
          <p:txBody>
            <a:bodyPr wrap="none" rtlCol="0">
              <a:spAutoFit/>
            </a:bodyPr>
            <a:lstStyle/>
            <a:p>
              <a:r>
                <a:rPr lang="zh-CN" altLang="en-US" dirty="0">
                  <a:solidFill>
                    <a:schemeClr val="bg2">
                      <a:lumMod val="50000"/>
                    </a:schemeClr>
                  </a:solidFill>
                  <a:latin typeface="+mj-ea"/>
                  <a:ea typeface="+mj-ea"/>
                </a:rPr>
                <a:t>尝试解决路口层面的调度</a:t>
              </a:r>
            </a:p>
          </p:txBody>
        </p:sp>
        <p:sp>
          <p:nvSpPr>
            <p:cNvPr id="110" name="文本框 109"/>
            <p:cNvSpPr txBox="1"/>
            <p:nvPr/>
          </p:nvSpPr>
          <p:spPr>
            <a:xfrm>
              <a:off x="8673124" y="4509333"/>
              <a:ext cx="2260969" cy="369332"/>
            </a:xfrm>
            <a:prstGeom prst="rect">
              <a:avLst/>
            </a:prstGeom>
            <a:noFill/>
          </p:spPr>
          <p:txBody>
            <a:bodyPr wrap="square" rtlCol="0">
              <a:spAutoFit/>
            </a:bodyPr>
            <a:lstStyle/>
            <a:p>
              <a:pPr algn="ctr"/>
              <a:endParaRPr lang="zh-CN" altLang="en-US" dirty="0">
                <a:solidFill>
                  <a:schemeClr val="bg2">
                    <a:lumMod val="50000"/>
                  </a:schemeClr>
                </a:solidFill>
                <a:latin typeface="+mn-ea"/>
              </a:endParaRPr>
            </a:p>
          </p:txBody>
        </p:sp>
        <p:cxnSp>
          <p:nvCxnSpPr>
            <p:cNvPr id="111" name="直接连接符 110"/>
            <p:cNvCxnSpPr/>
            <p:nvPr/>
          </p:nvCxnSpPr>
          <p:spPr>
            <a:xfrm>
              <a:off x="8906487" y="4440121"/>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7" name="组合 126"/>
          <p:cNvGrpSpPr/>
          <p:nvPr/>
        </p:nvGrpSpPr>
        <p:grpSpPr>
          <a:xfrm>
            <a:off x="1178169" y="2373065"/>
            <a:ext cx="2077661" cy="428503"/>
            <a:chOff x="1178169" y="1280594"/>
            <a:chExt cx="2077661" cy="428503"/>
          </a:xfrm>
        </p:grpSpPr>
        <p:sp>
          <p:nvSpPr>
            <p:cNvPr id="112" name="文本框 111"/>
            <p:cNvSpPr txBox="1"/>
            <p:nvPr/>
          </p:nvSpPr>
          <p:spPr>
            <a:xfrm>
              <a:off x="1686170" y="1280594"/>
              <a:ext cx="1569660"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宏观调度层面</a:t>
              </a:r>
            </a:p>
          </p:txBody>
        </p:sp>
        <p:cxnSp>
          <p:nvCxnSpPr>
            <p:cNvPr id="114" name="直接连接符 113"/>
            <p:cNvCxnSpPr/>
            <p:nvPr/>
          </p:nvCxnSpPr>
          <p:spPr>
            <a:xfrm>
              <a:off x="1178169" y="1709097"/>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34224" y="3641066"/>
            <a:ext cx="2723824" cy="428503"/>
            <a:chOff x="34224" y="2548595"/>
            <a:chExt cx="2723824" cy="428503"/>
          </a:xfrm>
        </p:grpSpPr>
        <p:sp>
          <p:nvSpPr>
            <p:cNvPr id="115" name="文本框 114"/>
            <p:cNvSpPr txBox="1"/>
            <p:nvPr/>
          </p:nvSpPr>
          <p:spPr>
            <a:xfrm>
              <a:off x="34224" y="2548595"/>
              <a:ext cx="2723824"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检测追尾和路口相遇算法</a:t>
              </a:r>
            </a:p>
          </p:txBody>
        </p:sp>
        <p:cxnSp>
          <p:nvCxnSpPr>
            <p:cNvPr id="117" name="直接连接符 116"/>
            <p:cNvCxnSpPr/>
            <p:nvPr/>
          </p:nvCxnSpPr>
          <p:spPr>
            <a:xfrm>
              <a:off x="680387" y="2977098"/>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536421" y="5114881"/>
            <a:ext cx="2723823" cy="428503"/>
            <a:chOff x="536421" y="4022410"/>
            <a:chExt cx="2723823" cy="428503"/>
          </a:xfrm>
        </p:grpSpPr>
        <p:sp>
          <p:nvSpPr>
            <p:cNvPr id="118" name="文本框 117"/>
            <p:cNvSpPr txBox="1"/>
            <p:nvPr/>
          </p:nvSpPr>
          <p:spPr>
            <a:xfrm>
              <a:off x="536421" y="4022410"/>
              <a:ext cx="2723823"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尝试解决街区层面的调度</a:t>
              </a:r>
            </a:p>
          </p:txBody>
        </p:sp>
        <p:cxnSp>
          <p:nvCxnSpPr>
            <p:cNvPr id="120" name="直接连接符 119"/>
            <p:cNvCxnSpPr/>
            <p:nvPr/>
          </p:nvCxnSpPr>
          <p:spPr>
            <a:xfrm>
              <a:off x="1182583" y="4450913"/>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46" name="矩形 45"/>
          <p:cNvSpPr/>
          <p:nvPr/>
        </p:nvSpPr>
        <p:spPr>
          <a:xfrm>
            <a:off x="2756334" y="914685"/>
            <a:ext cx="6664261" cy="1323439"/>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en-US" altLang="zh-CN" sz="4000" b="1" dirty="0">
                <a:solidFill>
                  <a:schemeClr val="bg2">
                    <a:lumMod val="50000"/>
                  </a:schemeClr>
                </a:solidFill>
              </a:rPr>
              <a:t>How to schedule cars to achieve</a:t>
            </a:r>
          </a:p>
          <a:p>
            <a:pPr algn="ctr" defTabSz="914400" eaLnBrk="0" fontAlgn="base" hangingPunct="0">
              <a:spcBef>
                <a:spcPct val="0"/>
              </a:spcBef>
              <a:spcAft>
                <a:spcPct val="0"/>
              </a:spcAft>
            </a:pPr>
            <a:r>
              <a:rPr lang="en-US" altLang="zh-CN" sz="4000" b="1" dirty="0">
                <a:solidFill>
                  <a:schemeClr val="bg2">
                    <a:lumMod val="50000"/>
                  </a:schemeClr>
                </a:solidFill>
              </a:rPr>
              <a:t> better driving experience</a:t>
            </a:r>
            <a:r>
              <a:rPr lang="zh-CN" altLang="en-US" sz="4000" b="1" dirty="0">
                <a:solidFill>
                  <a:schemeClr val="bg2">
                    <a:lumMod val="50000"/>
                  </a:schemeClr>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23"/>
                                        </p:tgtEl>
                                        <p:attrNameLst>
                                          <p:attrName>style.visibility</p:attrName>
                                        </p:attrNameLst>
                                      </p:cBhvr>
                                      <p:to>
                                        <p:strVal val="visible"/>
                                      </p:to>
                                    </p:set>
                                    <p:animEffect transition="in" filter="wipe(down)">
                                      <p:cBhvr>
                                        <p:cTn id="7" dur="500"/>
                                        <p:tgtEl>
                                          <p:spTgt spid="123"/>
                                        </p:tgtEl>
                                      </p:cBhvr>
                                    </p:animEffect>
                                  </p:childTnLst>
                                </p:cTn>
                              </p:par>
                              <p:par>
                                <p:cTn id="8" presetID="26" presetClass="emph" presetSubtype="0" repeatCount="2000" fill="hold" nodeType="withEffect">
                                  <p:stCondLst>
                                    <p:cond delay="500"/>
                                  </p:stCondLst>
                                  <p:childTnLst>
                                    <p:animEffect transition="out" filter="fade">
                                      <p:cBhvr>
                                        <p:cTn id="9" dur="500" tmFilter="0, 0; .2, .5; .8, .5; 1, 0"/>
                                        <p:tgtEl>
                                          <p:spTgt spid="123"/>
                                        </p:tgtEl>
                                      </p:cBhvr>
                                    </p:animEffect>
                                    <p:animScale>
                                      <p:cBhvr>
                                        <p:cTn id="10" dur="250" autoRev="1" fill="hold"/>
                                        <p:tgtEl>
                                          <p:spTgt spid="123"/>
                                        </p:tgtEl>
                                      </p:cBhvr>
                                      <p:by x="105000" y="105000"/>
                                    </p:animScale>
                                  </p:childTnLst>
                                </p:cTn>
                              </p:par>
                              <p:par>
                                <p:cTn id="11" presetID="22" presetClass="entr" presetSubtype="8" fill="hold" nodeType="withEffect">
                                  <p:stCondLst>
                                    <p:cond delay="1000"/>
                                  </p:stCondLst>
                                  <p:childTnLst>
                                    <p:set>
                                      <p:cBhvr>
                                        <p:cTn id="12" dur="1" fill="hold">
                                          <p:stCondLst>
                                            <p:cond delay="0"/>
                                          </p:stCondLst>
                                        </p:cTn>
                                        <p:tgtEl>
                                          <p:spTgt spid="63"/>
                                        </p:tgtEl>
                                        <p:attrNameLst>
                                          <p:attrName>style.visibility</p:attrName>
                                        </p:attrNameLst>
                                      </p:cBhvr>
                                      <p:to>
                                        <p:strVal val="visible"/>
                                      </p:to>
                                    </p:set>
                                    <p:animEffect transition="in" filter="wipe(left)">
                                      <p:cBhvr>
                                        <p:cTn id="13" dur="500"/>
                                        <p:tgtEl>
                                          <p:spTgt spid="63"/>
                                        </p:tgtEl>
                                      </p:cBhvr>
                                    </p:animEffect>
                                  </p:childTnLst>
                                </p:cTn>
                              </p:par>
                              <p:par>
                                <p:cTn id="14" presetID="22" presetClass="entr" presetSubtype="2" fill="hold" nodeType="withEffect">
                                  <p:stCondLst>
                                    <p:cond delay="1000"/>
                                  </p:stCondLst>
                                  <p:childTnLst>
                                    <p:set>
                                      <p:cBhvr>
                                        <p:cTn id="15" dur="1" fill="hold">
                                          <p:stCondLst>
                                            <p:cond delay="0"/>
                                          </p:stCondLst>
                                        </p:cTn>
                                        <p:tgtEl>
                                          <p:spTgt spid="67"/>
                                        </p:tgtEl>
                                        <p:attrNameLst>
                                          <p:attrName>style.visibility</p:attrName>
                                        </p:attrNameLst>
                                      </p:cBhvr>
                                      <p:to>
                                        <p:strVal val="visible"/>
                                      </p:to>
                                    </p:set>
                                    <p:animEffect transition="in" filter="wipe(right)">
                                      <p:cBhvr>
                                        <p:cTn id="16" dur="500"/>
                                        <p:tgtEl>
                                          <p:spTgt spid="67"/>
                                        </p:tgtEl>
                                      </p:cBhvr>
                                    </p:animEffect>
                                  </p:childTnLst>
                                </p:cTn>
                              </p:par>
                              <p:par>
                                <p:cTn id="17" presetID="10" presetClass="entr" presetSubtype="0" fill="hold" nodeType="withEffect">
                                  <p:stCondLst>
                                    <p:cond delay="150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par>
                                <p:cTn id="20" presetID="10" presetClass="entr" presetSubtype="0" fill="hold" nodeType="withEffect">
                                  <p:stCondLst>
                                    <p:cond delay="1500"/>
                                  </p:stCondLst>
                                  <p:childTnLst>
                                    <p:set>
                                      <p:cBhvr>
                                        <p:cTn id="21" dur="1" fill="hold">
                                          <p:stCondLst>
                                            <p:cond delay="0"/>
                                          </p:stCondLst>
                                        </p:cTn>
                                        <p:tgtEl>
                                          <p:spTgt spid="124"/>
                                        </p:tgtEl>
                                        <p:attrNameLst>
                                          <p:attrName>style.visibility</p:attrName>
                                        </p:attrNameLst>
                                      </p:cBhvr>
                                      <p:to>
                                        <p:strVal val="visible"/>
                                      </p:to>
                                    </p:set>
                                    <p:animEffect transition="in" filter="fade">
                                      <p:cBhvr>
                                        <p:cTn id="22" dur="500"/>
                                        <p:tgtEl>
                                          <p:spTgt spid="124"/>
                                        </p:tgtEl>
                                      </p:cBhvr>
                                    </p:animEffect>
                                  </p:childTnLst>
                                </p:cTn>
                              </p:par>
                              <p:par>
                                <p:cTn id="23" presetID="10" presetClass="entr" presetSubtype="0" fill="hold" nodeType="withEffect">
                                  <p:stCondLst>
                                    <p:cond delay="2000"/>
                                  </p:stCondLst>
                                  <p:childTnLst>
                                    <p:set>
                                      <p:cBhvr>
                                        <p:cTn id="24" dur="1" fill="hold">
                                          <p:stCondLst>
                                            <p:cond delay="0"/>
                                          </p:stCondLst>
                                        </p:cTn>
                                        <p:tgtEl>
                                          <p:spTgt spid="128"/>
                                        </p:tgtEl>
                                        <p:attrNameLst>
                                          <p:attrName>style.visibility</p:attrName>
                                        </p:attrNameLst>
                                      </p:cBhvr>
                                      <p:to>
                                        <p:strVal val="visible"/>
                                      </p:to>
                                    </p:set>
                                    <p:animEffect transition="in" filter="fade">
                                      <p:cBhvr>
                                        <p:cTn id="25" dur="500"/>
                                        <p:tgtEl>
                                          <p:spTgt spid="128"/>
                                        </p:tgtEl>
                                      </p:cBhvr>
                                    </p:animEffect>
                                  </p:childTnLst>
                                </p:cTn>
                              </p:par>
                              <p:par>
                                <p:cTn id="26" presetID="10" presetClass="entr" presetSubtype="0" fill="hold" nodeType="withEffect">
                                  <p:stCondLst>
                                    <p:cond delay="2000"/>
                                  </p:stCondLst>
                                  <p:childTnLst>
                                    <p:set>
                                      <p:cBhvr>
                                        <p:cTn id="27" dur="1" fill="hold">
                                          <p:stCondLst>
                                            <p:cond delay="0"/>
                                          </p:stCondLst>
                                        </p:cTn>
                                        <p:tgtEl>
                                          <p:spTgt spid="125"/>
                                        </p:tgtEl>
                                        <p:attrNameLst>
                                          <p:attrName>style.visibility</p:attrName>
                                        </p:attrNameLst>
                                      </p:cBhvr>
                                      <p:to>
                                        <p:strVal val="visible"/>
                                      </p:to>
                                    </p:set>
                                    <p:animEffect transition="in" filter="fade">
                                      <p:cBhvr>
                                        <p:cTn id="28" dur="500"/>
                                        <p:tgtEl>
                                          <p:spTgt spid="125"/>
                                        </p:tgtEl>
                                      </p:cBhvr>
                                    </p:animEffect>
                                  </p:childTnLst>
                                </p:cTn>
                              </p:par>
                              <p:par>
                                <p:cTn id="29" presetID="10" presetClass="entr" presetSubtype="0" fill="hold" nodeType="withEffect">
                                  <p:stCondLst>
                                    <p:cond delay="2500"/>
                                  </p:stCondLst>
                                  <p:childTnLst>
                                    <p:set>
                                      <p:cBhvr>
                                        <p:cTn id="30" dur="1" fill="hold">
                                          <p:stCondLst>
                                            <p:cond delay="0"/>
                                          </p:stCondLst>
                                        </p:cTn>
                                        <p:tgtEl>
                                          <p:spTgt spid="129"/>
                                        </p:tgtEl>
                                        <p:attrNameLst>
                                          <p:attrName>style.visibility</p:attrName>
                                        </p:attrNameLst>
                                      </p:cBhvr>
                                      <p:to>
                                        <p:strVal val="visible"/>
                                      </p:to>
                                    </p:set>
                                    <p:animEffect transition="in" filter="fade">
                                      <p:cBhvr>
                                        <p:cTn id="31" dur="500"/>
                                        <p:tgtEl>
                                          <p:spTgt spid="129"/>
                                        </p:tgtEl>
                                      </p:cBhvr>
                                    </p:animEffect>
                                  </p:childTnLst>
                                </p:cTn>
                              </p:par>
                              <p:par>
                                <p:cTn id="32" presetID="10" presetClass="entr" presetSubtype="0" fill="hold" nodeType="withEffect">
                                  <p:stCondLst>
                                    <p:cond delay="2500"/>
                                  </p:stCondLst>
                                  <p:childTnLst>
                                    <p:set>
                                      <p:cBhvr>
                                        <p:cTn id="33" dur="1" fill="hold">
                                          <p:stCondLst>
                                            <p:cond delay="0"/>
                                          </p:stCondLst>
                                        </p:cTn>
                                        <p:tgtEl>
                                          <p:spTgt spid="126"/>
                                        </p:tgtEl>
                                        <p:attrNameLst>
                                          <p:attrName>style.visibility</p:attrName>
                                        </p:attrNameLst>
                                      </p:cBhvr>
                                      <p:to>
                                        <p:strVal val="visible"/>
                                      </p:to>
                                    </p:set>
                                    <p:animEffect transition="in" filter="fade">
                                      <p:cBhvr>
                                        <p:cTn id="34" dur="500"/>
                                        <p:tgtEl>
                                          <p:spTgt spid="126"/>
                                        </p:tgtEl>
                                      </p:cBhvr>
                                    </p:animEffect>
                                  </p:childTnLst>
                                </p:cTn>
                              </p:par>
                              <p:par>
                                <p:cTn id="35" presetID="10" presetClass="entr" presetSubtype="0" fill="hold" grpId="0" nodeType="withEffect">
                                  <p:stCondLst>
                                    <p:cond delay="250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2339102" cy="523220"/>
          </a:xfrm>
          <a:prstGeom prst="rect">
            <a:avLst/>
          </a:prstGeom>
        </p:spPr>
        <p:txBody>
          <a:bodyPr wrap="none">
            <a:spAutoFit/>
          </a:bodyPr>
          <a:lstStyle/>
          <a:p>
            <a:r>
              <a:rPr lang="zh-CN" altLang="en-US" sz="2800" b="1" dirty="0">
                <a:solidFill>
                  <a:schemeClr val="bg2">
                    <a:lumMod val="50000"/>
                  </a:schemeClr>
                </a:solidFill>
                <a:latin typeface="+mn-ea"/>
              </a:rPr>
              <a:t>宏观层面调度</a:t>
            </a:r>
            <a:endParaRPr lang="zh-CN" altLang="en-US" sz="2800" dirty="0">
              <a:solidFill>
                <a:schemeClr val="bg2">
                  <a:lumMod val="50000"/>
                </a:schemeClr>
              </a:solidFill>
              <a:latin typeface="+mn-ea"/>
            </a:endParaRPr>
          </a:p>
        </p:txBody>
      </p:sp>
      <p:sp>
        <p:nvSpPr>
          <p:cNvPr id="6" name="Freeform 78"/>
          <p:cNvSpPr/>
          <p:nvPr/>
        </p:nvSpPr>
        <p:spPr bwMode="auto">
          <a:xfrm>
            <a:off x="1608403" y="2769956"/>
            <a:ext cx="7725738" cy="151330"/>
          </a:xfrm>
          <a:custGeom>
            <a:avLst/>
            <a:gdLst>
              <a:gd name="T0" fmla="*/ 1477 w 1477"/>
              <a:gd name="T1" fmla="*/ 0 h 29"/>
              <a:gd name="T2" fmla="*/ 11 w 1477"/>
              <a:gd name="T3" fmla="*/ 0 h 29"/>
              <a:gd name="T4" fmla="*/ 0 w 1477"/>
              <a:gd name="T5" fmla="*/ 14 h 29"/>
              <a:gd name="T6" fmla="*/ 11 w 1477"/>
              <a:gd name="T7" fmla="*/ 29 h 29"/>
              <a:gd name="T8" fmla="*/ 1477 w 1477"/>
              <a:gd name="T9" fmla="*/ 29 h 29"/>
              <a:gd name="T10" fmla="*/ 1477 w 1477"/>
              <a:gd name="T11" fmla="*/ 0 h 29"/>
            </a:gdLst>
            <a:ahLst/>
            <a:cxnLst>
              <a:cxn ang="0">
                <a:pos x="T0" y="T1"/>
              </a:cxn>
              <a:cxn ang="0">
                <a:pos x="T2" y="T3"/>
              </a:cxn>
              <a:cxn ang="0">
                <a:pos x="T4" y="T5"/>
              </a:cxn>
              <a:cxn ang="0">
                <a:pos x="T6" y="T7"/>
              </a:cxn>
              <a:cxn ang="0">
                <a:pos x="T8" y="T9"/>
              </a:cxn>
              <a:cxn ang="0">
                <a:pos x="T10" y="T11"/>
              </a:cxn>
            </a:cxnLst>
            <a:rect l="0" t="0" r="r" b="b"/>
            <a:pathLst>
              <a:path w="1477" h="29">
                <a:moveTo>
                  <a:pt x="1477" y="0"/>
                </a:moveTo>
                <a:cubicBezTo>
                  <a:pt x="11" y="0"/>
                  <a:pt x="11" y="0"/>
                  <a:pt x="11" y="0"/>
                </a:cubicBezTo>
                <a:cubicBezTo>
                  <a:pt x="5" y="0"/>
                  <a:pt x="0" y="7"/>
                  <a:pt x="0" y="14"/>
                </a:cubicBezTo>
                <a:cubicBezTo>
                  <a:pt x="0" y="22"/>
                  <a:pt x="5" y="29"/>
                  <a:pt x="11" y="29"/>
                </a:cubicBezTo>
                <a:cubicBezTo>
                  <a:pt x="1477" y="29"/>
                  <a:pt x="1477" y="29"/>
                  <a:pt x="1477" y="29"/>
                </a:cubicBezTo>
                <a:cubicBezTo>
                  <a:pt x="1477" y="0"/>
                  <a:pt x="1477" y="0"/>
                  <a:pt x="1477" y="0"/>
                </a:cubicBezTo>
              </a:path>
            </a:pathLst>
          </a:cu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grpSp>
        <p:nvGrpSpPr>
          <p:cNvPr id="38" name="组合 37"/>
          <p:cNvGrpSpPr/>
          <p:nvPr/>
        </p:nvGrpSpPr>
        <p:grpSpPr>
          <a:xfrm>
            <a:off x="9150615" y="2659123"/>
            <a:ext cx="371472" cy="372997"/>
            <a:chOff x="8414021" y="2659123"/>
            <a:chExt cx="371472" cy="372997"/>
          </a:xfrm>
        </p:grpSpPr>
        <p:sp>
          <p:nvSpPr>
            <p:cNvPr id="7" name="Oval 79"/>
            <p:cNvSpPr>
              <a:spLocks noChangeArrowheads="1"/>
            </p:cNvSpPr>
            <p:nvPr/>
          </p:nvSpPr>
          <p:spPr bwMode="auto">
            <a:xfrm>
              <a:off x="8414021" y="2659123"/>
              <a:ext cx="371472" cy="372997"/>
            </a:xfrm>
            <a:prstGeom prst="ellipse">
              <a:avLst/>
            </a:prstGeom>
            <a:solidFill>
              <a:schemeClr val="tx1">
                <a:lumMod val="85000"/>
                <a:lumOff val="1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sp>
          <p:nvSpPr>
            <p:cNvPr id="8" name="Oval 80"/>
            <p:cNvSpPr>
              <a:spLocks noChangeArrowheads="1"/>
            </p:cNvSpPr>
            <p:nvPr/>
          </p:nvSpPr>
          <p:spPr bwMode="auto">
            <a:xfrm>
              <a:off x="8548901" y="2795533"/>
              <a:ext cx="106135" cy="100176"/>
            </a:xfrm>
            <a:prstGeom prst="ellipse">
              <a:avLst/>
            </a:prstGeom>
            <a:solidFill>
              <a:schemeClr val="bg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grpSp>
      <p:grpSp>
        <p:nvGrpSpPr>
          <p:cNvPr id="37" name="组合 36"/>
          <p:cNvGrpSpPr/>
          <p:nvPr/>
        </p:nvGrpSpPr>
        <p:grpSpPr>
          <a:xfrm>
            <a:off x="6216427" y="2659123"/>
            <a:ext cx="371472" cy="372997"/>
            <a:chOff x="5479833" y="2659123"/>
            <a:chExt cx="371472" cy="372997"/>
          </a:xfrm>
        </p:grpSpPr>
        <p:sp>
          <p:nvSpPr>
            <p:cNvPr id="9" name="Oval 81"/>
            <p:cNvSpPr>
              <a:spLocks noChangeArrowheads="1"/>
            </p:cNvSpPr>
            <p:nvPr/>
          </p:nvSpPr>
          <p:spPr bwMode="auto">
            <a:xfrm>
              <a:off x="5479833" y="2659123"/>
              <a:ext cx="371472" cy="372997"/>
            </a:xfrm>
            <a:prstGeom prst="ellipse">
              <a:avLst/>
            </a:prstGeom>
            <a:solidFill>
              <a:schemeClr val="tx1">
                <a:lumMod val="65000"/>
                <a:lumOff val="3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sp>
          <p:nvSpPr>
            <p:cNvPr id="10" name="Oval 82"/>
            <p:cNvSpPr>
              <a:spLocks noChangeArrowheads="1"/>
            </p:cNvSpPr>
            <p:nvPr/>
          </p:nvSpPr>
          <p:spPr bwMode="auto">
            <a:xfrm>
              <a:off x="5614712" y="2795533"/>
              <a:ext cx="106135" cy="100176"/>
            </a:xfrm>
            <a:prstGeom prst="ellipse">
              <a:avLst/>
            </a:prstGeom>
            <a:solidFill>
              <a:schemeClr val="bg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grpSp>
      <p:grpSp>
        <p:nvGrpSpPr>
          <p:cNvPr id="36" name="组合 35"/>
          <p:cNvGrpSpPr/>
          <p:nvPr/>
        </p:nvGrpSpPr>
        <p:grpSpPr>
          <a:xfrm>
            <a:off x="3846081" y="2659123"/>
            <a:ext cx="371472" cy="372997"/>
            <a:chOff x="3109487" y="2659123"/>
            <a:chExt cx="371472" cy="372997"/>
          </a:xfrm>
        </p:grpSpPr>
        <p:sp>
          <p:nvSpPr>
            <p:cNvPr id="11" name="Oval 83"/>
            <p:cNvSpPr>
              <a:spLocks noChangeArrowheads="1"/>
            </p:cNvSpPr>
            <p:nvPr/>
          </p:nvSpPr>
          <p:spPr bwMode="auto">
            <a:xfrm>
              <a:off x="3109487" y="2659123"/>
              <a:ext cx="371472" cy="372997"/>
            </a:xfrm>
            <a:prstGeom prst="ellipse">
              <a:avLst/>
            </a:prstGeom>
            <a:solidFill>
              <a:schemeClr val="tx1">
                <a:lumMod val="65000"/>
                <a:lumOff val="3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sp>
          <p:nvSpPr>
            <p:cNvPr id="12" name="Oval 84"/>
            <p:cNvSpPr>
              <a:spLocks noChangeArrowheads="1"/>
            </p:cNvSpPr>
            <p:nvPr/>
          </p:nvSpPr>
          <p:spPr bwMode="auto">
            <a:xfrm>
              <a:off x="3246578" y="2795533"/>
              <a:ext cx="99502" cy="100176"/>
            </a:xfrm>
            <a:prstGeom prst="ellipse">
              <a:avLst/>
            </a:prstGeom>
            <a:solidFill>
              <a:schemeClr val="bg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grpSp>
      <p:grpSp>
        <p:nvGrpSpPr>
          <p:cNvPr id="35" name="组合 34"/>
          <p:cNvGrpSpPr/>
          <p:nvPr/>
        </p:nvGrpSpPr>
        <p:grpSpPr>
          <a:xfrm>
            <a:off x="1508900" y="2659123"/>
            <a:ext cx="371472" cy="372997"/>
            <a:chOff x="772306" y="2659123"/>
            <a:chExt cx="371472" cy="372997"/>
          </a:xfrm>
        </p:grpSpPr>
        <p:sp>
          <p:nvSpPr>
            <p:cNvPr id="13" name="Oval 85"/>
            <p:cNvSpPr>
              <a:spLocks noChangeArrowheads="1"/>
            </p:cNvSpPr>
            <p:nvPr/>
          </p:nvSpPr>
          <p:spPr bwMode="auto">
            <a:xfrm>
              <a:off x="772306" y="2659123"/>
              <a:ext cx="371472" cy="372997"/>
            </a:xfrm>
            <a:prstGeom prst="ellipse">
              <a:avLst/>
            </a:prstGeom>
            <a:solidFill>
              <a:schemeClr val="tx1">
                <a:lumMod val="65000"/>
                <a:lumOff val="3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sp>
          <p:nvSpPr>
            <p:cNvPr id="14" name="Oval 86"/>
            <p:cNvSpPr>
              <a:spLocks noChangeArrowheads="1"/>
            </p:cNvSpPr>
            <p:nvPr/>
          </p:nvSpPr>
          <p:spPr bwMode="auto">
            <a:xfrm>
              <a:off x="907187" y="2795533"/>
              <a:ext cx="99502" cy="100176"/>
            </a:xfrm>
            <a:prstGeom prst="ellipse">
              <a:avLst/>
            </a:prstGeom>
            <a:solidFill>
              <a:schemeClr val="bg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grpSp>
      <p:sp>
        <p:nvSpPr>
          <p:cNvPr id="15" name="文本框 87"/>
          <p:cNvSpPr txBox="1"/>
          <p:nvPr/>
        </p:nvSpPr>
        <p:spPr>
          <a:xfrm>
            <a:off x="1329330" y="2259890"/>
            <a:ext cx="697627" cy="400110"/>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2000" dirty="0">
                <a:solidFill>
                  <a:schemeClr val="bg2">
                    <a:lumMod val="50000"/>
                  </a:schemeClr>
                </a:solidFill>
                <a:latin typeface="+mj-lt"/>
                <a:cs typeface="Arial" panose="020B0604020202020204" pitchFamily="34" charset="0"/>
              </a:rPr>
              <a:t>街区</a:t>
            </a:r>
          </a:p>
        </p:txBody>
      </p:sp>
      <p:sp>
        <p:nvSpPr>
          <p:cNvPr id="16" name="文本框 88"/>
          <p:cNvSpPr txBox="1"/>
          <p:nvPr/>
        </p:nvSpPr>
        <p:spPr>
          <a:xfrm>
            <a:off x="3168871" y="2249659"/>
            <a:ext cx="1723549" cy="400110"/>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2000" dirty="0">
                <a:solidFill>
                  <a:schemeClr val="bg2">
                    <a:lumMod val="50000"/>
                  </a:schemeClr>
                </a:solidFill>
                <a:latin typeface="+mj-lt"/>
                <a:cs typeface="Arial" panose="020B0604020202020204" pitchFamily="34" charset="0"/>
              </a:rPr>
              <a:t>防止路口相撞</a:t>
            </a:r>
          </a:p>
        </p:txBody>
      </p:sp>
      <p:sp>
        <p:nvSpPr>
          <p:cNvPr id="17" name="文本框 89"/>
          <p:cNvSpPr txBox="1"/>
          <p:nvPr/>
        </p:nvSpPr>
        <p:spPr>
          <a:xfrm>
            <a:off x="5779129" y="2249659"/>
            <a:ext cx="1210588" cy="400110"/>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2000" dirty="0">
                <a:solidFill>
                  <a:schemeClr val="bg2">
                    <a:lumMod val="50000"/>
                  </a:schemeClr>
                </a:solidFill>
                <a:latin typeface="+mj-lt"/>
                <a:cs typeface="Arial" panose="020B0604020202020204" pitchFamily="34" charset="0"/>
              </a:rPr>
              <a:t>防止追尾</a:t>
            </a:r>
          </a:p>
        </p:txBody>
      </p:sp>
      <p:sp>
        <p:nvSpPr>
          <p:cNvPr id="18" name="文本框 90"/>
          <p:cNvSpPr txBox="1"/>
          <p:nvPr/>
        </p:nvSpPr>
        <p:spPr>
          <a:xfrm>
            <a:off x="8727377" y="2249659"/>
            <a:ext cx="1210588" cy="400110"/>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2000" dirty="0">
                <a:solidFill>
                  <a:schemeClr val="bg2">
                    <a:lumMod val="50000"/>
                  </a:schemeClr>
                </a:solidFill>
                <a:latin typeface="+mj-lt"/>
                <a:cs typeface="Arial" panose="020B0604020202020204" pitchFamily="34" charset="0"/>
              </a:rPr>
              <a:t>针对问题</a:t>
            </a:r>
          </a:p>
        </p:txBody>
      </p:sp>
      <p:grpSp>
        <p:nvGrpSpPr>
          <p:cNvPr id="19" name="组合 18"/>
          <p:cNvGrpSpPr/>
          <p:nvPr/>
        </p:nvGrpSpPr>
        <p:grpSpPr>
          <a:xfrm>
            <a:off x="738068" y="3178612"/>
            <a:ext cx="2262157" cy="1611814"/>
            <a:chOff x="678176" y="2153921"/>
            <a:chExt cx="1624125" cy="1200496"/>
          </a:xfrm>
        </p:grpSpPr>
        <p:sp>
          <p:nvSpPr>
            <p:cNvPr id="32" name="矩形 31"/>
            <p:cNvSpPr/>
            <p:nvPr/>
          </p:nvSpPr>
          <p:spPr>
            <a:xfrm>
              <a:off x="678176" y="2153921"/>
              <a:ext cx="1624125" cy="275082"/>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8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梦想中的“全绿灯”</a:t>
              </a:r>
              <a:endParaRPr lang="zh-CN" altLang="en-US" sz="4800" b="1" dirty="0">
                <a:solidFill>
                  <a:schemeClr val="bg2">
                    <a:lumMod val="50000"/>
                  </a:schemeClr>
                </a:solidFill>
              </a:endParaRPr>
            </a:p>
          </p:txBody>
        </p:sp>
        <p:sp>
          <p:nvSpPr>
            <p:cNvPr id="34" name="文本框 66"/>
            <p:cNvSpPr txBox="1">
              <a:spLocks noChangeArrowheads="1"/>
            </p:cNvSpPr>
            <p:nvPr/>
          </p:nvSpPr>
          <p:spPr bwMode="auto">
            <a:xfrm>
              <a:off x="690246" y="2497793"/>
              <a:ext cx="1538159" cy="856624"/>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lnSpc>
                  <a:spcPct val="130000"/>
                </a:lnSpc>
                <a:spcBef>
                  <a:spcPct val="0"/>
                </a:spcBef>
                <a:spcAft>
                  <a:spcPct val="0"/>
                </a:spcAft>
              </a:pPr>
              <a:r>
                <a:rPr lang="zh-CN" altLang="en-US" dirty="0">
                  <a:solidFill>
                    <a:schemeClr val="bg2">
                      <a:lumMod val="50000"/>
                    </a:schemeClr>
                  </a:solidFill>
                </a:rPr>
                <a:t>路口可以类比为操作系统中的锁，有没有可能让这个锁尽的访问时间尽可能分开？</a:t>
              </a:r>
            </a:p>
          </p:txBody>
        </p:sp>
      </p:grpSp>
      <p:grpSp>
        <p:nvGrpSpPr>
          <p:cNvPr id="20" name="组合 19"/>
          <p:cNvGrpSpPr/>
          <p:nvPr/>
        </p:nvGrpSpPr>
        <p:grpSpPr>
          <a:xfrm>
            <a:off x="3051809" y="3178613"/>
            <a:ext cx="2262158" cy="1883848"/>
            <a:chOff x="678176" y="2153921"/>
            <a:chExt cx="1624126" cy="1403110"/>
          </a:xfrm>
        </p:grpSpPr>
        <p:sp>
          <p:nvSpPr>
            <p:cNvPr id="29" name="矩形 28"/>
            <p:cNvSpPr/>
            <p:nvPr/>
          </p:nvSpPr>
          <p:spPr>
            <a:xfrm>
              <a:off x="678176" y="2153921"/>
              <a:ext cx="1624126" cy="275082"/>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8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亡羊补牢，为时不晚</a:t>
              </a:r>
              <a:endParaRPr lang="zh-CN" altLang="en-US" sz="4800" b="1" dirty="0">
                <a:solidFill>
                  <a:schemeClr val="bg2">
                    <a:lumMod val="50000"/>
                  </a:schemeClr>
                </a:solidFill>
              </a:endParaRPr>
            </a:p>
          </p:txBody>
        </p:sp>
        <p:sp>
          <p:nvSpPr>
            <p:cNvPr id="31" name="文本框 66"/>
            <p:cNvSpPr txBox="1">
              <a:spLocks noChangeArrowheads="1"/>
            </p:cNvSpPr>
            <p:nvPr/>
          </p:nvSpPr>
          <p:spPr bwMode="auto">
            <a:xfrm>
              <a:off x="723675" y="2499253"/>
              <a:ext cx="1517022" cy="1057778"/>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lnSpc>
                  <a:spcPct val="130000"/>
                </a:lnSpc>
                <a:spcBef>
                  <a:spcPct val="0"/>
                </a:spcBef>
                <a:spcAft>
                  <a:spcPct val="0"/>
                </a:spcAft>
              </a:pPr>
              <a:r>
                <a:rPr lang="zh-CN" altLang="en-US" dirty="0">
                  <a:solidFill>
                    <a:schemeClr val="bg2">
                      <a:lumMod val="50000"/>
                    </a:schemeClr>
                  </a:solidFill>
                </a:rPr>
                <a:t>现实总有不测风云，如果检测到小车以当前的速度一定会在路口相撞，那么让小车以舒适的方式改变加速度</a:t>
              </a:r>
            </a:p>
          </p:txBody>
        </p:sp>
      </p:grpSp>
      <p:grpSp>
        <p:nvGrpSpPr>
          <p:cNvPr id="21" name="组合 20"/>
          <p:cNvGrpSpPr/>
          <p:nvPr/>
        </p:nvGrpSpPr>
        <p:grpSpPr>
          <a:xfrm>
            <a:off x="5475674" y="3178613"/>
            <a:ext cx="1818782" cy="1109509"/>
            <a:chOff x="711519" y="2153921"/>
            <a:chExt cx="1305802" cy="826374"/>
          </a:xfrm>
        </p:grpSpPr>
        <p:sp>
          <p:nvSpPr>
            <p:cNvPr id="26" name="矩形 25"/>
            <p:cNvSpPr/>
            <p:nvPr/>
          </p:nvSpPr>
          <p:spPr>
            <a:xfrm>
              <a:off x="963869" y="2153921"/>
              <a:ext cx="795490" cy="275082"/>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8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同速前进</a:t>
              </a:r>
              <a:endParaRPr lang="zh-CN" altLang="en-US" sz="4800" b="1" dirty="0">
                <a:solidFill>
                  <a:schemeClr val="bg2">
                    <a:lumMod val="50000"/>
                  </a:schemeClr>
                </a:solidFill>
              </a:endParaRPr>
            </a:p>
          </p:txBody>
        </p:sp>
        <p:sp>
          <p:nvSpPr>
            <p:cNvPr id="28" name="文本框 66"/>
            <p:cNvSpPr txBox="1">
              <a:spLocks noChangeArrowheads="1"/>
            </p:cNvSpPr>
            <p:nvPr/>
          </p:nvSpPr>
          <p:spPr bwMode="auto">
            <a:xfrm>
              <a:off x="711519" y="2511700"/>
              <a:ext cx="1305802" cy="468595"/>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lnSpc>
                  <a:spcPct val="130000"/>
                </a:lnSpc>
                <a:spcBef>
                  <a:spcPct val="0"/>
                </a:spcBef>
                <a:spcAft>
                  <a:spcPct val="0"/>
                </a:spcAft>
              </a:pPr>
              <a:r>
                <a:rPr lang="zh-CN" altLang="en-US" sz="1400" dirty="0">
                  <a:solidFill>
                    <a:schemeClr val="bg2">
                      <a:lumMod val="50000"/>
                    </a:schemeClr>
                  </a:solidFill>
                </a:rPr>
                <a:t>根据车辆之间的关系决定共同行驶的速度</a:t>
              </a:r>
            </a:p>
          </p:txBody>
        </p:sp>
      </p:grpSp>
      <p:grpSp>
        <p:nvGrpSpPr>
          <p:cNvPr id="22" name="组合 21"/>
          <p:cNvGrpSpPr/>
          <p:nvPr/>
        </p:nvGrpSpPr>
        <p:grpSpPr>
          <a:xfrm>
            <a:off x="8347942" y="3178618"/>
            <a:ext cx="2226655" cy="833752"/>
            <a:chOff x="678176" y="2153921"/>
            <a:chExt cx="1598636" cy="620987"/>
          </a:xfrm>
        </p:grpSpPr>
        <p:sp>
          <p:nvSpPr>
            <p:cNvPr id="23" name="矩形 22"/>
            <p:cNvSpPr/>
            <p:nvPr/>
          </p:nvSpPr>
          <p:spPr>
            <a:xfrm>
              <a:off x="678176" y="2153921"/>
              <a:ext cx="1292671" cy="275082"/>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8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街区间驾驶问题</a:t>
              </a:r>
              <a:endParaRPr lang="zh-CN" altLang="en-US" sz="4800" b="1" dirty="0">
                <a:solidFill>
                  <a:schemeClr val="bg2">
                    <a:lumMod val="50000"/>
                  </a:schemeClr>
                </a:solidFill>
              </a:endParaRPr>
            </a:p>
          </p:txBody>
        </p:sp>
        <p:sp>
          <p:nvSpPr>
            <p:cNvPr id="25" name="文本框 66"/>
            <p:cNvSpPr txBox="1">
              <a:spLocks noChangeArrowheads="1"/>
            </p:cNvSpPr>
            <p:nvPr/>
          </p:nvSpPr>
          <p:spPr bwMode="auto">
            <a:xfrm>
              <a:off x="690246" y="2521221"/>
              <a:ext cx="1586566" cy="253687"/>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lnSpc>
                  <a:spcPct val="130000"/>
                </a:lnSpc>
                <a:spcBef>
                  <a:spcPct val="0"/>
                </a:spcBef>
                <a:spcAft>
                  <a:spcPct val="0"/>
                </a:spcAft>
              </a:pPr>
              <a:endParaRPr lang="zh-CN" altLang="en-US" dirty="0">
                <a:solidFill>
                  <a:schemeClr val="bg2">
                    <a:lumMod val="50000"/>
                  </a:schemeClr>
                </a:solidFill>
              </a:endParaRPr>
            </a:p>
          </p:txBody>
        </p:sp>
      </p:grpSp>
    </p:spTree>
    <p:extLst>
      <p:ext uri="{BB962C8B-B14F-4D97-AF65-F5344CB8AC3E}">
        <p14:creationId xmlns:p14="http://schemas.microsoft.com/office/powerpoint/2010/main" val="1160818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22" presetClass="entr" presetSubtype="8" fill="hold" grpId="0" nodeType="withEffect">
                                  <p:stCondLst>
                                    <p:cond delay="50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2000"/>
                                        <p:tgtEl>
                                          <p:spTgt spid="6"/>
                                        </p:tgtEl>
                                      </p:cBhvr>
                                    </p:animEffect>
                                  </p:childTnLst>
                                </p:cTn>
                              </p:par>
                              <p:par>
                                <p:cTn id="11" presetID="10" presetClass="entr" presetSubtype="0" fill="hold" nodeType="withEffect">
                                  <p:stCondLst>
                                    <p:cond delay="50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35" presetClass="path" presetSubtype="0" fill="hold" nodeType="withEffect">
                                  <p:stCondLst>
                                    <p:cond delay="500"/>
                                  </p:stCondLst>
                                  <p:childTnLst>
                                    <p:animMotion origin="layout" path="M -2.08333E-6 2.22222E-6 L -0.19205 -4.81481E-6 " pathEditMode="relative" rAng="0" ptsTypes="AA">
                                      <p:cBhvr>
                                        <p:cTn id="15" dur="600" spd="-100000" fill="hold"/>
                                        <p:tgtEl>
                                          <p:spTgt spid="36"/>
                                        </p:tgtEl>
                                        <p:attrNameLst>
                                          <p:attrName>ppt_x</p:attrName>
                                          <p:attrName>ppt_y</p:attrName>
                                        </p:attrNameLst>
                                      </p:cBhvr>
                                      <p:rCtr x="-9596" y="-23"/>
                                    </p:animMotion>
                                  </p:childTnLst>
                                </p:cTn>
                              </p:par>
                              <p:par>
                                <p:cTn id="16" presetID="10" presetClass="entr" presetSubtype="0" fill="hold" nodeType="withEffect">
                                  <p:stCondLst>
                                    <p:cond delay="110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35" presetClass="path" presetSubtype="0" fill="hold" nodeType="withEffect">
                                  <p:stCondLst>
                                    <p:cond delay="1100"/>
                                  </p:stCondLst>
                                  <p:childTnLst>
                                    <p:animMotion origin="layout" path="M -2.08333E-6 2.22222E-6 L -0.19205 -4.81481E-6 " pathEditMode="relative" rAng="0" ptsTypes="AA">
                                      <p:cBhvr>
                                        <p:cTn id="20" dur="500" spd="-100000" fill="hold"/>
                                        <p:tgtEl>
                                          <p:spTgt spid="37"/>
                                        </p:tgtEl>
                                        <p:attrNameLst>
                                          <p:attrName>ppt_x</p:attrName>
                                          <p:attrName>ppt_y</p:attrName>
                                        </p:attrNameLst>
                                      </p:cBhvr>
                                      <p:rCtr x="-9596" y="-23"/>
                                    </p:animMotion>
                                  </p:childTnLst>
                                </p:cTn>
                              </p:par>
                              <p:par>
                                <p:cTn id="21" presetID="10" presetClass="entr" presetSubtype="0" fill="hold" nodeType="withEffect">
                                  <p:stCondLst>
                                    <p:cond delay="160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35" presetClass="path" presetSubtype="0" fill="hold" nodeType="withEffect">
                                  <p:stCondLst>
                                    <p:cond delay="1600"/>
                                  </p:stCondLst>
                                  <p:childTnLst>
                                    <p:animMotion origin="layout" path="M 1.45833E-6 -4.81481E-6 L -0.24063 2.22222E-6 " pathEditMode="relative" rAng="0" ptsTypes="AA">
                                      <p:cBhvr>
                                        <p:cTn id="25" dur="750" spd="-100000" fill="hold"/>
                                        <p:tgtEl>
                                          <p:spTgt spid="38"/>
                                        </p:tgtEl>
                                        <p:attrNameLst>
                                          <p:attrName>ppt_x</p:attrName>
                                          <p:attrName>ppt_y</p:attrName>
                                        </p:attrNameLst>
                                      </p:cBhvr>
                                      <p:rCtr x="-12044" y="23"/>
                                    </p:animMotion>
                                  </p:childTnLst>
                                </p:cTn>
                              </p:par>
                              <p:par>
                                <p:cTn id="26" presetID="10" presetClass="entr" presetSubtype="0" fill="hold" grpId="0"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par>
                                <p:cTn id="32" presetID="10" presetClass="entr" presetSubtype="0" fill="hold" grpId="0" nodeType="withEffect">
                                  <p:stCondLst>
                                    <p:cond delay="160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par>
                                <p:cTn id="35" presetID="10" presetClass="entr" presetSubtype="0" fill="hold" grpId="0" nodeType="withEffect">
                                  <p:stCondLst>
                                    <p:cond delay="235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par>
                                <p:cTn id="38" presetID="10" presetClass="entr" presetSubtype="0" fill="hold"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par>
                                <p:cTn id="41" presetID="10" presetClass="entr" presetSubtype="0" fill="hold" nodeType="withEffect">
                                  <p:stCondLst>
                                    <p:cond delay="110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nodeType="withEffect">
                                  <p:stCondLst>
                                    <p:cond delay="160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500"/>
                                        <p:tgtEl>
                                          <p:spTgt spid="21"/>
                                        </p:tgtEl>
                                      </p:cBhvr>
                                    </p:animEffect>
                                  </p:childTnLst>
                                </p:cTn>
                              </p:par>
                              <p:par>
                                <p:cTn id="47" presetID="10" presetClass="entr" presetSubtype="0" fill="hold" nodeType="withEffect">
                                  <p:stCondLst>
                                    <p:cond delay="235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5" grpId="0"/>
      <p:bldP spid="16" grpId="0"/>
      <p:bldP spid="17"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2339102" cy="523220"/>
          </a:xfrm>
          <a:prstGeom prst="rect">
            <a:avLst/>
          </a:prstGeom>
        </p:spPr>
        <p:txBody>
          <a:bodyPr wrap="none">
            <a:spAutoFit/>
          </a:bodyPr>
          <a:lstStyle/>
          <a:p>
            <a:r>
              <a:rPr lang="zh-CN" altLang="en-US" sz="2800" b="1" dirty="0">
                <a:solidFill>
                  <a:schemeClr val="bg2">
                    <a:lumMod val="50000"/>
                  </a:schemeClr>
                </a:solidFill>
                <a:latin typeface="+mn-ea"/>
              </a:rPr>
              <a:t>微观层面调度</a:t>
            </a:r>
            <a:endParaRPr lang="zh-CN" altLang="en-US" sz="2800" dirty="0">
              <a:solidFill>
                <a:schemeClr val="bg2">
                  <a:lumMod val="50000"/>
                </a:schemeClr>
              </a:solidFill>
              <a:latin typeface="+mn-ea"/>
            </a:endParaRPr>
          </a:p>
        </p:txBody>
      </p:sp>
      <p:sp>
        <p:nvSpPr>
          <p:cNvPr id="6" name="Freeform 78"/>
          <p:cNvSpPr/>
          <p:nvPr/>
        </p:nvSpPr>
        <p:spPr bwMode="auto">
          <a:xfrm>
            <a:off x="1599942" y="2769956"/>
            <a:ext cx="7725738" cy="151330"/>
          </a:xfrm>
          <a:custGeom>
            <a:avLst/>
            <a:gdLst>
              <a:gd name="T0" fmla="*/ 1477 w 1477"/>
              <a:gd name="T1" fmla="*/ 0 h 29"/>
              <a:gd name="T2" fmla="*/ 11 w 1477"/>
              <a:gd name="T3" fmla="*/ 0 h 29"/>
              <a:gd name="T4" fmla="*/ 0 w 1477"/>
              <a:gd name="T5" fmla="*/ 14 h 29"/>
              <a:gd name="T6" fmla="*/ 11 w 1477"/>
              <a:gd name="T7" fmla="*/ 29 h 29"/>
              <a:gd name="T8" fmla="*/ 1477 w 1477"/>
              <a:gd name="T9" fmla="*/ 29 h 29"/>
              <a:gd name="T10" fmla="*/ 1477 w 1477"/>
              <a:gd name="T11" fmla="*/ 0 h 29"/>
            </a:gdLst>
            <a:ahLst/>
            <a:cxnLst>
              <a:cxn ang="0">
                <a:pos x="T0" y="T1"/>
              </a:cxn>
              <a:cxn ang="0">
                <a:pos x="T2" y="T3"/>
              </a:cxn>
              <a:cxn ang="0">
                <a:pos x="T4" y="T5"/>
              </a:cxn>
              <a:cxn ang="0">
                <a:pos x="T6" y="T7"/>
              </a:cxn>
              <a:cxn ang="0">
                <a:pos x="T8" y="T9"/>
              </a:cxn>
              <a:cxn ang="0">
                <a:pos x="T10" y="T11"/>
              </a:cxn>
            </a:cxnLst>
            <a:rect l="0" t="0" r="r" b="b"/>
            <a:pathLst>
              <a:path w="1477" h="29">
                <a:moveTo>
                  <a:pt x="1477" y="0"/>
                </a:moveTo>
                <a:cubicBezTo>
                  <a:pt x="11" y="0"/>
                  <a:pt x="11" y="0"/>
                  <a:pt x="11" y="0"/>
                </a:cubicBezTo>
                <a:cubicBezTo>
                  <a:pt x="5" y="0"/>
                  <a:pt x="0" y="7"/>
                  <a:pt x="0" y="14"/>
                </a:cubicBezTo>
                <a:cubicBezTo>
                  <a:pt x="0" y="22"/>
                  <a:pt x="5" y="29"/>
                  <a:pt x="11" y="29"/>
                </a:cubicBezTo>
                <a:cubicBezTo>
                  <a:pt x="1477" y="29"/>
                  <a:pt x="1477" y="29"/>
                  <a:pt x="1477" y="29"/>
                </a:cubicBezTo>
                <a:cubicBezTo>
                  <a:pt x="1477" y="0"/>
                  <a:pt x="1477" y="0"/>
                  <a:pt x="1477" y="0"/>
                </a:cubicBezTo>
              </a:path>
            </a:pathLst>
          </a:cu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grpSp>
        <p:nvGrpSpPr>
          <p:cNvPr id="38" name="组合 37"/>
          <p:cNvGrpSpPr/>
          <p:nvPr/>
        </p:nvGrpSpPr>
        <p:grpSpPr>
          <a:xfrm>
            <a:off x="8991954" y="2647956"/>
            <a:ext cx="371472" cy="372997"/>
            <a:chOff x="8414021" y="2659123"/>
            <a:chExt cx="371472" cy="372997"/>
          </a:xfrm>
        </p:grpSpPr>
        <p:sp>
          <p:nvSpPr>
            <p:cNvPr id="7" name="Oval 79"/>
            <p:cNvSpPr>
              <a:spLocks noChangeArrowheads="1"/>
            </p:cNvSpPr>
            <p:nvPr/>
          </p:nvSpPr>
          <p:spPr bwMode="auto">
            <a:xfrm>
              <a:off x="8414021" y="2659123"/>
              <a:ext cx="371472" cy="372997"/>
            </a:xfrm>
            <a:prstGeom prst="ellipse">
              <a:avLst/>
            </a:prstGeom>
            <a:solidFill>
              <a:schemeClr val="tx1">
                <a:lumMod val="85000"/>
                <a:lumOff val="1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sp>
          <p:nvSpPr>
            <p:cNvPr id="8" name="Oval 80"/>
            <p:cNvSpPr>
              <a:spLocks noChangeArrowheads="1"/>
            </p:cNvSpPr>
            <p:nvPr/>
          </p:nvSpPr>
          <p:spPr bwMode="auto">
            <a:xfrm>
              <a:off x="8548901" y="2795533"/>
              <a:ext cx="106135" cy="100176"/>
            </a:xfrm>
            <a:prstGeom prst="ellipse">
              <a:avLst/>
            </a:prstGeom>
            <a:solidFill>
              <a:schemeClr val="bg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grpSp>
      <p:grpSp>
        <p:nvGrpSpPr>
          <p:cNvPr id="37" name="组合 36"/>
          <p:cNvGrpSpPr/>
          <p:nvPr/>
        </p:nvGrpSpPr>
        <p:grpSpPr>
          <a:xfrm>
            <a:off x="6207966" y="2659123"/>
            <a:ext cx="371472" cy="372997"/>
            <a:chOff x="5479833" y="2659123"/>
            <a:chExt cx="371472" cy="372997"/>
          </a:xfrm>
        </p:grpSpPr>
        <p:sp>
          <p:nvSpPr>
            <p:cNvPr id="9" name="Oval 81"/>
            <p:cNvSpPr>
              <a:spLocks noChangeArrowheads="1"/>
            </p:cNvSpPr>
            <p:nvPr/>
          </p:nvSpPr>
          <p:spPr bwMode="auto">
            <a:xfrm>
              <a:off x="5479833" y="2659123"/>
              <a:ext cx="371472" cy="372997"/>
            </a:xfrm>
            <a:prstGeom prst="ellipse">
              <a:avLst/>
            </a:prstGeom>
            <a:solidFill>
              <a:schemeClr val="tx1">
                <a:lumMod val="65000"/>
                <a:lumOff val="3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sp>
          <p:nvSpPr>
            <p:cNvPr id="10" name="Oval 82"/>
            <p:cNvSpPr>
              <a:spLocks noChangeArrowheads="1"/>
            </p:cNvSpPr>
            <p:nvPr/>
          </p:nvSpPr>
          <p:spPr bwMode="auto">
            <a:xfrm>
              <a:off x="5614712" y="2795533"/>
              <a:ext cx="106135" cy="100176"/>
            </a:xfrm>
            <a:prstGeom prst="ellipse">
              <a:avLst/>
            </a:prstGeom>
            <a:solidFill>
              <a:schemeClr val="bg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grpSp>
      <p:grpSp>
        <p:nvGrpSpPr>
          <p:cNvPr id="36" name="组合 35"/>
          <p:cNvGrpSpPr/>
          <p:nvPr/>
        </p:nvGrpSpPr>
        <p:grpSpPr>
          <a:xfrm>
            <a:off x="3837620" y="2659123"/>
            <a:ext cx="371472" cy="372997"/>
            <a:chOff x="3109487" y="2659123"/>
            <a:chExt cx="371472" cy="372997"/>
          </a:xfrm>
        </p:grpSpPr>
        <p:sp>
          <p:nvSpPr>
            <p:cNvPr id="11" name="Oval 83"/>
            <p:cNvSpPr>
              <a:spLocks noChangeArrowheads="1"/>
            </p:cNvSpPr>
            <p:nvPr/>
          </p:nvSpPr>
          <p:spPr bwMode="auto">
            <a:xfrm>
              <a:off x="3109487" y="2659123"/>
              <a:ext cx="371472" cy="372997"/>
            </a:xfrm>
            <a:prstGeom prst="ellipse">
              <a:avLst/>
            </a:prstGeom>
            <a:solidFill>
              <a:schemeClr val="tx1">
                <a:lumMod val="65000"/>
                <a:lumOff val="3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sp>
          <p:nvSpPr>
            <p:cNvPr id="12" name="Oval 84"/>
            <p:cNvSpPr>
              <a:spLocks noChangeArrowheads="1"/>
            </p:cNvSpPr>
            <p:nvPr/>
          </p:nvSpPr>
          <p:spPr bwMode="auto">
            <a:xfrm>
              <a:off x="3246578" y="2795533"/>
              <a:ext cx="99502" cy="100176"/>
            </a:xfrm>
            <a:prstGeom prst="ellipse">
              <a:avLst/>
            </a:prstGeom>
            <a:solidFill>
              <a:schemeClr val="bg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grpSp>
      <p:grpSp>
        <p:nvGrpSpPr>
          <p:cNvPr id="35" name="组合 34"/>
          <p:cNvGrpSpPr/>
          <p:nvPr/>
        </p:nvGrpSpPr>
        <p:grpSpPr>
          <a:xfrm>
            <a:off x="1500439" y="2659123"/>
            <a:ext cx="371472" cy="372997"/>
            <a:chOff x="772306" y="2659123"/>
            <a:chExt cx="371472" cy="372997"/>
          </a:xfrm>
        </p:grpSpPr>
        <p:sp>
          <p:nvSpPr>
            <p:cNvPr id="13" name="Oval 85"/>
            <p:cNvSpPr>
              <a:spLocks noChangeArrowheads="1"/>
            </p:cNvSpPr>
            <p:nvPr/>
          </p:nvSpPr>
          <p:spPr bwMode="auto">
            <a:xfrm>
              <a:off x="772306" y="2659123"/>
              <a:ext cx="371472" cy="372997"/>
            </a:xfrm>
            <a:prstGeom prst="ellipse">
              <a:avLst/>
            </a:prstGeom>
            <a:solidFill>
              <a:schemeClr val="tx1">
                <a:lumMod val="65000"/>
                <a:lumOff val="3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sp>
          <p:nvSpPr>
            <p:cNvPr id="14" name="Oval 86"/>
            <p:cNvSpPr>
              <a:spLocks noChangeArrowheads="1"/>
            </p:cNvSpPr>
            <p:nvPr/>
          </p:nvSpPr>
          <p:spPr bwMode="auto">
            <a:xfrm>
              <a:off x="907187" y="2795533"/>
              <a:ext cx="99502" cy="100176"/>
            </a:xfrm>
            <a:prstGeom prst="ellipse">
              <a:avLst/>
            </a:prstGeom>
            <a:solidFill>
              <a:schemeClr val="bg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schemeClr val="bg2">
                    <a:lumMod val="50000"/>
                  </a:schemeClr>
                </a:solidFill>
              </a:endParaRPr>
            </a:p>
          </p:txBody>
        </p:sp>
      </p:grpSp>
      <p:sp>
        <p:nvSpPr>
          <p:cNvPr id="15" name="文本框 87"/>
          <p:cNvSpPr txBox="1"/>
          <p:nvPr/>
        </p:nvSpPr>
        <p:spPr>
          <a:xfrm>
            <a:off x="1375899" y="2259890"/>
            <a:ext cx="697627" cy="400110"/>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2000" dirty="0">
                <a:solidFill>
                  <a:schemeClr val="bg2">
                    <a:lumMod val="50000"/>
                  </a:schemeClr>
                </a:solidFill>
                <a:latin typeface="+mj-lt"/>
                <a:cs typeface="Arial" panose="020B0604020202020204" pitchFamily="34" charset="0"/>
              </a:rPr>
              <a:t>路口</a:t>
            </a:r>
          </a:p>
        </p:txBody>
      </p:sp>
      <p:sp>
        <p:nvSpPr>
          <p:cNvPr id="16" name="文本框 88"/>
          <p:cNvSpPr txBox="1"/>
          <p:nvPr/>
        </p:nvSpPr>
        <p:spPr>
          <a:xfrm>
            <a:off x="2991079" y="2249659"/>
            <a:ext cx="2236510" cy="400110"/>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2000" dirty="0">
                <a:solidFill>
                  <a:schemeClr val="bg2">
                    <a:lumMod val="50000"/>
                  </a:schemeClr>
                </a:solidFill>
                <a:latin typeface="+mj-lt"/>
                <a:cs typeface="Arial" panose="020B0604020202020204" pitchFamily="34" charset="0"/>
              </a:rPr>
              <a:t>动态规划最优速度</a:t>
            </a:r>
          </a:p>
        </p:txBody>
      </p:sp>
      <p:sp>
        <p:nvSpPr>
          <p:cNvPr id="17" name="文本框 89"/>
          <p:cNvSpPr txBox="1"/>
          <p:nvPr/>
        </p:nvSpPr>
        <p:spPr>
          <a:xfrm>
            <a:off x="5529366" y="2249659"/>
            <a:ext cx="1723549" cy="400110"/>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2000" dirty="0">
                <a:solidFill>
                  <a:schemeClr val="bg2">
                    <a:lumMod val="50000"/>
                  </a:schemeClr>
                </a:solidFill>
                <a:latin typeface="+mj-lt"/>
                <a:cs typeface="Arial" panose="020B0604020202020204" pitchFamily="34" charset="0"/>
              </a:rPr>
              <a:t>优先级的设计</a:t>
            </a:r>
          </a:p>
        </p:txBody>
      </p:sp>
      <p:sp>
        <p:nvSpPr>
          <p:cNvPr id="18" name="文本框 90"/>
          <p:cNvSpPr txBox="1"/>
          <p:nvPr/>
        </p:nvSpPr>
        <p:spPr>
          <a:xfrm>
            <a:off x="8566514" y="2249659"/>
            <a:ext cx="1210588" cy="400110"/>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2000" dirty="0">
                <a:solidFill>
                  <a:schemeClr val="bg2">
                    <a:lumMod val="50000"/>
                  </a:schemeClr>
                </a:solidFill>
                <a:latin typeface="+mj-lt"/>
                <a:cs typeface="Arial" panose="020B0604020202020204" pitchFamily="34" charset="0"/>
              </a:rPr>
              <a:t>针对问题</a:t>
            </a:r>
          </a:p>
        </p:txBody>
      </p:sp>
      <p:grpSp>
        <p:nvGrpSpPr>
          <p:cNvPr id="19" name="组合 18"/>
          <p:cNvGrpSpPr/>
          <p:nvPr/>
        </p:nvGrpSpPr>
        <p:grpSpPr>
          <a:xfrm>
            <a:off x="704198" y="3157448"/>
            <a:ext cx="2236509" cy="1611814"/>
            <a:chOff x="678176" y="2153921"/>
            <a:chExt cx="1605711" cy="1200496"/>
          </a:xfrm>
        </p:grpSpPr>
        <p:sp>
          <p:nvSpPr>
            <p:cNvPr id="32" name="矩形 31"/>
            <p:cNvSpPr/>
            <p:nvPr/>
          </p:nvSpPr>
          <p:spPr>
            <a:xfrm>
              <a:off x="678176" y="2153921"/>
              <a:ext cx="1605711" cy="252159"/>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6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梦想中的“无交通灯”</a:t>
              </a:r>
              <a:endParaRPr lang="zh-CN" altLang="en-US" sz="4400" b="1" dirty="0">
                <a:solidFill>
                  <a:schemeClr val="bg2">
                    <a:lumMod val="50000"/>
                  </a:schemeClr>
                </a:solidFill>
              </a:endParaRPr>
            </a:p>
          </p:txBody>
        </p:sp>
        <p:sp>
          <p:nvSpPr>
            <p:cNvPr id="34" name="文本框 66"/>
            <p:cNvSpPr txBox="1">
              <a:spLocks noChangeArrowheads="1"/>
            </p:cNvSpPr>
            <p:nvPr/>
          </p:nvSpPr>
          <p:spPr bwMode="auto">
            <a:xfrm>
              <a:off x="690246" y="2497793"/>
              <a:ext cx="1561256" cy="856624"/>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lnSpc>
                  <a:spcPct val="130000"/>
                </a:lnSpc>
                <a:spcBef>
                  <a:spcPct val="0"/>
                </a:spcBef>
                <a:spcAft>
                  <a:spcPct val="0"/>
                </a:spcAft>
              </a:pPr>
              <a:r>
                <a:rPr lang="zh-CN" altLang="en-US" dirty="0">
                  <a:solidFill>
                    <a:schemeClr val="bg2">
                      <a:lumMod val="50000"/>
                    </a:schemeClr>
                  </a:solidFill>
                </a:rPr>
                <a:t>如果每一辆车在进入路口时都能根据道路而实时指派路线，那么交通灯就不必存在</a:t>
              </a:r>
            </a:p>
          </p:txBody>
        </p:sp>
      </p:grpSp>
      <p:grpSp>
        <p:nvGrpSpPr>
          <p:cNvPr id="20" name="组合 19"/>
          <p:cNvGrpSpPr/>
          <p:nvPr/>
        </p:nvGrpSpPr>
        <p:grpSpPr>
          <a:xfrm>
            <a:off x="3005120" y="3157448"/>
            <a:ext cx="2049480" cy="1343700"/>
            <a:chOff x="668973" y="2153921"/>
            <a:chExt cx="1471433" cy="1000802"/>
          </a:xfrm>
        </p:grpSpPr>
        <p:sp>
          <p:nvSpPr>
            <p:cNvPr id="29" name="矩形 28"/>
            <p:cNvSpPr/>
            <p:nvPr/>
          </p:nvSpPr>
          <p:spPr>
            <a:xfrm>
              <a:off x="678176" y="2153921"/>
              <a:ext cx="1301879" cy="275082"/>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18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O(n)</a:t>
              </a:r>
              <a:r>
                <a:rPr lang="zh-CN" altLang="en-US" sz="18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级别的算法</a:t>
              </a:r>
              <a:endParaRPr lang="zh-CN" altLang="en-US" sz="4800" b="1" dirty="0">
                <a:solidFill>
                  <a:schemeClr val="bg2">
                    <a:lumMod val="50000"/>
                  </a:schemeClr>
                </a:solidFill>
              </a:endParaRPr>
            </a:p>
          </p:txBody>
        </p:sp>
        <p:sp>
          <p:nvSpPr>
            <p:cNvPr id="31" name="文本框 66"/>
            <p:cNvSpPr txBox="1">
              <a:spLocks noChangeArrowheads="1"/>
            </p:cNvSpPr>
            <p:nvPr/>
          </p:nvSpPr>
          <p:spPr bwMode="auto">
            <a:xfrm>
              <a:off x="668973" y="2499253"/>
              <a:ext cx="1471433" cy="655470"/>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lnSpc>
                  <a:spcPct val="130000"/>
                </a:lnSpc>
                <a:spcBef>
                  <a:spcPct val="0"/>
                </a:spcBef>
                <a:spcAft>
                  <a:spcPct val="0"/>
                </a:spcAft>
              </a:pPr>
              <a:r>
                <a:rPr lang="zh-CN" altLang="en-US" dirty="0">
                  <a:solidFill>
                    <a:schemeClr val="bg2">
                      <a:lumMod val="50000"/>
                    </a:schemeClr>
                  </a:solidFill>
                </a:rPr>
                <a:t>可以指定考虑相关半径和半径内部的最大车辆数，完成</a:t>
              </a:r>
              <a:r>
                <a:rPr lang="en-US" altLang="zh-CN" dirty="0">
                  <a:solidFill>
                    <a:schemeClr val="bg2">
                      <a:lumMod val="50000"/>
                    </a:schemeClr>
                  </a:solidFill>
                </a:rPr>
                <a:t>O(n)</a:t>
              </a:r>
              <a:r>
                <a:rPr lang="zh-CN" altLang="en-US" dirty="0">
                  <a:solidFill>
                    <a:schemeClr val="bg2">
                      <a:lumMod val="50000"/>
                    </a:schemeClr>
                  </a:solidFill>
                </a:rPr>
                <a:t>级别算法。</a:t>
              </a:r>
            </a:p>
          </p:txBody>
        </p:sp>
      </p:grpSp>
      <p:grpSp>
        <p:nvGrpSpPr>
          <p:cNvPr id="21" name="组合 20"/>
          <p:cNvGrpSpPr/>
          <p:nvPr/>
        </p:nvGrpSpPr>
        <p:grpSpPr>
          <a:xfrm>
            <a:off x="5450270" y="3157449"/>
            <a:ext cx="1864927" cy="1879396"/>
            <a:chOff x="717597" y="2153921"/>
            <a:chExt cx="1338932" cy="1399793"/>
          </a:xfrm>
        </p:grpSpPr>
        <p:sp>
          <p:nvSpPr>
            <p:cNvPr id="26" name="矩形 25"/>
            <p:cNvSpPr/>
            <p:nvPr/>
          </p:nvSpPr>
          <p:spPr>
            <a:xfrm>
              <a:off x="1048970" y="2153921"/>
              <a:ext cx="629763" cy="275082"/>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8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特权车</a:t>
              </a:r>
              <a:endParaRPr lang="zh-CN" altLang="en-US" sz="4800" b="1" dirty="0">
                <a:solidFill>
                  <a:schemeClr val="bg2">
                    <a:lumMod val="50000"/>
                  </a:schemeClr>
                </a:solidFill>
              </a:endParaRPr>
            </a:p>
          </p:txBody>
        </p:sp>
        <p:sp>
          <p:nvSpPr>
            <p:cNvPr id="28" name="文本框 66"/>
            <p:cNvSpPr txBox="1">
              <a:spLocks noChangeArrowheads="1"/>
            </p:cNvSpPr>
            <p:nvPr/>
          </p:nvSpPr>
          <p:spPr bwMode="auto">
            <a:xfrm>
              <a:off x="717597" y="2495936"/>
              <a:ext cx="1338932" cy="1057778"/>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lnSpc>
                  <a:spcPct val="130000"/>
                </a:lnSpc>
                <a:spcBef>
                  <a:spcPct val="0"/>
                </a:spcBef>
                <a:spcAft>
                  <a:spcPct val="0"/>
                </a:spcAft>
              </a:pPr>
              <a:r>
                <a:rPr lang="zh-CN" altLang="en-US" dirty="0">
                  <a:solidFill>
                    <a:schemeClr val="bg2">
                      <a:lumMod val="50000"/>
                    </a:schemeClr>
                  </a:solidFill>
                </a:rPr>
                <a:t>可以设置“完全不考虑其它车”的特权车辆以保证其通过路口的路线是最优且不受影响的。</a:t>
              </a:r>
            </a:p>
          </p:txBody>
        </p:sp>
      </p:grpSp>
      <p:grpSp>
        <p:nvGrpSpPr>
          <p:cNvPr id="22" name="组合 21"/>
          <p:cNvGrpSpPr/>
          <p:nvPr/>
        </p:nvGrpSpPr>
        <p:grpSpPr>
          <a:xfrm>
            <a:off x="8314072" y="3157453"/>
            <a:ext cx="2226655" cy="833752"/>
            <a:chOff x="678176" y="2153921"/>
            <a:chExt cx="1598636" cy="620987"/>
          </a:xfrm>
        </p:grpSpPr>
        <p:sp>
          <p:nvSpPr>
            <p:cNvPr id="23" name="矩形 22"/>
            <p:cNvSpPr/>
            <p:nvPr/>
          </p:nvSpPr>
          <p:spPr>
            <a:xfrm>
              <a:off x="678176" y="2153921"/>
              <a:ext cx="1126944" cy="275082"/>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8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路口错车问题</a:t>
              </a:r>
              <a:endParaRPr lang="zh-CN" altLang="en-US" sz="4800" b="1" dirty="0">
                <a:solidFill>
                  <a:schemeClr val="bg2">
                    <a:lumMod val="50000"/>
                  </a:schemeClr>
                </a:solidFill>
              </a:endParaRPr>
            </a:p>
          </p:txBody>
        </p:sp>
        <p:sp>
          <p:nvSpPr>
            <p:cNvPr id="25" name="文本框 66"/>
            <p:cNvSpPr txBox="1">
              <a:spLocks noChangeArrowheads="1"/>
            </p:cNvSpPr>
            <p:nvPr/>
          </p:nvSpPr>
          <p:spPr bwMode="auto">
            <a:xfrm>
              <a:off x="690246" y="2521221"/>
              <a:ext cx="1586566" cy="253687"/>
            </a:xfrm>
            <a:prstGeom prst="rect">
              <a:avLst/>
            </a:prstGeom>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lnSpc>
                  <a:spcPct val="130000"/>
                </a:lnSpc>
                <a:spcBef>
                  <a:spcPct val="0"/>
                </a:spcBef>
                <a:spcAft>
                  <a:spcPct val="0"/>
                </a:spcAft>
              </a:pPr>
              <a:endParaRPr lang="zh-CN" altLang="en-US" dirty="0">
                <a:solidFill>
                  <a:schemeClr val="bg2">
                    <a:lumMod val="50000"/>
                  </a:schemeClr>
                </a:solidFill>
              </a:endParaRPr>
            </a:p>
          </p:txBody>
        </p:sp>
      </p:grpSp>
    </p:spTree>
    <p:extLst>
      <p:ext uri="{BB962C8B-B14F-4D97-AF65-F5344CB8AC3E}">
        <p14:creationId xmlns:p14="http://schemas.microsoft.com/office/powerpoint/2010/main" val="1571813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22" presetClass="entr" presetSubtype="8" fill="hold" grpId="0" nodeType="withEffect">
                                  <p:stCondLst>
                                    <p:cond delay="50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2000"/>
                                        <p:tgtEl>
                                          <p:spTgt spid="6"/>
                                        </p:tgtEl>
                                      </p:cBhvr>
                                    </p:animEffect>
                                  </p:childTnLst>
                                </p:cTn>
                              </p:par>
                              <p:par>
                                <p:cTn id="11" presetID="10" presetClass="entr" presetSubtype="0" fill="hold" nodeType="withEffect">
                                  <p:stCondLst>
                                    <p:cond delay="50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35" presetClass="path" presetSubtype="0" fill="hold" nodeType="withEffect">
                                  <p:stCondLst>
                                    <p:cond delay="500"/>
                                  </p:stCondLst>
                                  <p:childTnLst>
                                    <p:animMotion origin="layout" path="M -2.08333E-6 2.22222E-6 L -0.19205 -4.81481E-6 " pathEditMode="relative" rAng="0" ptsTypes="AA">
                                      <p:cBhvr>
                                        <p:cTn id="15" dur="600" spd="-100000" fill="hold"/>
                                        <p:tgtEl>
                                          <p:spTgt spid="36"/>
                                        </p:tgtEl>
                                        <p:attrNameLst>
                                          <p:attrName>ppt_x</p:attrName>
                                          <p:attrName>ppt_y</p:attrName>
                                        </p:attrNameLst>
                                      </p:cBhvr>
                                      <p:rCtr x="-9596" y="-23"/>
                                    </p:animMotion>
                                  </p:childTnLst>
                                </p:cTn>
                              </p:par>
                              <p:par>
                                <p:cTn id="16" presetID="10" presetClass="entr" presetSubtype="0" fill="hold" nodeType="withEffect">
                                  <p:stCondLst>
                                    <p:cond delay="110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35" presetClass="path" presetSubtype="0" fill="hold" nodeType="withEffect">
                                  <p:stCondLst>
                                    <p:cond delay="1100"/>
                                  </p:stCondLst>
                                  <p:childTnLst>
                                    <p:animMotion origin="layout" path="M -2.08333E-6 2.22222E-6 L -0.19205 -4.81481E-6 " pathEditMode="relative" rAng="0" ptsTypes="AA">
                                      <p:cBhvr>
                                        <p:cTn id="20" dur="500" spd="-100000" fill="hold"/>
                                        <p:tgtEl>
                                          <p:spTgt spid="37"/>
                                        </p:tgtEl>
                                        <p:attrNameLst>
                                          <p:attrName>ppt_x</p:attrName>
                                          <p:attrName>ppt_y</p:attrName>
                                        </p:attrNameLst>
                                      </p:cBhvr>
                                      <p:rCtr x="-9596" y="-23"/>
                                    </p:animMotion>
                                  </p:childTnLst>
                                </p:cTn>
                              </p:par>
                              <p:par>
                                <p:cTn id="21" presetID="10" presetClass="entr" presetSubtype="0" fill="hold" nodeType="withEffect">
                                  <p:stCondLst>
                                    <p:cond delay="160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35" presetClass="path" presetSubtype="0" fill="hold" nodeType="withEffect">
                                  <p:stCondLst>
                                    <p:cond delay="1600"/>
                                  </p:stCondLst>
                                  <p:childTnLst>
                                    <p:animMotion origin="layout" path="M 1.45833E-6 -4.81481E-6 L -0.24063 2.22222E-6 " pathEditMode="relative" rAng="0" ptsTypes="AA">
                                      <p:cBhvr>
                                        <p:cTn id="25" dur="750" spd="-100000" fill="hold"/>
                                        <p:tgtEl>
                                          <p:spTgt spid="38"/>
                                        </p:tgtEl>
                                        <p:attrNameLst>
                                          <p:attrName>ppt_x</p:attrName>
                                          <p:attrName>ppt_y</p:attrName>
                                        </p:attrNameLst>
                                      </p:cBhvr>
                                      <p:rCtr x="-12044" y="23"/>
                                    </p:animMotion>
                                  </p:childTnLst>
                                </p:cTn>
                              </p:par>
                              <p:par>
                                <p:cTn id="26" presetID="10" presetClass="entr" presetSubtype="0" fill="hold" grpId="0"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par>
                                <p:cTn id="32" presetID="10" presetClass="entr" presetSubtype="0" fill="hold" grpId="0" nodeType="withEffect">
                                  <p:stCondLst>
                                    <p:cond delay="160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par>
                                <p:cTn id="35" presetID="10" presetClass="entr" presetSubtype="0" fill="hold" grpId="0" nodeType="withEffect">
                                  <p:stCondLst>
                                    <p:cond delay="235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par>
                                <p:cTn id="38" presetID="10" presetClass="entr" presetSubtype="0" fill="hold" nodeType="with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par>
                                <p:cTn id="41" presetID="10" presetClass="entr" presetSubtype="0" fill="hold" nodeType="withEffect">
                                  <p:stCondLst>
                                    <p:cond delay="110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nodeType="withEffect">
                                  <p:stCondLst>
                                    <p:cond delay="160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500"/>
                                        <p:tgtEl>
                                          <p:spTgt spid="21"/>
                                        </p:tgtEl>
                                      </p:cBhvr>
                                    </p:animEffect>
                                  </p:childTnLst>
                                </p:cTn>
                              </p:par>
                              <p:par>
                                <p:cTn id="47" presetID="10" presetClass="entr" presetSubtype="0" fill="hold" nodeType="withEffect">
                                  <p:stCondLst>
                                    <p:cond delay="235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5" grpId="0"/>
      <p:bldP spid="16" grpId="0"/>
      <p:bldP spid="17" grpId="0"/>
      <p:bldP spid="1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3594574" cy="523220"/>
          </a:xfrm>
          <a:prstGeom prst="rect">
            <a:avLst/>
          </a:prstGeom>
        </p:spPr>
        <p:txBody>
          <a:bodyPr wrap="none">
            <a:spAutoFit/>
          </a:bodyPr>
          <a:lstStyle/>
          <a:p>
            <a:r>
              <a:rPr lang="zh-CN" altLang="en-US" sz="2800" b="1" dirty="0">
                <a:solidFill>
                  <a:schemeClr val="bg2">
                    <a:lumMod val="50000"/>
                  </a:schemeClr>
                </a:solidFill>
                <a:latin typeface="+mn-ea"/>
              </a:rPr>
              <a:t>驾驶小车 </a:t>
            </a:r>
            <a:r>
              <a:rPr lang="en-US" altLang="zh-CN" sz="2800" b="1" dirty="0">
                <a:solidFill>
                  <a:schemeClr val="bg2">
                    <a:lumMod val="50000"/>
                  </a:schemeClr>
                </a:solidFill>
                <a:latin typeface="+mn-ea"/>
              </a:rPr>
              <a:t>Car Control</a:t>
            </a:r>
            <a:endParaRPr lang="zh-CN" altLang="en-US" sz="2800" dirty="0">
              <a:solidFill>
                <a:schemeClr val="bg2">
                  <a:lumMod val="50000"/>
                </a:schemeClr>
              </a:solidFill>
              <a:latin typeface="+mn-ea"/>
            </a:endParaRPr>
          </a:p>
        </p:txBody>
      </p:sp>
      <p:grpSp>
        <p:nvGrpSpPr>
          <p:cNvPr id="63" name="组合 62"/>
          <p:cNvGrpSpPr/>
          <p:nvPr/>
        </p:nvGrpSpPr>
        <p:grpSpPr>
          <a:xfrm>
            <a:off x="7109455" y="2761943"/>
            <a:ext cx="1816474" cy="2784381"/>
            <a:chOff x="5276850" y="1209675"/>
            <a:chExt cx="1657350" cy="2133600"/>
          </a:xfrm>
        </p:grpSpPr>
        <p:sp>
          <p:nvSpPr>
            <p:cNvPr id="98" name="任意多边形 97"/>
            <p:cNvSpPr/>
            <p:nvPr/>
          </p:nvSpPr>
          <p:spPr>
            <a:xfrm>
              <a:off x="5276850" y="1209675"/>
              <a:ext cx="1162050" cy="923925"/>
            </a:xfrm>
            <a:custGeom>
              <a:avLst/>
              <a:gdLst>
                <a:gd name="connsiteX0" fmla="*/ 0 w 1162050"/>
                <a:gd name="connsiteY0" fmla="*/ 923925 h 923925"/>
                <a:gd name="connsiteX1" fmla="*/ 1162050 w 1162050"/>
                <a:gd name="connsiteY1" fmla="*/ 0 h 923925"/>
              </a:gdLst>
              <a:ahLst/>
              <a:cxnLst>
                <a:cxn ang="0">
                  <a:pos x="connsiteX0" y="connsiteY0"/>
                </a:cxn>
                <a:cxn ang="0">
                  <a:pos x="connsiteX1" y="connsiteY1"/>
                </a:cxn>
              </a:cxnLst>
              <a:rect l="l" t="t" r="r" b="b"/>
              <a:pathLst>
                <a:path w="1162050" h="923925">
                  <a:moveTo>
                    <a:pt x="0" y="923925"/>
                  </a:moveTo>
                  <a:lnTo>
                    <a:pt x="1162050"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9" name="任意多边形 98"/>
            <p:cNvSpPr/>
            <p:nvPr/>
          </p:nvSpPr>
          <p:spPr>
            <a:xfrm>
              <a:off x="5286375" y="2238375"/>
              <a:ext cx="1647825" cy="0"/>
            </a:xfrm>
            <a:custGeom>
              <a:avLst/>
              <a:gdLst>
                <a:gd name="connsiteX0" fmla="*/ 0 w 1647825"/>
                <a:gd name="connsiteY0" fmla="*/ 0 h 0"/>
                <a:gd name="connsiteX1" fmla="*/ 1647825 w 1647825"/>
                <a:gd name="connsiteY1" fmla="*/ 0 h 0"/>
              </a:gdLst>
              <a:ahLst/>
              <a:cxnLst>
                <a:cxn ang="0">
                  <a:pos x="connsiteX0" y="connsiteY0"/>
                </a:cxn>
                <a:cxn ang="0">
                  <a:pos x="connsiteX1" y="connsiteY1"/>
                </a:cxn>
              </a:cxnLst>
              <a:rect l="l" t="t" r="r" b="b"/>
              <a:pathLst>
                <a:path w="1647825">
                  <a:moveTo>
                    <a:pt x="0" y="0"/>
                  </a:moveTo>
                  <a:lnTo>
                    <a:pt x="1647825"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00" name="任意多边形 99"/>
            <p:cNvSpPr/>
            <p:nvPr/>
          </p:nvSpPr>
          <p:spPr>
            <a:xfrm>
              <a:off x="5276850" y="2324100"/>
              <a:ext cx="1143000" cy="1019175"/>
            </a:xfrm>
            <a:custGeom>
              <a:avLst/>
              <a:gdLst>
                <a:gd name="connsiteX0" fmla="*/ 0 w 1143000"/>
                <a:gd name="connsiteY0" fmla="*/ 0 h 1019175"/>
                <a:gd name="connsiteX1" fmla="*/ 1143000 w 1143000"/>
                <a:gd name="connsiteY1" fmla="*/ 1019175 h 1019175"/>
              </a:gdLst>
              <a:ahLst/>
              <a:cxnLst>
                <a:cxn ang="0">
                  <a:pos x="connsiteX0" y="connsiteY0"/>
                </a:cxn>
                <a:cxn ang="0">
                  <a:pos x="connsiteX1" y="connsiteY1"/>
                </a:cxn>
              </a:cxnLst>
              <a:rect l="l" t="t" r="r" b="b"/>
              <a:pathLst>
                <a:path w="1143000" h="1019175">
                  <a:moveTo>
                    <a:pt x="0" y="0"/>
                  </a:moveTo>
                  <a:lnTo>
                    <a:pt x="1143000" y="1019175"/>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grpSp>
      <p:grpSp>
        <p:nvGrpSpPr>
          <p:cNvPr id="67" name="组合 66"/>
          <p:cNvGrpSpPr/>
          <p:nvPr/>
        </p:nvGrpSpPr>
        <p:grpSpPr>
          <a:xfrm flipH="1">
            <a:off x="2959403" y="2761943"/>
            <a:ext cx="1644111" cy="2784381"/>
            <a:chOff x="5276850" y="1209675"/>
            <a:chExt cx="1657350" cy="2133600"/>
          </a:xfrm>
        </p:grpSpPr>
        <p:sp>
          <p:nvSpPr>
            <p:cNvPr id="89" name="任意多边形 88"/>
            <p:cNvSpPr/>
            <p:nvPr/>
          </p:nvSpPr>
          <p:spPr>
            <a:xfrm>
              <a:off x="5276850" y="1209675"/>
              <a:ext cx="1162050" cy="923925"/>
            </a:xfrm>
            <a:custGeom>
              <a:avLst/>
              <a:gdLst>
                <a:gd name="connsiteX0" fmla="*/ 0 w 1162050"/>
                <a:gd name="connsiteY0" fmla="*/ 923925 h 923925"/>
                <a:gd name="connsiteX1" fmla="*/ 1162050 w 1162050"/>
                <a:gd name="connsiteY1" fmla="*/ 0 h 923925"/>
              </a:gdLst>
              <a:ahLst/>
              <a:cxnLst>
                <a:cxn ang="0">
                  <a:pos x="connsiteX0" y="connsiteY0"/>
                </a:cxn>
                <a:cxn ang="0">
                  <a:pos x="connsiteX1" y="connsiteY1"/>
                </a:cxn>
              </a:cxnLst>
              <a:rect l="l" t="t" r="r" b="b"/>
              <a:pathLst>
                <a:path w="1162050" h="923925">
                  <a:moveTo>
                    <a:pt x="0" y="923925"/>
                  </a:moveTo>
                  <a:lnTo>
                    <a:pt x="1162050"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0" name="任意多边形 89"/>
            <p:cNvSpPr/>
            <p:nvPr/>
          </p:nvSpPr>
          <p:spPr>
            <a:xfrm>
              <a:off x="5286375" y="2238375"/>
              <a:ext cx="1647825" cy="0"/>
            </a:xfrm>
            <a:custGeom>
              <a:avLst/>
              <a:gdLst>
                <a:gd name="connsiteX0" fmla="*/ 0 w 1647825"/>
                <a:gd name="connsiteY0" fmla="*/ 0 h 0"/>
                <a:gd name="connsiteX1" fmla="*/ 1647825 w 1647825"/>
                <a:gd name="connsiteY1" fmla="*/ 0 h 0"/>
              </a:gdLst>
              <a:ahLst/>
              <a:cxnLst>
                <a:cxn ang="0">
                  <a:pos x="connsiteX0" y="connsiteY0"/>
                </a:cxn>
                <a:cxn ang="0">
                  <a:pos x="connsiteX1" y="connsiteY1"/>
                </a:cxn>
              </a:cxnLst>
              <a:rect l="l" t="t" r="r" b="b"/>
              <a:pathLst>
                <a:path w="1647825">
                  <a:moveTo>
                    <a:pt x="0" y="0"/>
                  </a:moveTo>
                  <a:lnTo>
                    <a:pt x="1647825"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1" name="任意多边形 90"/>
            <p:cNvSpPr/>
            <p:nvPr/>
          </p:nvSpPr>
          <p:spPr>
            <a:xfrm>
              <a:off x="5276850" y="2324100"/>
              <a:ext cx="1143000" cy="1019175"/>
            </a:xfrm>
            <a:custGeom>
              <a:avLst/>
              <a:gdLst>
                <a:gd name="connsiteX0" fmla="*/ 0 w 1143000"/>
                <a:gd name="connsiteY0" fmla="*/ 0 h 1019175"/>
                <a:gd name="connsiteX1" fmla="*/ 1143000 w 1143000"/>
                <a:gd name="connsiteY1" fmla="*/ 1019175 h 1019175"/>
              </a:gdLst>
              <a:ahLst/>
              <a:cxnLst>
                <a:cxn ang="0">
                  <a:pos x="connsiteX0" y="connsiteY0"/>
                </a:cxn>
                <a:cxn ang="0">
                  <a:pos x="connsiteX1" y="connsiteY1"/>
                </a:cxn>
              </a:cxnLst>
              <a:rect l="l" t="t" r="r" b="b"/>
              <a:pathLst>
                <a:path w="1143000" h="1019175">
                  <a:moveTo>
                    <a:pt x="0" y="0"/>
                  </a:moveTo>
                  <a:lnTo>
                    <a:pt x="1143000" y="1019175"/>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grpSp>
      <p:grpSp>
        <p:nvGrpSpPr>
          <p:cNvPr id="123" name="组合 122"/>
          <p:cNvGrpSpPr/>
          <p:nvPr/>
        </p:nvGrpSpPr>
        <p:grpSpPr>
          <a:xfrm>
            <a:off x="4703797" y="2761944"/>
            <a:ext cx="2345156" cy="3345706"/>
            <a:chOff x="4844737" y="1962975"/>
            <a:chExt cx="2077746" cy="3052203"/>
          </a:xfrm>
        </p:grpSpPr>
        <p:grpSp>
          <p:nvGrpSpPr>
            <p:cNvPr id="73" name="组合 72"/>
            <p:cNvGrpSpPr/>
            <p:nvPr/>
          </p:nvGrpSpPr>
          <p:grpSpPr>
            <a:xfrm>
              <a:off x="4844737" y="1962975"/>
              <a:ext cx="2077746" cy="3052203"/>
              <a:chOff x="3764395" y="1800081"/>
              <a:chExt cx="1587500" cy="2332037"/>
            </a:xfrm>
            <a:solidFill>
              <a:schemeClr val="bg2"/>
            </a:solidFill>
          </p:grpSpPr>
          <p:sp>
            <p:nvSpPr>
              <p:cNvPr id="76" name="Freeform 5"/>
              <p:cNvSpPr>
                <a:spLocks noEditPoints="1"/>
              </p:cNvSpPr>
              <p:nvPr/>
            </p:nvSpPr>
            <p:spPr bwMode="auto">
              <a:xfrm>
                <a:off x="3764395" y="1800081"/>
                <a:ext cx="1587500" cy="1676400"/>
              </a:xfrm>
              <a:custGeom>
                <a:avLst/>
                <a:gdLst>
                  <a:gd name="T0" fmla="*/ 152 w 1935"/>
                  <a:gd name="T1" fmla="*/ 1129 h 2043"/>
                  <a:gd name="T2" fmla="*/ 964 w 1935"/>
                  <a:gd name="T3" fmla="*/ 112 h 2043"/>
                  <a:gd name="T4" fmla="*/ 966 w 1935"/>
                  <a:gd name="T5" fmla="*/ 112 h 2043"/>
                  <a:gd name="T6" fmla="*/ 1610 w 1935"/>
                  <a:gd name="T7" fmla="*/ 400 h 2043"/>
                  <a:gd name="T8" fmla="*/ 1611 w 1935"/>
                  <a:gd name="T9" fmla="*/ 401 h 2043"/>
                  <a:gd name="T10" fmla="*/ 1628 w 1935"/>
                  <a:gd name="T11" fmla="*/ 421 h 2043"/>
                  <a:gd name="T12" fmla="*/ 1786 w 1935"/>
                  <a:gd name="T13" fmla="*/ 1118 h 2043"/>
                  <a:gd name="T14" fmla="*/ 1786 w 1935"/>
                  <a:gd name="T15" fmla="*/ 1119 h 2043"/>
                  <a:gd name="T16" fmla="*/ 1785 w 1935"/>
                  <a:gd name="T17" fmla="*/ 1124 h 2043"/>
                  <a:gd name="T18" fmla="*/ 1784 w 1935"/>
                  <a:gd name="T19" fmla="*/ 1125 h 2043"/>
                  <a:gd name="T20" fmla="*/ 1420 w 1935"/>
                  <a:gd name="T21" fmla="*/ 1787 h 2043"/>
                  <a:gd name="T22" fmla="*/ 1420 w 1935"/>
                  <a:gd name="T23" fmla="*/ 1788 h 2043"/>
                  <a:gd name="T24" fmla="*/ 1417 w 1935"/>
                  <a:gd name="T25" fmla="*/ 1793 h 2043"/>
                  <a:gd name="T26" fmla="*/ 965 w 1935"/>
                  <a:gd name="T27" fmla="*/ 1931 h 2043"/>
                  <a:gd name="T28" fmla="*/ 963 w 1935"/>
                  <a:gd name="T29" fmla="*/ 1931 h 2043"/>
                  <a:gd name="T30" fmla="*/ 963 w 1935"/>
                  <a:gd name="T31" fmla="*/ 1931 h 2043"/>
                  <a:gd name="T32" fmla="*/ 962 w 1935"/>
                  <a:gd name="T33" fmla="*/ 1931 h 2043"/>
                  <a:gd name="T34" fmla="*/ 517 w 1935"/>
                  <a:gd name="T35" fmla="*/ 1791 h 2043"/>
                  <a:gd name="T36" fmla="*/ 516 w 1935"/>
                  <a:gd name="T37" fmla="*/ 1788 h 2043"/>
                  <a:gd name="T38" fmla="*/ 515 w 1935"/>
                  <a:gd name="T39" fmla="*/ 1786 h 2043"/>
                  <a:gd name="T40" fmla="*/ 515 w 1935"/>
                  <a:gd name="T41" fmla="*/ 1787 h 2043"/>
                  <a:gd name="T42" fmla="*/ 151 w 1935"/>
                  <a:gd name="T43" fmla="*/ 1125 h 2043"/>
                  <a:gd name="T44" fmla="*/ 150 w 1935"/>
                  <a:gd name="T45" fmla="*/ 1120 h 2043"/>
                  <a:gd name="T46" fmla="*/ 323 w 1935"/>
                  <a:gd name="T47" fmla="*/ 403 h 2043"/>
                  <a:gd name="T48" fmla="*/ 325 w 1935"/>
                  <a:gd name="T49" fmla="*/ 401 h 2043"/>
                  <a:gd name="T50" fmla="*/ 962 w 1935"/>
                  <a:gd name="T51" fmla="*/ 112 h 2043"/>
                  <a:gd name="T52" fmla="*/ 972 w 1935"/>
                  <a:gd name="T53" fmla="*/ 0 h 2043"/>
                  <a:gd name="T54" fmla="*/ 963 w 1935"/>
                  <a:gd name="T55" fmla="*/ 0 h 2043"/>
                  <a:gd name="T56" fmla="*/ 559 w 1935"/>
                  <a:gd name="T57" fmla="*/ 95 h 2043"/>
                  <a:gd name="T58" fmla="*/ 241 w 1935"/>
                  <a:gd name="T59" fmla="*/ 327 h 2043"/>
                  <a:gd name="T60" fmla="*/ 222 w 1935"/>
                  <a:gd name="T61" fmla="*/ 347 h 2043"/>
                  <a:gd name="T62" fmla="*/ 41 w 1935"/>
                  <a:gd name="T63" fmla="*/ 1147 h 2043"/>
                  <a:gd name="T64" fmla="*/ 43 w 1935"/>
                  <a:gd name="T65" fmla="*/ 1152 h 2043"/>
                  <a:gd name="T66" fmla="*/ 43 w 1935"/>
                  <a:gd name="T67" fmla="*/ 1153 h 2043"/>
                  <a:gd name="T68" fmla="*/ 415 w 1935"/>
                  <a:gd name="T69" fmla="*/ 1836 h 2043"/>
                  <a:gd name="T70" fmla="*/ 417 w 1935"/>
                  <a:gd name="T71" fmla="*/ 1840 h 2043"/>
                  <a:gd name="T72" fmla="*/ 458 w 1935"/>
                  <a:gd name="T73" fmla="*/ 2043 h 2043"/>
                  <a:gd name="T74" fmla="*/ 963 w 1935"/>
                  <a:gd name="T75" fmla="*/ 2043 h 2043"/>
                  <a:gd name="T76" fmla="*/ 1477 w 1935"/>
                  <a:gd name="T77" fmla="*/ 2043 h 2043"/>
                  <a:gd name="T78" fmla="*/ 1518 w 1935"/>
                  <a:gd name="T79" fmla="*/ 1841 h 2043"/>
                  <a:gd name="T80" fmla="*/ 1893 w 1935"/>
                  <a:gd name="T81" fmla="*/ 1152 h 2043"/>
                  <a:gd name="T82" fmla="*/ 1894 w 1935"/>
                  <a:gd name="T83" fmla="*/ 1146 h 2043"/>
                  <a:gd name="T84" fmla="*/ 1886 w 1935"/>
                  <a:gd name="T85" fmla="*/ 652 h 2043"/>
                  <a:gd name="T86" fmla="*/ 1695 w 1935"/>
                  <a:gd name="T87" fmla="*/ 327 h 2043"/>
                  <a:gd name="T88" fmla="*/ 1691 w 1935"/>
                  <a:gd name="T89" fmla="*/ 323 h 2043"/>
                  <a:gd name="T90" fmla="*/ 1377 w 1935"/>
                  <a:gd name="T91" fmla="*/ 95 h 2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35" h="2043">
                    <a:moveTo>
                      <a:pt x="152" y="1131"/>
                    </a:moveTo>
                    <a:cubicBezTo>
                      <a:pt x="152" y="1130"/>
                      <a:pt x="152" y="1130"/>
                      <a:pt x="152" y="1129"/>
                    </a:cubicBezTo>
                    <a:cubicBezTo>
                      <a:pt x="152" y="1129"/>
                      <a:pt x="152" y="1129"/>
                      <a:pt x="152" y="1129"/>
                    </a:cubicBezTo>
                    <a:cubicBezTo>
                      <a:pt x="152" y="1130"/>
                      <a:pt x="152" y="1130"/>
                      <a:pt x="152" y="1131"/>
                    </a:cubicBezTo>
                    <a:moveTo>
                      <a:pt x="963" y="112"/>
                    </a:moveTo>
                    <a:cubicBezTo>
                      <a:pt x="964" y="112"/>
                      <a:pt x="964" y="112"/>
                      <a:pt x="964" y="112"/>
                    </a:cubicBezTo>
                    <a:cubicBezTo>
                      <a:pt x="964" y="112"/>
                      <a:pt x="964" y="112"/>
                      <a:pt x="964" y="112"/>
                    </a:cubicBezTo>
                    <a:cubicBezTo>
                      <a:pt x="964" y="112"/>
                      <a:pt x="964" y="112"/>
                      <a:pt x="964" y="112"/>
                    </a:cubicBezTo>
                    <a:cubicBezTo>
                      <a:pt x="964" y="112"/>
                      <a:pt x="965" y="112"/>
                      <a:pt x="966" y="112"/>
                    </a:cubicBezTo>
                    <a:cubicBezTo>
                      <a:pt x="966" y="112"/>
                      <a:pt x="966" y="112"/>
                      <a:pt x="966" y="112"/>
                    </a:cubicBezTo>
                    <a:cubicBezTo>
                      <a:pt x="972" y="112"/>
                      <a:pt x="972" y="112"/>
                      <a:pt x="972" y="112"/>
                    </a:cubicBezTo>
                    <a:cubicBezTo>
                      <a:pt x="1205" y="114"/>
                      <a:pt x="1447" y="224"/>
                      <a:pt x="1610" y="400"/>
                    </a:cubicBezTo>
                    <a:cubicBezTo>
                      <a:pt x="1610" y="400"/>
                      <a:pt x="1610" y="400"/>
                      <a:pt x="1610" y="400"/>
                    </a:cubicBezTo>
                    <a:cubicBezTo>
                      <a:pt x="1610" y="400"/>
                      <a:pt x="1610" y="400"/>
                      <a:pt x="1610" y="400"/>
                    </a:cubicBezTo>
                    <a:cubicBezTo>
                      <a:pt x="1610" y="400"/>
                      <a:pt x="1611" y="400"/>
                      <a:pt x="1611" y="401"/>
                    </a:cubicBezTo>
                    <a:cubicBezTo>
                      <a:pt x="1612" y="402"/>
                      <a:pt x="1612" y="402"/>
                      <a:pt x="1613" y="403"/>
                    </a:cubicBezTo>
                    <a:cubicBezTo>
                      <a:pt x="1613" y="403"/>
                      <a:pt x="1613" y="403"/>
                      <a:pt x="1613" y="403"/>
                    </a:cubicBezTo>
                    <a:cubicBezTo>
                      <a:pt x="1618" y="409"/>
                      <a:pt x="1623" y="415"/>
                      <a:pt x="1628" y="421"/>
                    </a:cubicBezTo>
                    <a:cubicBezTo>
                      <a:pt x="1730" y="538"/>
                      <a:pt x="1844" y="736"/>
                      <a:pt x="1807" y="1008"/>
                    </a:cubicBezTo>
                    <a:cubicBezTo>
                      <a:pt x="1802" y="1047"/>
                      <a:pt x="1795" y="1083"/>
                      <a:pt x="1786" y="1118"/>
                    </a:cubicBezTo>
                    <a:cubicBezTo>
                      <a:pt x="1786" y="1118"/>
                      <a:pt x="1786" y="1118"/>
                      <a:pt x="1786" y="1118"/>
                    </a:cubicBezTo>
                    <a:cubicBezTo>
                      <a:pt x="1786" y="1118"/>
                      <a:pt x="1786" y="1118"/>
                      <a:pt x="1786" y="1118"/>
                    </a:cubicBezTo>
                    <a:cubicBezTo>
                      <a:pt x="1786" y="1118"/>
                      <a:pt x="1786" y="1118"/>
                      <a:pt x="1786" y="1118"/>
                    </a:cubicBezTo>
                    <a:cubicBezTo>
                      <a:pt x="1786" y="1119"/>
                      <a:pt x="1786" y="1119"/>
                      <a:pt x="1786" y="1119"/>
                    </a:cubicBezTo>
                    <a:cubicBezTo>
                      <a:pt x="1786" y="1120"/>
                      <a:pt x="1785" y="1120"/>
                      <a:pt x="1785" y="1121"/>
                    </a:cubicBezTo>
                    <a:cubicBezTo>
                      <a:pt x="1785" y="1122"/>
                      <a:pt x="1785" y="1122"/>
                      <a:pt x="1785" y="1123"/>
                    </a:cubicBezTo>
                    <a:cubicBezTo>
                      <a:pt x="1785" y="1123"/>
                      <a:pt x="1785" y="1123"/>
                      <a:pt x="1785" y="1124"/>
                    </a:cubicBezTo>
                    <a:cubicBezTo>
                      <a:pt x="1784" y="1124"/>
                      <a:pt x="1784" y="1124"/>
                      <a:pt x="1784" y="1124"/>
                    </a:cubicBezTo>
                    <a:cubicBezTo>
                      <a:pt x="1784" y="1124"/>
                      <a:pt x="1784" y="1124"/>
                      <a:pt x="1784" y="1124"/>
                    </a:cubicBezTo>
                    <a:cubicBezTo>
                      <a:pt x="1784" y="1125"/>
                      <a:pt x="1784" y="1125"/>
                      <a:pt x="1784" y="1125"/>
                    </a:cubicBezTo>
                    <a:cubicBezTo>
                      <a:pt x="1784" y="1125"/>
                      <a:pt x="1784" y="1125"/>
                      <a:pt x="1784" y="1125"/>
                    </a:cubicBezTo>
                    <a:cubicBezTo>
                      <a:pt x="1735" y="1314"/>
                      <a:pt x="1637" y="1455"/>
                      <a:pt x="1549" y="1582"/>
                    </a:cubicBezTo>
                    <a:cubicBezTo>
                      <a:pt x="1501" y="1650"/>
                      <a:pt x="1454" y="1717"/>
                      <a:pt x="1420" y="1787"/>
                    </a:cubicBezTo>
                    <a:cubicBezTo>
                      <a:pt x="1420" y="1787"/>
                      <a:pt x="1420" y="1787"/>
                      <a:pt x="1420" y="1787"/>
                    </a:cubicBezTo>
                    <a:cubicBezTo>
                      <a:pt x="1420" y="1787"/>
                      <a:pt x="1420" y="1787"/>
                      <a:pt x="1420" y="1787"/>
                    </a:cubicBezTo>
                    <a:cubicBezTo>
                      <a:pt x="1420" y="1787"/>
                      <a:pt x="1420" y="1788"/>
                      <a:pt x="1420" y="1788"/>
                    </a:cubicBezTo>
                    <a:cubicBezTo>
                      <a:pt x="1419" y="1788"/>
                      <a:pt x="1419" y="1789"/>
                      <a:pt x="1419" y="1789"/>
                    </a:cubicBezTo>
                    <a:cubicBezTo>
                      <a:pt x="1418" y="1790"/>
                      <a:pt x="1418" y="1791"/>
                      <a:pt x="1417" y="1793"/>
                    </a:cubicBezTo>
                    <a:cubicBezTo>
                      <a:pt x="1417" y="1793"/>
                      <a:pt x="1417" y="1793"/>
                      <a:pt x="1417" y="1793"/>
                    </a:cubicBezTo>
                    <a:cubicBezTo>
                      <a:pt x="1417" y="1793"/>
                      <a:pt x="1417" y="1793"/>
                      <a:pt x="1417" y="1793"/>
                    </a:cubicBezTo>
                    <a:cubicBezTo>
                      <a:pt x="1396" y="1837"/>
                      <a:pt x="1380" y="1883"/>
                      <a:pt x="1372" y="1931"/>
                    </a:cubicBezTo>
                    <a:cubicBezTo>
                      <a:pt x="965" y="1931"/>
                      <a:pt x="965" y="1931"/>
                      <a:pt x="965" y="1931"/>
                    </a:cubicBezTo>
                    <a:cubicBezTo>
                      <a:pt x="965" y="1931"/>
                      <a:pt x="965" y="1931"/>
                      <a:pt x="965" y="1931"/>
                    </a:cubicBezTo>
                    <a:cubicBezTo>
                      <a:pt x="964" y="1931"/>
                      <a:pt x="964"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2" y="1931"/>
                      <a:pt x="962" y="1931"/>
                      <a:pt x="962" y="1931"/>
                    </a:cubicBezTo>
                    <a:cubicBezTo>
                      <a:pt x="962" y="1931"/>
                      <a:pt x="962" y="1931"/>
                      <a:pt x="962" y="1931"/>
                    </a:cubicBezTo>
                    <a:cubicBezTo>
                      <a:pt x="564" y="1931"/>
                      <a:pt x="564" y="1931"/>
                      <a:pt x="564" y="1931"/>
                    </a:cubicBezTo>
                    <a:cubicBezTo>
                      <a:pt x="556" y="1882"/>
                      <a:pt x="539" y="1836"/>
                      <a:pt x="517" y="1791"/>
                    </a:cubicBezTo>
                    <a:cubicBezTo>
                      <a:pt x="517" y="1791"/>
                      <a:pt x="517" y="1791"/>
                      <a:pt x="517" y="1791"/>
                    </a:cubicBezTo>
                    <a:cubicBezTo>
                      <a:pt x="517" y="1790"/>
                      <a:pt x="517" y="1790"/>
                      <a:pt x="517" y="1790"/>
                    </a:cubicBezTo>
                    <a:cubicBezTo>
                      <a:pt x="517" y="1789"/>
                      <a:pt x="516" y="1788"/>
                      <a:pt x="516" y="1788"/>
                    </a:cubicBezTo>
                    <a:cubicBezTo>
                      <a:pt x="515" y="1787"/>
                      <a:pt x="515" y="1787"/>
                      <a:pt x="515" y="1787"/>
                    </a:cubicBezTo>
                    <a:cubicBezTo>
                      <a:pt x="515" y="1786"/>
                      <a:pt x="515" y="1786"/>
                      <a:pt x="515" y="1786"/>
                    </a:cubicBezTo>
                    <a:cubicBezTo>
                      <a:pt x="515" y="1786"/>
                      <a:pt x="515" y="1786"/>
                      <a:pt x="515" y="1786"/>
                    </a:cubicBezTo>
                    <a:cubicBezTo>
                      <a:pt x="515" y="1786"/>
                      <a:pt x="515" y="1786"/>
                      <a:pt x="515" y="1786"/>
                    </a:cubicBezTo>
                    <a:cubicBezTo>
                      <a:pt x="515" y="1787"/>
                      <a:pt x="515" y="1787"/>
                      <a:pt x="515" y="1787"/>
                    </a:cubicBezTo>
                    <a:cubicBezTo>
                      <a:pt x="515" y="1787"/>
                      <a:pt x="515" y="1787"/>
                      <a:pt x="515" y="1787"/>
                    </a:cubicBezTo>
                    <a:cubicBezTo>
                      <a:pt x="481" y="1717"/>
                      <a:pt x="435" y="1650"/>
                      <a:pt x="387" y="1582"/>
                    </a:cubicBezTo>
                    <a:cubicBezTo>
                      <a:pt x="298" y="1455"/>
                      <a:pt x="200" y="1314"/>
                      <a:pt x="151" y="1125"/>
                    </a:cubicBezTo>
                    <a:cubicBezTo>
                      <a:pt x="151" y="1125"/>
                      <a:pt x="151" y="1125"/>
                      <a:pt x="151" y="1125"/>
                    </a:cubicBezTo>
                    <a:cubicBezTo>
                      <a:pt x="151" y="1125"/>
                      <a:pt x="151" y="1126"/>
                      <a:pt x="151" y="1126"/>
                    </a:cubicBezTo>
                    <a:cubicBezTo>
                      <a:pt x="151" y="1124"/>
                      <a:pt x="150" y="1122"/>
                      <a:pt x="150" y="1120"/>
                    </a:cubicBezTo>
                    <a:cubicBezTo>
                      <a:pt x="150" y="1120"/>
                      <a:pt x="150" y="1120"/>
                      <a:pt x="150" y="1120"/>
                    </a:cubicBezTo>
                    <a:cubicBezTo>
                      <a:pt x="141" y="1085"/>
                      <a:pt x="133" y="1047"/>
                      <a:pt x="128" y="1008"/>
                    </a:cubicBezTo>
                    <a:cubicBezTo>
                      <a:pt x="92" y="736"/>
                      <a:pt x="205" y="538"/>
                      <a:pt x="307" y="421"/>
                    </a:cubicBezTo>
                    <a:cubicBezTo>
                      <a:pt x="312" y="415"/>
                      <a:pt x="318" y="409"/>
                      <a:pt x="323" y="403"/>
                    </a:cubicBezTo>
                    <a:cubicBezTo>
                      <a:pt x="323" y="403"/>
                      <a:pt x="323" y="403"/>
                      <a:pt x="323" y="403"/>
                    </a:cubicBezTo>
                    <a:cubicBezTo>
                      <a:pt x="323" y="402"/>
                      <a:pt x="324" y="402"/>
                      <a:pt x="324" y="401"/>
                    </a:cubicBezTo>
                    <a:cubicBezTo>
                      <a:pt x="325" y="401"/>
                      <a:pt x="325" y="401"/>
                      <a:pt x="325" y="401"/>
                    </a:cubicBezTo>
                    <a:cubicBezTo>
                      <a:pt x="325" y="401"/>
                      <a:pt x="325" y="401"/>
                      <a:pt x="325" y="401"/>
                    </a:cubicBezTo>
                    <a:cubicBezTo>
                      <a:pt x="487" y="225"/>
                      <a:pt x="728" y="115"/>
                      <a:pt x="962" y="112"/>
                    </a:cubicBezTo>
                    <a:cubicBezTo>
                      <a:pt x="962" y="112"/>
                      <a:pt x="962" y="112"/>
                      <a:pt x="962" y="112"/>
                    </a:cubicBezTo>
                    <a:cubicBezTo>
                      <a:pt x="962" y="112"/>
                      <a:pt x="962" y="112"/>
                      <a:pt x="962" y="112"/>
                    </a:cubicBezTo>
                    <a:cubicBezTo>
                      <a:pt x="962" y="112"/>
                      <a:pt x="963" y="112"/>
                      <a:pt x="963" y="112"/>
                    </a:cubicBezTo>
                    <a:moveTo>
                      <a:pt x="972" y="0"/>
                    </a:moveTo>
                    <a:cubicBezTo>
                      <a:pt x="964" y="0"/>
                      <a:pt x="964" y="0"/>
                      <a:pt x="964" y="0"/>
                    </a:cubicBezTo>
                    <a:cubicBezTo>
                      <a:pt x="964" y="0"/>
                      <a:pt x="964" y="0"/>
                      <a:pt x="964" y="0"/>
                    </a:cubicBezTo>
                    <a:cubicBezTo>
                      <a:pt x="964" y="0"/>
                      <a:pt x="964" y="0"/>
                      <a:pt x="963" y="0"/>
                    </a:cubicBezTo>
                    <a:cubicBezTo>
                      <a:pt x="962" y="0"/>
                      <a:pt x="962" y="0"/>
                      <a:pt x="961" y="0"/>
                    </a:cubicBezTo>
                    <a:cubicBezTo>
                      <a:pt x="961" y="0"/>
                      <a:pt x="961" y="0"/>
                      <a:pt x="961" y="0"/>
                    </a:cubicBezTo>
                    <a:cubicBezTo>
                      <a:pt x="827" y="2"/>
                      <a:pt x="687" y="34"/>
                      <a:pt x="559" y="95"/>
                    </a:cubicBezTo>
                    <a:cubicBezTo>
                      <a:pt x="439" y="151"/>
                      <a:pt x="330" y="230"/>
                      <a:pt x="243" y="324"/>
                    </a:cubicBezTo>
                    <a:cubicBezTo>
                      <a:pt x="243" y="324"/>
                      <a:pt x="243" y="324"/>
                      <a:pt x="243" y="324"/>
                    </a:cubicBezTo>
                    <a:cubicBezTo>
                      <a:pt x="242" y="325"/>
                      <a:pt x="241" y="326"/>
                      <a:pt x="241" y="327"/>
                    </a:cubicBezTo>
                    <a:cubicBezTo>
                      <a:pt x="240" y="327"/>
                      <a:pt x="240" y="327"/>
                      <a:pt x="240" y="327"/>
                    </a:cubicBezTo>
                    <a:cubicBezTo>
                      <a:pt x="240" y="327"/>
                      <a:pt x="240" y="327"/>
                      <a:pt x="240" y="327"/>
                    </a:cubicBezTo>
                    <a:cubicBezTo>
                      <a:pt x="234" y="334"/>
                      <a:pt x="228" y="340"/>
                      <a:pt x="222" y="347"/>
                    </a:cubicBezTo>
                    <a:cubicBezTo>
                      <a:pt x="143" y="439"/>
                      <a:pt x="85" y="541"/>
                      <a:pt x="49" y="652"/>
                    </a:cubicBezTo>
                    <a:cubicBezTo>
                      <a:pt x="11" y="771"/>
                      <a:pt x="0" y="896"/>
                      <a:pt x="17" y="1023"/>
                    </a:cubicBezTo>
                    <a:cubicBezTo>
                      <a:pt x="23" y="1066"/>
                      <a:pt x="31" y="1108"/>
                      <a:pt x="41" y="1147"/>
                    </a:cubicBezTo>
                    <a:cubicBezTo>
                      <a:pt x="41" y="1148"/>
                      <a:pt x="41" y="1148"/>
                      <a:pt x="41" y="1148"/>
                    </a:cubicBezTo>
                    <a:cubicBezTo>
                      <a:pt x="42" y="1148"/>
                      <a:pt x="42" y="1148"/>
                      <a:pt x="42" y="1149"/>
                    </a:cubicBezTo>
                    <a:cubicBezTo>
                      <a:pt x="42" y="1150"/>
                      <a:pt x="42" y="1151"/>
                      <a:pt x="43" y="1152"/>
                    </a:cubicBezTo>
                    <a:cubicBezTo>
                      <a:pt x="43" y="1153"/>
                      <a:pt x="43" y="1153"/>
                      <a:pt x="43" y="1153"/>
                    </a:cubicBezTo>
                    <a:cubicBezTo>
                      <a:pt x="43" y="1153"/>
                      <a:pt x="43" y="1153"/>
                      <a:pt x="43" y="1153"/>
                    </a:cubicBezTo>
                    <a:cubicBezTo>
                      <a:pt x="43" y="1153"/>
                      <a:pt x="43" y="1153"/>
                      <a:pt x="43" y="1153"/>
                    </a:cubicBezTo>
                    <a:cubicBezTo>
                      <a:pt x="43" y="1153"/>
                      <a:pt x="43" y="1153"/>
                      <a:pt x="43" y="1153"/>
                    </a:cubicBezTo>
                    <a:cubicBezTo>
                      <a:pt x="98" y="1363"/>
                      <a:pt x="205" y="1517"/>
                      <a:pt x="295" y="1646"/>
                    </a:cubicBezTo>
                    <a:cubicBezTo>
                      <a:pt x="341" y="1713"/>
                      <a:pt x="385" y="1775"/>
                      <a:pt x="415" y="1836"/>
                    </a:cubicBezTo>
                    <a:cubicBezTo>
                      <a:pt x="415" y="1836"/>
                      <a:pt x="415" y="1836"/>
                      <a:pt x="415" y="1836"/>
                    </a:cubicBezTo>
                    <a:cubicBezTo>
                      <a:pt x="415" y="1836"/>
                      <a:pt x="415" y="1836"/>
                      <a:pt x="415" y="1836"/>
                    </a:cubicBezTo>
                    <a:cubicBezTo>
                      <a:pt x="415" y="1837"/>
                      <a:pt x="416" y="1839"/>
                      <a:pt x="417" y="1840"/>
                    </a:cubicBezTo>
                    <a:cubicBezTo>
                      <a:pt x="417" y="1841"/>
                      <a:pt x="417" y="1841"/>
                      <a:pt x="417" y="1841"/>
                    </a:cubicBezTo>
                    <a:cubicBezTo>
                      <a:pt x="441" y="1890"/>
                      <a:pt x="456" y="1938"/>
                      <a:pt x="457" y="1988"/>
                    </a:cubicBezTo>
                    <a:cubicBezTo>
                      <a:pt x="458" y="2043"/>
                      <a:pt x="458" y="2043"/>
                      <a:pt x="458" y="2043"/>
                    </a:cubicBezTo>
                    <a:cubicBezTo>
                      <a:pt x="961" y="2043"/>
                      <a:pt x="961" y="2043"/>
                      <a:pt x="961" y="2043"/>
                    </a:cubicBezTo>
                    <a:cubicBezTo>
                      <a:pt x="961" y="2043"/>
                      <a:pt x="961" y="2043"/>
                      <a:pt x="961" y="2043"/>
                    </a:cubicBezTo>
                    <a:cubicBezTo>
                      <a:pt x="962" y="2043"/>
                      <a:pt x="962" y="2043"/>
                      <a:pt x="963" y="2043"/>
                    </a:cubicBezTo>
                    <a:cubicBezTo>
                      <a:pt x="964" y="2043"/>
                      <a:pt x="964" y="2043"/>
                      <a:pt x="965" y="2043"/>
                    </a:cubicBezTo>
                    <a:cubicBezTo>
                      <a:pt x="965" y="2043"/>
                      <a:pt x="965" y="2043"/>
                      <a:pt x="965" y="2043"/>
                    </a:cubicBezTo>
                    <a:cubicBezTo>
                      <a:pt x="1477" y="2043"/>
                      <a:pt x="1477" y="2043"/>
                      <a:pt x="1477" y="2043"/>
                    </a:cubicBezTo>
                    <a:cubicBezTo>
                      <a:pt x="1478" y="1988"/>
                      <a:pt x="1478" y="1988"/>
                      <a:pt x="1478" y="1988"/>
                    </a:cubicBezTo>
                    <a:cubicBezTo>
                      <a:pt x="1480" y="1938"/>
                      <a:pt x="1495" y="1890"/>
                      <a:pt x="1518" y="1842"/>
                    </a:cubicBezTo>
                    <a:cubicBezTo>
                      <a:pt x="1518" y="1841"/>
                      <a:pt x="1518" y="1841"/>
                      <a:pt x="1518" y="1841"/>
                    </a:cubicBezTo>
                    <a:cubicBezTo>
                      <a:pt x="1519" y="1839"/>
                      <a:pt x="1520" y="1837"/>
                      <a:pt x="1521" y="1835"/>
                    </a:cubicBezTo>
                    <a:cubicBezTo>
                      <a:pt x="1551" y="1774"/>
                      <a:pt x="1594" y="1712"/>
                      <a:pt x="1641" y="1646"/>
                    </a:cubicBezTo>
                    <a:cubicBezTo>
                      <a:pt x="1730" y="1517"/>
                      <a:pt x="1838" y="1362"/>
                      <a:pt x="1893" y="1152"/>
                    </a:cubicBezTo>
                    <a:cubicBezTo>
                      <a:pt x="1893" y="1152"/>
                      <a:pt x="1893" y="1152"/>
                      <a:pt x="1893" y="1152"/>
                    </a:cubicBezTo>
                    <a:cubicBezTo>
                      <a:pt x="1893" y="1150"/>
                      <a:pt x="1894" y="1148"/>
                      <a:pt x="1894" y="1146"/>
                    </a:cubicBezTo>
                    <a:cubicBezTo>
                      <a:pt x="1894" y="1146"/>
                      <a:pt x="1894" y="1146"/>
                      <a:pt x="1894" y="1146"/>
                    </a:cubicBezTo>
                    <a:cubicBezTo>
                      <a:pt x="1894" y="1146"/>
                      <a:pt x="1894" y="1146"/>
                      <a:pt x="1894" y="1146"/>
                    </a:cubicBezTo>
                    <a:cubicBezTo>
                      <a:pt x="1904" y="1107"/>
                      <a:pt x="1912" y="1066"/>
                      <a:pt x="1918" y="1023"/>
                    </a:cubicBezTo>
                    <a:cubicBezTo>
                      <a:pt x="1935" y="896"/>
                      <a:pt x="1925" y="771"/>
                      <a:pt x="1886" y="652"/>
                    </a:cubicBezTo>
                    <a:cubicBezTo>
                      <a:pt x="1851" y="541"/>
                      <a:pt x="1792" y="439"/>
                      <a:pt x="1713" y="347"/>
                    </a:cubicBezTo>
                    <a:cubicBezTo>
                      <a:pt x="1707" y="341"/>
                      <a:pt x="1701" y="334"/>
                      <a:pt x="1695" y="327"/>
                    </a:cubicBezTo>
                    <a:cubicBezTo>
                      <a:pt x="1695" y="327"/>
                      <a:pt x="1695" y="327"/>
                      <a:pt x="1695" y="327"/>
                    </a:cubicBezTo>
                    <a:cubicBezTo>
                      <a:pt x="1695" y="327"/>
                      <a:pt x="1695" y="327"/>
                      <a:pt x="1695" y="327"/>
                    </a:cubicBezTo>
                    <a:cubicBezTo>
                      <a:pt x="1694" y="326"/>
                      <a:pt x="1693" y="325"/>
                      <a:pt x="1692" y="324"/>
                    </a:cubicBezTo>
                    <a:cubicBezTo>
                      <a:pt x="1691" y="323"/>
                      <a:pt x="1691" y="323"/>
                      <a:pt x="1691" y="323"/>
                    </a:cubicBezTo>
                    <a:cubicBezTo>
                      <a:pt x="1691" y="323"/>
                      <a:pt x="1691" y="323"/>
                      <a:pt x="1691" y="323"/>
                    </a:cubicBezTo>
                    <a:cubicBezTo>
                      <a:pt x="1691" y="323"/>
                      <a:pt x="1691" y="323"/>
                      <a:pt x="1691" y="323"/>
                    </a:cubicBezTo>
                    <a:cubicBezTo>
                      <a:pt x="1604" y="229"/>
                      <a:pt x="1496" y="150"/>
                      <a:pt x="1377" y="95"/>
                    </a:cubicBezTo>
                    <a:cubicBezTo>
                      <a:pt x="1247" y="34"/>
                      <a:pt x="1108" y="1"/>
                      <a:pt x="973" y="0"/>
                    </a:cubicBezTo>
                    <a:cubicBezTo>
                      <a:pt x="972" y="0"/>
                      <a:pt x="972" y="0"/>
                      <a:pt x="972" y="0"/>
                    </a:cubicBezTo>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7" name="Freeform 6"/>
              <p:cNvSpPr/>
              <p:nvPr/>
            </p:nvSpPr>
            <p:spPr bwMode="auto">
              <a:xfrm>
                <a:off x="4131108" y="3649518"/>
                <a:ext cx="849313" cy="106363"/>
              </a:xfrm>
              <a:custGeom>
                <a:avLst/>
                <a:gdLst>
                  <a:gd name="T0" fmla="*/ 65 w 1035"/>
                  <a:gd name="T1" fmla="*/ 0 h 131"/>
                  <a:gd name="T2" fmla="*/ 0 w 1035"/>
                  <a:gd name="T3" fmla="*/ 63 h 131"/>
                  <a:gd name="T4" fmla="*/ 65 w 1035"/>
                  <a:gd name="T5" fmla="*/ 131 h 131"/>
                  <a:gd name="T6" fmla="*/ 513 w 1035"/>
                  <a:gd name="T7" fmla="*/ 131 h 131"/>
                  <a:gd name="T8" fmla="*/ 517 w 1035"/>
                  <a:gd name="T9" fmla="*/ 131 h 131"/>
                  <a:gd name="T10" fmla="*/ 522 w 1035"/>
                  <a:gd name="T11" fmla="*/ 131 h 131"/>
                  <a:gd name="T12" fmla="*/ 522 w 1035"/>
                  <a:gd name="T13" fmla="*/ 131 h 131"/>
                  <a:gd name="T14" fmla="*/ 969 w 1035"/>
                  <a:gd name="T15" fmla="*/ 131 h 131"/>
                  <a:gd name="T16" fmla="*/ 969 w 1035"/>
                  <a:gd name="T17" fmla="*/ 131 h 131"/>
                  <a:gd name="T18" fmla="*/ 1034 w 1035"/>
                  <a:gd name="T19" fmla="*/ 68 h 131"/>
                  <a:gd name="T20" fmla="*/ 970 w 1035"/>
                  <a:gd name="T21" fmla="*/ 0 h 131"/>
                  <a:gd name="T22" fmla="*/ 520 w 1035"/>
                  <a:gd name="T23" fmla="*/ 0 h 131"/>
                  <a:gd name="T24" fmla="*/ 520 w 1035"/>
                  <a:gd name="T25" fmla="*/ 0 h 131"/>
                  <a:gd name="T26" fmla="*/ 517 w 1035"/>
                  <a:gd name="T27" fmla="*/ 0 h 131"/>
                  <a:gd name="T28" fmla="*/ 514 w 1035"/>
                  <a:gd name="T29" fmla="*/ 0 h 131"/>
                  <a:gd name="T30" fmla="*/ 514 w 1035"/>
                  <a:gd name="T31" fmla="*/ 0 h 131"/>
                  <a:gd name="T32" fmla="*/ 65 w 1035"/>
                  <a:gd name="T33" fmla="*/ 0 h 131"/>
                  <a:gd name="T34" fmla="*/ 65 w 1035"/>
                  <a:gd name="T35"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35" h="131">
                    <a:moveTo>
                      <a:pt x="65" y="0"/>
                    </a:moveTo>
                    <a:cubicBezTo>
                      <a:pt x="29" y="0"/>
                      <a:pt x="0" y="27"/>
                      <a:pt x="0" y="63"/>
                    </a:cubicBezTo>
                    <a:cubicBezTo>
                      <a:pt x="0" y="99"/>
                      <a:pt x="29" y="131"/>
                      <a:pt x="65" y="131"/>
                    </a:cubicBezTo>
                    <a:cubicBezTo>
                      <a:pt x="513" y="131"/>
                      <a:pt x="513" y="131"/>
                      <a:pt x="513" y="131"/>
                    </a:cubicBezTo>
                    <a:cubicBezTo>
                      <a:pt x="514" y="131"/>
                      <a:pt x="516" y="131"/>
                      <a:pt x="517" y="131"/>
                    </a:cubicBezTo>
                    <a:cubicBezTo>
                      <a:pt x="519" y="131"/>
                      <a:pt x="520" y="131"/>
                      <a:pt x="522" y="131"/>
                    </a:cubicBezTo>
                    <a:cubicBezTo>
                      <a:pt x="522" y="131"/>
                      <a:pt x="522" y="131"/>
                      <a:pt x="522" y="131"/>
                    </a:cubicBezTo>
                    <a:cubicBezTo>
                      <a:pt x="969" y="131"/>
                      <a:pt x="969" y="131"/>
                      <a:pt x="969" y="131"/>
                    </a:cubicBezTo>
                    <a:cubicBezTo>
                      <a:pt x="969" y="131"/>
                      <a:pt x="969" y="131"/>
                      <a:pt x="969" y="131"/>
                    </a:cubicBezTo>
                    <a:cubicBezTo>
                      <a:pt x="1005" y="131"/>
                      <a:pt x="1034" y="104"/>
                      <a:pt x="1034" y="68"/>
                    </a:cubicBezTo>
                    <a:cubicBezTo>
                      <a:pt x="1035" y="32"/>
                      <a:pt x="1005" y="1"/>
                      <a:pt x="970" y="0"/>
                    </a:cubicBezTo>
                    <a:cubicBezTo>
                      <a:pt x="520" y="0"/>
                      <a:pt x="520" y="0"/>
                      <a:pt x="520" y="0"/>
                    </a:cubicBezTo>
                    <a:cubicBezTo>
                      <a:pt x="520" y="0"/>
                      <a:pt x="520" y="0"/>
                      <a:pt x="520" y="0"/>
                    </a:cubicBezTo>
                    <a:cubicBezTo>
                      <a:pt x="519" y="0"/>
                      <a:pt x="518" y="0"/>
                      <a:pt x="517" y="0"/>
                    </a:cubicBezTo>
                    <a:cubicBezTo>
                      <a:pt x="516" y="0"/>
                      <a:pt x="515" y="0"/>
                      <a:pt x="514" y="0"/>
                    </a:cubicBezTo>
                    <a:cubicBezTo>
                      <a:pt x="514" y="0"/>
                      <a:pt x="514" y="0"/>
                      <a:pt x="514" y="0"/>
                    </a:cubicBezTo>
                    <a:cubicBezTo>
                      <a:pt x="65" y="0"/>
                      <a:pt x="65" y="0"/>
                      <a:pt x="65" y="0"/>
                    </a:cubicBezTo>
                    <a:cubicBezTo>
                      <a:pt x="65" y="0"/>
                      <a:pt x="65" y="0"/>
                      <a:pt x="65" y="0"/>
                    </a:cubicBezTo>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8" name="Freeform 7"/>
              <p:cNvSpPr/>
              <p:nvPr/>
            </p:nvSpPr>
            <p:spPr bwMode="auto">
              <a:xfrm>
                <a:off x="4129520" y="3506643"/>
                <a:ext cx="849313" cy="106363"/>
              </a:xfrm>
              <a:custGeom>
                <a:avLst/>
                <a:gdLst>
                  <a:gd name="T0" fmla="*/ 518 w 1035"/>
                  <a:gd name="T1" fmla="*/ 0 h 131"/>
                  <a:gd name="T2" fmla="*/ 517 w 1035"/>
                  <a:gd name="T3" fmla="*/ 0 h 131"/>
                  <a:gd name="T4" fmla="*/ 517 w 1035"/>
                  <a:gd name="T5" fmla="*/ 0 h 131"/>
                  <a:gd name="T6" fmla="*/ 517 w 1035"/>
                  <a:gd name="T7" fmla="*/ 0 h 131"/>
                  <a:gd name="T8" fmla="*/ 515 w 1035"/>
                  <a:gd name="T9" fmla="*/ 0 h 131"/>
                  <a:gd name="T10" fmla="*/ 515 w 1035"/>
                  <a:gd name="T11" fmla="*/ 0 h 131"/>
                  <a:gd name="T12" fmla="*/ 66 w 1035"/>
                  <a:gd name="T13" fmla="*/ 0 h 131"/>
                  <a:gd name="T14" fmla="*/ 66 w 1035"/>
                  <a:gd name="T15" fmla="*/ 0 h 131"/>
                  <a:gd name="T16" fmla="*/ 1 w 1035"/>
                  <a:gd name="T17" fmla="*/ 63 h 131"/>
                  <a:gd name="T18" fmla="*/ 66 w 1035"/>
                  <a:gd name="T19" fmla="*/ 131 h 131"/>
                  <a:gd name="T20" fmla="*/ 515 w 1035"/>
                  <a:gd name="T21" fmla="*/ 131 h 131"/>
                  <a:gd name="T22" fmla="*/ 515 w 1035"/>
                  <a:gd name="T23" fmla="*/ 131 h 131"/>
                  <a:gd name="T24" fmla="*/ 518 w 1035"/>
                  <a:gd name="T25" fmla="*/ 131 h 131"/>
                  <a:gd name="T26" fmla="*/ 521 w 1035"/>
                  <a:gd name="T27" fmla="*/ 131 h 131"/>
                  <a:gd name="T28" fmla="*/ 521 w 1035"/>
                  <a:gd name="T29" fmla="*/ 131 h 131"/>
                  <a:gd name="T30" fmla="*/ 970 w 1035"/>
                  <a:gd name="T31" fmla="*/ 131 h 131"/>
                  <a:gd name="T32" fmla="*/ 970 w 1035"/>
                  <a:gd name="T33" fmla="*/ 131 h 131"/>
                  <a:gd name="T34" fmla="*/ 1035 w 1035"/>
                  <a:gd name="T35" fmla="*/ 68 h 131"/>
                  <a:gd name="T36" fmla="*/ 970 w 1035"/>
                  <a:gd name="T37" fmla="*/ 0 h 131"/>
                  <a:gd name="T38" fmla="*/ 521 w 1035"/>
                  <a:gd name="T39" fmla="*/ 0 h 131"/>
                  <a:gd name="T40" fmla="*/ 521 w 1035"/>
                  <a:gd name="T41" fmla="*/ 0 h 131"/>
                  <a:gd name="T42" fmla="*/ 519 w 1035"/>
                  <a:gd name="T43" fmla="*/ 0 h 131"/>
                  <a:gd name="T44" fmla="*/ 519 w 1035"/>
                  <a:gd name="T45" fmla="*/ 0 h 131"/>
                  <a:gd name="T46" fmla="*/ 518 w 1035"/>
                  <a:gd name="T47"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35" h="131">
                    <a:moveTo>
                      <a:pt x="518" y="0"/>
                    </a:moveTo>
                    <a:cubicBezTo>
                      <a:pt x="518" y="0"/>
                      <a:pt x="517" y="0"/>
                      <a:pt x="517" y="0"/>
                    </a:cubicBezTo>
                    <a:cubicBezTo>
                      <a:pt x="517" y="0"/>
                      <a:pt x="517" y="0"/>
                      <a:pt x="517" y="0"/>
                    </a:cubicBezTo>
                    <a:cubicBezTo>
                      <a:pt x="517" y="0"/>
                      <a:pt x="517" y="0"/>
                      <a:pt x="517" y="0"/>
                    </a:cubicBezTo>
                    <a:cubicBezTo>
                      <a:pt x="516" y="0"/>
                      <a:pt x="516" y="0"/>
                      <a:pt x="515" y="0"/>
                    </a:cubicBezTo>
                    <a:cubicBezTo>
                      <a:pt x="515" y="0"/>
                      <a:pt x="515" y="0"/>
                      <a:pt x="515" y="0"/>
                    </a:cubicBezTo>
                    <a:cubicBezTo>
                      <a:pt x="66" y="0"/>
                      <a:pt x="66" y="0"/>
                      <a:pt x="66" y="0"/>
                    </a:cubicBezTo>
                    <a:cubicBezTo>
                      <a:pt x="66" y="0"/>
                      <a:pt x="66" y="0"/>
                      <a:pt x="66" y="0"/>
                    </a:cubicBezTo>
                    <a:cubicBezTo>
                      <a:pt x="30" y="0"/>
                      <a:pt x="1" y="27"/>
                      <a:pt x="1" y="63"/>
                    </a:cubicBezTo>
                    <a:cubicBezTo>
                      <a:pt x="0" y="99"/>
                      <a:pt x="29" y="130"/>
                      <a:pt x="66" y="131"/>
                    </a:cubicBezTo>
                    <a:cubicBezTo>
                      <a:pt x="515" y="131"/>
                      <a:pt x="515" y="131"/>
                      <a:pt x="515" y="131"/>
                    </a:cubicBezTo>
                    <a:cubicBezTo>
                      <a:pt x="515" y="131"/>
                      <a:pt x="515" y="131"/>
                      <a:pt x="515" y="131"/>
                    </a:cubicBezTo>
                    <a:cubicBezTo>
                      <a:pt x="516" y="131"/>
                      <a:pt x="517" y="131"/>
                      <a:pt x="518" y="131"/>
                    </a:cubicBezTo>
                    <a:cubicBezTo>
                      <a:pt x="519" y="131"/>
                      <a:pt x="520" y="131"/>
                      <a:pt x="521" y="131"/>
                    </a:cubicBezTo>
                    <a:cubicBezTo>
                      <a:pt x="521" y="131"/>
                      <a:pt x="521" y="131"/>
                      <a:pt x="521" y="131"/>
                    </a:cubicBezTo>
                    <a:cubicBezTo>
                      <a:pt x="970" y="131"/>
                      <a:pt x="970" y="131"/>
                      <a:pt x="970" y="131"/>
                    </a:cubicBezTo>
                    <a:cubicBezTo>
                      <a:pt x="970" y="131"/>
                      <a:pt x="970" y="131"/>
                      <a:pt x="970" y="131"/>
                    </a:cubicBezTo>
                    <a:cubicBezTo>
                      <a:pt x="1006" y="131"/>
                      <a:pt x="1035" y="104"/>
                      <a:pt x="1035" y="68"/>
                    </a:cubicBezTo>
                    <a:cubicBezTo>
                      <a:pt x="1035" y="32"/>
                      <a:pt x="1006" y="0"/>
                      <a:pt x="970" y="0"/>
                    </a:cubicBezTo>
                    <a:cubicBezTo>
                      <a:pt x="521" y="0"/>
                      <a:pt x="521" y="0"/>
                      <a:pt x="521" y="0"/>
                    </a:cubicBezTo>
                    <a:cubicBezTo>
                      <a:pt x="521" y="0"/>
                      <a:pt x="521" y="0"/>
                      <a:pt x="521" y="0"/>
                    </a:cubicBezTo>
                    <a:cubicBezTo>
                      <a:pt x="520" y="0"/>
                      <a:pt x="520" y="0"/>
                      <a:pt x="519" y="0"/>
                    </a:cubicBezTo>
                    <a:cubicBezTo>
                      <a:pt x="519" y="0"/>
                      <a:pt x="519" y="0"/>
                      <a:pt x="519" y="0"/>
                    </a:cubicBezTo>
                    <a:cubicBezTo>
                      <a:pt x="519" y="0"/>
                      <a:pt x="518" y="0"/>
                      <a:pt x="518" y="0"/>
                    </a:cubicBezTo>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9" name="Freeform 8"/>
              <p:cNvSpPr/>
              <p:nvPr/>
            </p:nvSpPr>
            <p:spPr bwMode="auto">
              <a:xfrm>
                <a:off x="4131108" y="3792393"/>
                <a:ext cx="849313" cy="106363"/>
              </a:xfrm>
              <a:custGeom>
                <a:avLst/>
                <a:gdLst>
                  <a:gd name="T0" fmla="*/ 517 w 1035"/>
                  <a:gd name="T1" fmla="*/ 0 h 130"/>
                  <a:gd name="T2" fmla="*/ 515 w 1035"/>
                  <a:gd name="T3" fmla="*/ 0 h 130"/>
                  <a:gd name="T4" fmla="*/ 515 w 1035"/>
                  <a:gd name="T5" fmla="*/ 0 h 130"/>
                  <a:gd name="T6" fmla="*/ 515 w 1035"/>
                  <a:gd name="T7" fmla="*/ 0 h 130"/>
                  <a:gd name="T8" fmla="*/ 515 w 1035"/>
                  <a:gd name="T9" fmla="*/ 0 h 130"/>
                  <a:gd name="T10" fmla="*/ 515 w 1035"/>
                  <a:gd name="T11" fmla="*/ 0 h 130"/>
                  <a:gd name="T12" fmla="*/ 65 w 1035"/>
                  <a:gd name="T13" fmla="*/ 0 h 130"/>
                  <a:gd name="T14" fmla="*/ 65 w 1035"/>
                  <a:gd name="T15" fmla="*/ 0 h 130"/>
                  <a:gd name="T16" fmla="*/ 0 w 1035"/>
                  <a:gd name="T17" fmla="*/ 62 h 130"/>
                  <a:gd name="T18" fmla="*/ 65 w 1035"/>
                  <a:gd name="T19" fmla="*/ 130 h 130"/>
                  <a:gd name="T20" fmla="*/ 512 w 1035"/>
                  <a:gd name="T21" fmla="*/ 130 h 130"/>
                  <a:gd name="T22" fmla="*/ 517 w 1035"/>
                  <a:gd name="T23" fmla="*/ 130 h 130"/>
                  <a:gd name="T24" fmla="*/ 522 w 1035"/>
                  <a:gd name="T25" fmla="*/ 130 h 130"/>
                  <a:gd name="T26" fmla="*/ 522 w 1035"/>
                  <a:gd name="T27" fmla="*/ 130 h 130"/>
                  <a:gd name="T28" fmla="*/ 969 w 1035"/>
                  <a:gd name="T29" fmla="*/ 130 h 130"/>
                  <a:gd name="T30" fmla="*/ 969 w 1035"/>
                  <a:gd name="T31" fmla="*/ 130 h 130"/>
                  <a:gd name="T32" fmla="*/ 1034 w 1035"/>
                  <a:gd name="T33" fmla="*/ 67 h 130"/>
                  <a:gd name="T34" fmla="*/ 969 w 1035"/>
                  <a:gd name="T35" fmla="*/ 0 h 130"/>
                  <a:gd name="T36" fmla="*/ 521 w 1035"/>
                  <a:gd name="T37" fmla="*/ 0 h 130"/>
                  <a:gd name="T38" fmla="*/ 521 w 1035"/>
                  <a:gd name="T39" fmla="*/ 0 h 130"/>
                  <a:gd name="T40" fmla="*/ 517 w 1035"/>
                  <a:gd name="T41"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5" h="130">
                    <a:moveTo>
                      <a:pt x="517" y="0"/>
                    </a:moveTo>
                    <a:cubicBezTo>
                      <a:pt x="516" y="0"/>
                      <a:pt x="516" y="0"/>
                      <a:pt x="515" y="0"/>
                    </a:cubicBezTo>
                    <a:cubicBezTo>
                      <a:pt x="515" y="0"/>
                      <a:pt x="515" y="0"/>
                      <a:pt x="515" y="0"/>
                    </a:cubicBezTo>
                    <a:cubicBezTo>
                      <a:pt x="515" y="0"/>
                      <a:pt x="515" y="0"/>
                      <a:pt x="515" y="0"/>
                    </a:cubicBezTo>
                    <a:cubicBezTo>
                      <a:pt x="515" y="0"/>
                      <a:pt x="515" y="0"/>
                      <a:pt x="515" y="0"/>
                    </a:cubicBezTo>
                    <a:cubicBezTo>
                      <a:pt x="515" y="0"/>
                      <a:pt x="515" y="0"/>
                      <a:pt x="515" y="0"/>
                    </a:cubicBezTo>
                    <a:cubicBezTo>
                      <a:pt x="65" y="0"/>
                      <a:pt x="65" y="0"/>
                      <a:pt x="65" y="0"/>
                    </a:cubicBezTo>
                    <a:cubicBezTo>
                      <a:pt x="65" y="0"/>
                      <a:pt x="65" y="0"/>
                      <a:pt x="65" y="0"/>
                    </a:cubicBezTo>
                    <a:cubicBezTo>
                      <a:pt x="29" y="0"/>
                      <a:pt x="0" y="26"/>
                      <a:pt x="0" y="62"/>
                    </a:cubicBezTo>
                    <a:cubicBezTo>
                      <a:pt x="0" y="98"/>
                      <a:pt x="29" y="130"/>
                      <a:pt x="65" y="130"/>
                    </a:cubicBezTo>
                    <a:cubicBezTo>
                      <a:pt x="512" y="130"/>
                      <a:pt x="512" y="130"/>
                      <a:pt x="512" y="130"/>
                    </a:cubicBezTo>
                    <a:cubicBezTo>
                      <a:pt x="513" y="130"/>
                      <a:pt x="515" y="130"/>
                      <a:pt x="517" y="130"/>
                    </a:cubicBezTo>
                    <a:cubicBezTo>
                      <a:pt x="519" y="130"/>
                      <a:pt x="521" y="130"/>
                      <a:pt x="522" y="130"/>
                    </a:cubicBezTo>
                    <a:cubicBezTo>
                      <a:pt x="522" y="130"/>
                      <a:pt x="522" y="130"/>
                      <a:pt x="522" y="130"/>
                    </a:cubicBezTo>
                    <a:cubicBezTo>
                      <a:pt x="969" y="130"/>
                      <a:pt x="969" y="130"/>
                      <a:pt x="969" y="130"/>
                    </a:cubicBezTo>
                    <a:cubicBezTo>
                      <a:pt x="969" y="130"/>
                      <a:pt x="969" y="130"/>
                      <a:pt x="969" y="130"/>
                    </a:cubicBezTo>
                    <a:cubicBezTo>
                      <a:pt x="1005" y="130"/>
                      <a:pt x="1034" y="103"/>
                      <a:pt x="1034" y="67"/>
                    </a:cubicBezTo>
                    <a:cubicBezTo>
                      <a:pt x="1035" y="31"/>
                      <a:pt x="1006" y="0"/>
                      <a:pt x="969" y="0"/>
                    </a:cubicBezTo>
                    <a:cubicBezTo>
                      <a:pt x="521" y="0"/>
                      <a:pt x="521" y="0"/>
                      <a:pt x="521" y="0"/>
                    </a:cubicBezTo>
                    <a:cubicBezTo>
                      <a:pt x="521" y="0"/>
                      <a:pt x="521" y="0"/>
                      <a:pt x="521" y="0"/>
                    </a:cubicBezTo>
                    <a:cubicBezTo>
                      <a:pt x="519" y="0"/>
                      <a:pt x="518" y="0"/>
                      <a:pt x="517" y="0"/>
                    </a:cubicBezTo>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0" name="Freeform 9"/>
              <p:cNvSpPr/>
              <p:nvPr/>
            </p:nvSpPr>
            <p:spPr bwMode="auto">
              <a:xfrm>
                <a:off x="4254933" y="3935268"/>
                <a:ext cx="600075" cy="196850"/>
              </a:xfrm>
              <a:custGeom>
                <a:avLst/>
                <a:gdLst>
                  <a:gd name="T0" fmla="*/ 366 w 731"/>
                  <a:gd name="T1" fmla="*/ 0 h 240"/>
                  <a:gd name="T2" fmla="*/ 361 w 731"/>
                  <a:gd name="T3" fmla="*/ 0 h 240"/>
                  <a:gd name="T4" fmla="*/ 66 w 731"/>
                  <a:gd name="T5" fmla="*/ 0 h 240"/>
                  <a:gd name="T6" fmla="*/ 66 w 731"/>
                  <a:gd name="T7" fmla="*/ 0 h 240"/>
                  <a:gd name="T8" fmla="*/ 1 w 731"/>
                  <a:gd name="T9" fmla="*/ 63 h 240"/>
                  <a:gd name="T10" fmla="*/ 105 w 731"/>
                  <a:gd name="T11" fmla="*/ 123 h 240"/>
                  <a:gd name="T12" fmla="*/ 353 w 731"/>
                  <a:gd name="T13" fmla="*/ 240 h 240"/>
                  <a:gd name="T14" fmla="*/ 358 w 731"/>
                  <a:gd name="T15" fmla="*/ 240 h 240"/>
                  <a:gd name="T16" fmla="*/ 359 w 731"/>
                  <a:gd name="T17" fmla="*/ 240 h 240"/>
                  <a:gd name="T18" fmla="*/ 366 w 731"/>
                  <a:gd name="T19" fmla="*/ 240 h 240"/>
                  <a:gd name="T20" fmla="*/ 367 w 731"/>
                  <a:gd name="T21" fmla="*/ 240 h 240"/>
                  <a:gd name="T22" fmla="*/ 367 w 731"/>
                  <a:gd name="T23" fmla="*/ 240 h 240"/>
                  <a:gd name="T24" fmla="*/ 633 w 731"/>
                  <a:gd name="T25" fmla="*/ 123 h 240"/>
                  <a:gd name="T26" fmla="*/ 731 w 731"/>
                  <a:gd name="T27" fmla="*/ 67 h 240"/>
                  <a:gd name="T28" fmla="*/ 666 w 731"/>
                  <a:gd name="T29" fmla="*/ 0 h 240"/>
                  <a:gd name="T30" fmla="*/ 371 w 731"/>
                  <a:gd name="T31" fmla="*/ 0 h 240"/>
                  <a:gd name="T32" fmla="*/ 371 w 731"/>
                  <a:gd name="T33" fmla="*/ 0 h 240"/>
                  <a:gd name="T34" fmla="*/ 366 w 731"/>
                  <a:gd name="T3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1" h="240">
                    <a:moveTo>
                      <a:pt x="366" y="0"/>
                    </a:moveTo>
                    <a:cubicBezTo>
                      <a:pt x="364" y="0"/>
                      <a:pt x="363" y="0"/>
                      <a:pt x="361" y="0"/>
                    </a:cubicBezTo>
                    <a:cubicBezTo>
                      <a:pt x="66" y="0"/>
                      <a:pt x="66" y="0"/>
                      <a:pt x="66" y="0"/>
                    </a:cubicBezTo>
                    <a:cubicBezTo>
                      <a:pt x="66" y="0"/>
                      <a:pt x="66" y="0"/>
                      <a:pt x="66" y="0"/>
                    </a:cubicBezTo>
                    <a:cubicBezTo>
                      <a:pt x="30" y="0"/>
                      <a:pt x="1" y="27"/>
                      <a:pt x="1" y="63"/>
                    </a:cubicBezTo>
                    <a:cubicBezTo>
                      <a:pt x="0" y="99"/>
                      <a:pt x="57" y="119"/>
                      <a:pt x="105" y="123"/>
                    </a:cubicBezTo>
                    <a:cubicBezTo>
                      <a:pt x="150" y="127"/>
                      <a:pt x="249" y="231"/>
                      <a:pt x="353" y="240"/>
                    </a:cubicBezTo>
                    <a:cubicBezTo>
                      <a:pt x="355" y="240"/>
                      <a:pt x="357" y="240"/>
                      <a:pt x="358" y="240"/>
                    </a:cubicBezTo>
                    <a:cubicBezTo>
                      <a:pt x="359" y="240"/>
                      <a:pt x="359" y="240"/>
                      <a:pt x="359" y="240"/>
                    </a:cubicBezTo>
                    <a:cubicBezTo>
                      <a:pt x="361" y="240"/>
                      <a:pt x="363" y="240"/>
                      <a:pt x="366" y="240"/>
                    </a:cubicBezTo>
                    <a:cubicBezTo>
                      <a:pt x="366" y="240"/>
                      <a:pt x="366" y="240"/>
                      <a:pt x="367" y="240"/>
                    </a:cubicBezTo>
                    <a:cubicBezTo>
                      <a:pt x="367" y="240"/>
                      <a:pt x="367" y="240"/>
                      <a:pt x="367" y="240"/>
                    </a:cubicBezTo>
                    <a:cubicBezTo>
                      <a:pt x="476" y="240"/>
                      <a:pt x="578" y="129"/>
                      <a:pt x="633" y="123"/>
                    </a:cubicBezTo>
                    <a:cubicBezTo>
                      <a:pt x="674" y="118"/>
                      <a:pt x="731" y="103"/>
                      <a:pt x="731" y="67"/>
                    </a:cubicBezTo>
                    <a:cubicBezTo>
                      <a:pt x="731" y="31"/>
                      <a:pt x="702" y="0"/>
                      <a:pt x="666" y="0"/>
                    </a:cubicBezTo>
                    <a:cubicBezTo>
                      <a:pt x="371" y="0"/>
                      <a:pt x="371" y="0"/>
                      <a:pt x="371" y="0"/>
                    </a:cubicBezTo>
                    <a:cubicBezTo>
                      <a:pt x="371" y="0"/>
                      <a:pt x="371" y="0"/>
                      <a:pt x="371" y="0"/>
                    </a:cubicBezTo>
                    <a:cubicBezTo>
                      <a:pt x="370" y="0"/>
                      <a:pt x="368" y="0"/>
                      <a:pt x="366" y="0"/>
                    </a:cubicBezTo>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75" name="矩形 74"/>
            <p:cNvSpPr/>
            <p:nvPr/>
          </p:nvSpPr>
          <p:spPr>
            <a:xfrm>
              <a:off x="5114906" y="2577659"/>
              <a:ext cx="1527019" cy="758098"/>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驾驶小车的</a:t>
              </a:r>
              <a:endParaRPr lang="en-US" altLang="zh-CN"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a:p>
              <a:pPr defTabSz="914400" eaLnBrk="0" fontAlgn="base" hangingPunct="0">
                <a:spcBef>
                  <a:spcPct val="0"/>
                </a:spcBef>
                <a:spcAft>
                  <a:spcPct val="0"/>
                </a:spcAft>
              </a:pPr>
              <a:r>
                <a:rPr lang="zh-CN" altLang="en-US"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方案和理由</a:t>
              </a:r>
              <a:endParaRPr lang="zh-CN" altLang="en-US" sz="2400" dirty="0">
                <a:solidFill>
                  <a:schemeClr val="tx1">
                    <a:lumMod val="75000"/>
                    <a:lumOff val="25000"/>
                  </a:schemeClr>
                </a:solidFill>
              </a:endParaRPr>
            </a:p>
          </p:txBody>
        </p:sp>
      </p:grpSp>
      <p:grpSp>
        <p:nvGrpSpPr>
          <p:cNvPr id="124" name="组合 123"/>
          <p:cNvGrpSpPr/>
          <p:nvPr/>
        </p:nvGrpSpPr>
        <p:grpSpPr>
          <a:xfrm>
            <a:off x="8536444" y="2297181"/>
            <a:ext cx="3322167" cy="867047"/>
            <a:chOff x="8536444" y="1204710"/>
            <a:chExt cx="3322167" cy="867047"/>
          </a:xfrm>
        </p:grpSpPr>
        <p:sp>
          <p:nvSpPr>
            <p:cNvPr id="103" name="文本框 102"/>
            <p:cNvSpPr txBox="1"/>
            <p:nvPr/>
          </p:nvSpPr>
          <p:spPr>
            <a:xfrm>
              <a:off x="8673124" y="1204710"/>
              <a:ext cx="3185487" cy="369332"/>
            </a:xfrm>
            <a:prstGeom prst="rect">
              <a:avLst/>
            </a:prstGeom>
            <a:noFill/>
          </p:spPr>
          <p:txBody>
            <a:bodyPr wrap="none" rtlCol="0">
              <a:spAutoFit/>
            </a:bodyPr>
            <a:lstStyle/>
            <a:p>
              <a:r>
                <a:rPr lang="zh-CN" altLang="en-US" dirty="0">
                  <a:solidFill>
                    <a:schemeClr val="bg2">
                      <a:lumMod val="50000"/>
                    </a:schemeClr>
                  </a:solidFill>
                  <a:latin typeface="+mj-ea"/>
                  <a:ea typeface="+mj-ea"/>
                </a:rPr>
                <a:t>完全根据摄像头反馈结果行驶</a:t>
              </a:r>
            </a:p>
          </p:txBody>
        </p:sp>
        <p:sp>
          <p:nvSpPr>
            <p:cNvPr id="104" name="文本框 103"/>
            <p:cNvSpPr txBox="1"/>
            <p:nvPr/>
          </p:nvSpPr>
          <p:spPr>
            <a:xfrm>
              <a:off x="8536444" y="1702425"/>
              <a:ext cx="2260969" cy="369332"/>
            </a:xfrm>
            <a:prstGeom prst="rect">
              <a:avLst/>
            </a:prstGeom>
            <a:noFill/>
          </p:spPr>
          <p:txBody>
            <a:bodyPr wrap="square" rtlCol="0">
              <a:spAutoFit/>
            </a:bodyPr>
            <a:lstStyle/>
            <a:p>
              <a:r>
                <a:rPr lang="zh-CN" altLang="en-US" dirty="0">
                  <a:solidFill>
                    <a:schemeClr val="bg2">
                      <a:lumMod val="50000"/>
                    </a:schemeClr>
                  </a:solidFill>
                  <a:latin typeface="+mn-ea"/>
                </a:rPr>
                <a:t>  </a:t>
              </a:r>
            </a:p>
          </p:txBody>
        </p:sp>
        <p:cxnSp>
          <p:nvCxnSpPr>
            <p:cNvPr id="105" name="直接连接符 104"/>
            <p:cNvCxnSpPr/>
            <p:nvPr/>
          </p:nvCxnSpPr>
          <p:spPr>
            <a:xfrm>
              <a:off x="8769807" y="1633213"/>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9035359" y="3666570"/>
            <a:ext cx="2260969" cy="867047"/>
            <a:chOff x="9035359" y="2574099"/>
            <a:chExt cx="2260969" cy="867047"/>
          </a:xfrm>
        </p:grpSpPr>
        <p:sp>
          <p:nvSpPr>
            <p:cNvPr id="106" name="文本框 105"/>
            <p:cNvSpPr txBox="1"/>
            <p:nvPr/>
          </p:nvSpPr>
          <p:spPr>
            <a:xfrm>
              <a:off x="9172039" y="2574099"/>
              <a:ext cx="2031325" cy="369332"/>
            </a:xfrm>
            <a:prstGeom prst="rect">
              <a:avLst/>
            </a:prstGeom>
            <a:noFill/>
          </p:spPr>
          <p:txBody>
            <a:bodyPr wrap="none" rtlCol="0">
              <a:spAutoFit/>
            </a:bodyPr>
            <a:lstStyle/>
            <a:p>
              <a:r>
                <a:rPr lang="zh-CN" altLang="en-US" dirty="0">
                  <a:solidFill>
                    <a:schemeClr val="bg2">
                      <a:lumMod val="50000"/>
                    </a:schemeClr>
                  </a:solidFill>
                  <a:latin typeface="+mj-ea"/>
                  <a:ea typeface="+mj-ea"/>
                </a:rPr>
                <a:t>自主规划小车道路</a:t>
              </a:r>
            </a:p>
          </p:txBody>
        </p:sp>
        <p:sp>
          <p:nvSpPr>
            <p:cNvPr id="107" name="文本框 106"/>
            <p:cNvSpPr txBox="1"/>
            <p:nvPr/>
          </p:nvSpPr>
          <p:spPr>
            <a:xfrm>
              <a:off x="9035359" y="3071814"/>
              <a:ext cx="2260969" cy="369332"/>
            </a:xfrm>
            <a:prstGeom prst="rect">
              <a:avLst/>
            </a:prstGeom>
            <a:noFill/>
          </p:spPr>
          <p:txBody>
            <a:bodyPr wrap="square" rtlCol="0">
              <a:spAutoFit/>
            </a:bodyPr>
            <a:lstStyle/>
            <a:p>
              <a:r>
                <a:rPr lang="zh-CN" altLang="en-US" dirty="0">
                  <a:solidFill>
                    <a:schemeClr val="bg2">
                      <a:lumMod val="50000"/>
                    </a:schemeClr>
                  </a:solidFill>
                  <a:latin typeface="+mn-ea"/>
                </a:rPr>
                <a:t>  </a:t>
              </a:r>
            </a:p>
          </p:txBody>
        </p:sp>
        <p:cxnSp>
          <p:nvCxnSpPr>
            <p:cNvPr id="108" name="直接连接符 107"/>
            <p:cNvCxnSpPr/>
            <p:nvPr/>
          </p:nvCxnSpPr>
          <p:spPr>
            <a:xfrm>
              <a:off x="9268722" y="3002602"/>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8673124" y="5104089"/>
            <a:ext cx="2260969" cy="867047"/>
            <a:chOff x="8673124" y="4011618"/>
            <a:chExt cx="2260969" cy="867047"/>
          </a:xfrm>
        </p:grpSpPr>
        <p:sp>
          <p:nvSpPr>
            <p:cNvPr id="109" name="文本框 108"/>
            <p:cNvSpPr txBox="1"/>
            <p:nvPr/>
          </p:nvSpPr>
          <p:spPr>
            <a:xfrm>
              <a:off x="8809804" y="4011618"/>
              <a:ext cx="2031325" cy="369332"/>
            </a:xfrm>
            <a:prstGeom prst="rect">
              <a:avLst/>
            </a:prstGeom>
            <a:noFill/>
          </p:spPr>
          <p:txBody>
            <a:bodyPr wrap="none" rtlCol="0">
              <a:spAutoFit/>
            </a:bodyPr>
            <a:lstStyle/>
            <a:p>
              <a:r>
                <a:rPr lang="zh-CN" altLang="en-US" dirty="0">
                  <a:solidFill>
                    <a:schemeClr val="bg2">
                      <a:lumMod val="50000"/>
                    </a:schemeClr>
                  </a:solidFill>
                  <a:latin typeface="+mj-ea"/>
                  <a:ea typeface="+mj-ea"/>
                </a:rPr>
                <a:t>用于仿真微观场景</a:t>
              </a:r>
            </a:p>
          </p:txBody>
        </p:sp>
        <p:sp>
          <p:nvSpPr>
            <p:cNvPr id="110" name="文本框 109"/>
            <p:cNvSpPr txBox="1"/>
            <p:nvPr/>
          </p:nvSpPr>
          <p:spPr>
            <a:xfrm>
              <a:off x="8673124" y="4509333"/>
              <a:ext cx="2260969" cy="369332"/>
            </a:xfrm>
            <a:prstGeom prst="rect">
              <a:avLst/>
            </a:prstGeom>
            <a:noFill/>
          </p:spPr>
          <p:txBody>
            <a:bodyPr wrap="square" rtlCol="0">
              <a:spAutoFit/>
            </a:bodyPr>
            <a:lstStyle/>
            <a:p>
              <a:pPr algn="ctr"/>
              <a:endParaRPr lang="zh-CN" altLang="en-US" dirty="0">
                <a:solidFill>
                  <a:schemeClr val="bg2">
                    <a:lumMod val="50000"/>
                  </a:schemeClr>
                </a:solidFill>
                <a:latin typeface="+mn-ea"/>
              </a:endParaRPr>
            </a:p>
          </p:txBody>
        </p:sp>
        <p:cxnSp>
          <p:nvCxnSpPr>
            <p:cNvPr id="111" name="直接连接符 110"/>
            <p:cNvCxnSpPr/>
            <p:nvPr/>
          </p:nvCxnSpPr>
          <p:spPr>
            <a:xfrm>
              <a:off x="8906487" y="4440121"/>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7" name="组合 126"/>
          <p:cNvGrpSpPr/>
          <p:nvPr/>
        </p:nvGrpSpPr>
        <p:grpSpPr>
          <a:xfrm>
            <a:off x="1033294" y="2373065"/>
            <a:ext cx="2260969" cy="867047"/>
            <a:chOff x="1033294" y="1280594"/>
            <a:chExt cx="2260969" cy="867047"/>
          </a:xfrm>
        </p:grpSpPr>
        <p:sp>
          <p:nvSpPr>
            <p:cNvPr id="112" name="文本框 111"/>
            <p:cNvSpPr txBox="1"/>
            <p:nvPr/>
          </p:nvSpPr>
          <p:spPr>
            <a:xfrm>
              <a:off x="1686170" y="1280594"/>
              <a:ext cx="1569660"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机器视觉巡线</a:t>
              </a:r>
            </a:p>
          </p:txBody>
        </p:sp>
        <p:sp>
          <p:nvSpPr>
            <p:cNvPr id="113" name="文本框 112"/>
            <p:cNvSpPr txBox="1"/>
            <p:nvPr/>
          </p:nvSpPr>
          <p:spPr>
            <a:xfrm>
              <a:off x="1033294" y="1778309"/>
              <a:ext cx="2260969" cy="369332"/>
            </a:xfrm>
            <a:prstGeom prst="rect">
              <a:avLst/>
            </a:prstGeom>
            <a:noFill/>
          </p:spPr>
          <p:txBody>
            <a:bodyPr wrap="square" rtlCol="0">
              <a:spAutoFit/>
            </a:bodyPr>
            <a:lstStyle/>
            <a:p>
              <a:pPr algn="r"/>
              <a:endParaRPr lang="zh-CN" altLang="en-US" dirty="0">
                <a:solidFill>
                  <a:schemeClr val="bg2">
                    <a:lumMod val="50000"/>
                  </a:schemeClr>
                </a:solidFill>
                <a:latin typeface="+mn-ea"/>
              </a:endParaRPr>
            </a:p>
          </p:txBody>
        </p:sp>
        <p:cxnSp>
          <p:nvCxnSpPr>
            <p:cNvPr id="114" name="直接连接符 113"/>
            <p:cNvCxnSpPr/>
            <p:nvPr/>
          </p:nvCxnSpPr>
          <p:spPr>
            <a:xfrm>
              <a:off x="1178169" y="1709097"/>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265058" y="3641066"/>
            <a:ext cx="2531423" cy="867047"/>
            <a:chOff x="265058" y="2548595"/>
            <a:chExt cx="2531423" cy="867047"/>
          </a:xfrm>
        </p:grpSpPr>
        <p:sp>
          <p:nvSpPr>
            <p:cNvPr id="115" name="文本框 114"/>
            <p:cNvSpPr txBox="1"/>
            <p:nvPr/>
          </p:nvSpPr>
          <p:spPr>
            <a:xfrm>
              <a:off x="265058" y="2548595"/>
              <a:ext cx="2492990"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车辆沿着固定轨道行驶</a:t>
              </a:r>
            </a:p>
          </p:txBody>
        </p:sp>
        <p:sp>
          <p:nvSpPr>
            <p:cNvPr id="116" name="文本框 115"/>
            <p:cNvSpPr txBox="1"/>
            <p:nvPr/>
          </p:nvSpPr>
          <p:spPr>
            <a:xfrm>
              <a:off x="535512" y="3046310"/>
              <a:ext cx="2260969" cy="369332"/>
            </a:xfrm>
            <a:prstGeom prst="rect">
              <a:avLst/>
            </a:prstGeom>
            <a:noFill/>
          </p:spPr>
          <p:txBody>
            <a:bodyPr wrap="square" rtlCol="0">
              <a:spAutoFit/>
            </a:bodyPr>
            <a:lstStyle/>
            <a:p>
              <a:pPr algn="r"/>
              <a:endParaRPr lang="zh-CN" altLang="en-US" dirty="0">
                <a:solidFill>
                  <a:schemeClr val="bg2">
                    <a:lumMod val="50000"/>
                  </a:schemeClr>
                </a:solidFill>
                <a:latin typeface="+mn-ea"/>
              </a:endParaRPr>
            </a:p>
          </p:txBody>
        </p:sp>
        <p:cxnSp>
          <p:nvCxnSpPr>
            <p:cNvPr id="117" name="直接连接符 116"/>
            <p:cNvCxnSpPr/>
            <p:nvPr/>
          </p:nvCxnSpPr>
          <p:spPr>
            <a:xfrm>
              <a:off x="680387" y="2977098"/>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1037708" y="5114881"/>
            <a:ext cx="2260969" cy="867047"/>
            <a:chOff x="1037708" y="4022410"/>
            <a:chExt cx="2260969" cy="867047"/>
          </a:xfrm>
        </p:grpSpPr>
        <p:sp>
          <p:nvSpPr>
            <p:cNvPr id="118" name="文本框 117"/>
            <p:cNvSpPr txBox="1"/>
            <p:nvPr/>
          </p:nvSpPr>
          <p:spPr>
            <a:xfrm>
              <a:off x="1228918" y="4022410"/>
              <a:ext cx="2031326"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用于仿真宏观场景</a:t>
              </a:r>
            </a:p>
          </p:txBody>
        </p:sp>
        <p:sp>
          <p:nvSpPr>
            <p:cNvPr id="119" name="文本框 118"/>
            <p:cNvSpPr txBox="1"/>
            <p:nvPr/>
          </p:nvSpPr>
          <p:spPr>
            <a:xfrm>
              <a:off x="1037708" y="4520125"/>
              <a:ext cx="2260969" cy="369332"/>
            </a:xfrm>
            <a:prstGeom prst="rect">
              <a:avLst/>
            </a:prstGeom>
            <a:noFill/>
          </p:spPr>
          <p:txBody>
            <a:bodyPr wrap="square" rtlCol="0">
              <a:spAutoFit/>
            </a:bodyPr>
            <a:lstStyle/>
            <a:p>
              <a:pPr algn="r"/>
              <a:endParaRPr lang="zh-CN" altLang="en-US" dirty="0">
                <a:solidFill>
                  <a:schemeClr val="bg2">
                    <a:lumMod val="50000"/>
                  </a:schemeClr>
                </a:solidFill>
                <a:latin typeface="+mn-ea"/>
              </a:endParaRPr>
            </a:p>
          </p:txBody>
        </p:sp>
        <p:cxnSp>
          <p:nvCxnSpPr>
            <p:cNvPr id="120" name="直接连接符 119"/>
            <p:cNvCxnSpPr/>
            <p:nvPr/>
          </p:nvCxnSpPr>
          <p:spPr>
            <a:xfrm>
              <a:off x="1182583" y="4450913"/>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46" name="矩形 45"/>
          <p:cNvSpPr/>
          <p:nvPr/>
        </p:nvSpPr>
        <p:spPr>
          <a:xfrm>
            <a:off x="3173815" y="914685"/>
            <a:ext cx="5829289" cy="92333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en-US" altLang="zh-CN" sz="5400" b="1" dirty="0">
                <a:solidFill>
                  <a:schemeClr val="bg2">
                    <a:lumMod val="50000"/>
                  </a:schemeClr>
                </a:solidFill>
              </a:rPr>
              <a:t>How to drive a car</a:t>
            </a:r>
            <a:r>
              <a:rPr lang="zh-CN" altLang="en-US" sz="5400" b="1" dirty="0">
                <a:solidFill>
                  <a:schemeClr val="bg2">
                    <a:lumMod val="50000"/>
                  </a:schemeClr>
                </a:solidFill>
              </a:rPr>
              <a:t>？</a:t>
            </a:r>
          </a:p>
        </p:txBody>
      </p:sp>
    </p:spTree>
    <p:extLst>
      <p:ext uri="{BB962C8B-B14F-4D97-AF65-F5344CB8AC3E}">
        <p14:creationId xmlns:p14="http://schemas.microsoft.com/office/powerpoint/2010/main" val="685826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23"/>
                                        </p:tgtEl>
                                        <p:attrNameLst>
                                          <p:attrName>style.visibility</p:attrName>
                                        </p:attrNameLst>
                                      </p:cBhvr>
                                      <p:to>
                                        <p:strVal val="visible"/>
                                      </p:to>
                                    </p:set>
                                    <p:animEffect transition="in" filter="wipe(down)">
                                      <p:cBhvr>
                                        <p:cTn id="7" dur="500"/>
                                        <p:tgtEl>
                                          <p:spTgt spid="123"/>
                                        </p:tgtEl>
                                      </p:cBhvr>
                                    </p:animEffect>
                                  </p:childTnLst>
                                </p:cTn>
                              </p:par>
                              <p:par>
                                <p:cTn id="8" presetID="26" presetClass="emph" presetSubtype="0" repeatCount="2000" fill="hold" nodeType="withEffect">
                                  <p:stCondLst>
                                    <p:cond delay="500"/>
                                  </p:stCondLst>
                                  <p:childTnLst>
                                    <p:animEffect transition="out" filter="fade">
                                      <p:cBhvr>
                                        <p:cTn id="9" dur="500" tmFilter="0, 0; .2, .5; .8, .5; 1, 0"/>
                                        <p:tgtEl>
                                          <p:spTgt spid="123"/>
                                        </p:tgtEl>
                                      </p:cBhvr>
                                    </p:animEffect>
                                    <p:animScale>
                                      <p:cBhvr>
                                        <p:cTn id="10" dur="250" autoRev="1" fill="hold"/>
                                        <p:tgtEl>
                                          <p:spTgt spid="123"/>
                                        </p:tgtEl>
                                      </p:cBhvr>
                                      <p:by x="105000" y="105000"/>
                                    </p:animScale>
                                  </p:childTnLst>
                                </p:cTn>
                              </p:par>
                              <p:par>
                                <p:cTn id="11" presetID="22" presetClass="entr" presetSubtype="8" fill="hold" nodeType="withEffect">
                                  <p:stCondLst>
                                    <p:cond delay="1000"/>
                                  </p:stCondLst>
                                  <p:childTnLst>
                                    <p:set>
                                      <p:cBhvr>
                                        <p:cTn id="12" dur="1" fill="hold">
                                          <p:stCondLst>
                                            <p:cond delay="0"/>
                                          </p:stCondLst>
                                        </p:cTn>
                                        <p:tgtEl>
                                          <p:spTgt spid="63"/>
                                        </p:tgtEl>
                                        <p:attrNameLst>
                                          <p:attrName>style.visibility</p:attrName>
                                        </p:attrNameLst>
                                      </p:cBhvr>
                                      <p:to>
                                        <p:strVal val="visible"/>
                                      </p:to>
                                    </p:set>
                                    <p:animEffect transition="in" filter="wipe(left)">
                                      <p:cBhvr>
                                        <p:cTn id="13" dur="500"/>
                                        <p:tgtEl>
                                          <p:spTgt spid="63"/>
                                        </p:tgtEl>
                                      </p:cBhvr>
                                    </p:animEffect>
                                  </p:childTnLst>
                                </p:cTn>
                              </p:par>
                              <p:par>
                                <p:cTn id="14" presetID="22" presetClass="entr" presetSubtype="2" fill="hold" nodeType="withEffect">
                                  <p:stCondLst>
                                    <p:cond delay="1000"/>
                                  </p:stCondLst>
                                  <p:childTnLst>
                                    <p:set>
                                      <p:cBhvr>
                                        <p:cTn id="15" dur="1" fill="hold">
                                          <p:stCondLst>
                                            <p:cond delay="0"/>
                                          </p:stCondLst>
                                        </p:cTn>
                                        <p:tgtEl>
                                          <p:spTgt spid="67"/>
                                        </p:tgtEl>
                                        <p:attrNameLst>
                                          <p:attrName>style.visibility</p:attrName>
                                        </p:attrNameLst>
                                      </p:cBhvr>
                                      <p:to>
                                        <p:strVal val="visible"/>
                                      </p:to>
                                    </p:set>
                                    <p:animEffect transition="in" filter="wipe(right)">
                                      <p:cBhvr>
                                        <p:cTn id="16" dur="500"/>
                                        <p:tgtEl>
                                          <p:spTgt spid="67"/>
                                        </p:tgtEl>
                                      </p:cBhvr>
                                    </p:animEffect>
                                  </p:childTnLst>
                                </p:cTn>
                              </p:par>
                              <p:par>
                                <p:cTn id="17" presetID="10" presetClass="entr" presetSubtype="0" fill="hold" nodeType="withEffect">
                                  <p:stCondLst>
                                    <p:cond delay="150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par>
                                <p:cTn id="20" presetID="10" presetClass="entr" presetSubtype="0" fill="hold" nodeType="withEffect">
                                  <p:stCondLst>
                                    <p:cond delay="1500"/>
                                  </p:stCondLst>
                                  <p:childTnLst>
                                    <p:set>
                                      <p:cBhvr>
                                        <p:cTn id="21" dur="1" fill="hold">
                                          <p:stCondLst>
                                            <p:cond delay="0"/>
                                          </p:stCondLst>
                                        </p:cTn>
                                        <p:tgtEl>
                                          <p:spTgt spid="124"/>
                                        </p:tgtEl>
                                        <p:attrNameLst>
                                          <p:attrName>style.visibility</p:attrName>
                                        </p:attrNameLst>
                                      </p:cBhvr>
                                      <p:to>
                                        <p:strVal val="visible"/>
                                      </p:to>
                                    </p:set>
                                    <p:animEffect transition="in" filter="fade">
                                      <p:cBhvr>
                                        <p:cTn id="22" dur="500"/>
                                        <p:tgtEl>
                                          <p:spTgt spid="124"/>
                                        </p:tgtEl>
                                      </p:cBhvr>
                                    </p:animEffect>
                                  </p:childTnLst>
                                </p:cTn>
                              </p:par>
                              <p:par>
                                <p:cTn id="23" presetID="10" presetClass="entr" presetSubtype="0" fill="hold" nodeType="withEffect">
                                  <p:stCondLst>
                                    <p:cond delay="2000"/>
                                  </p:stCondLst>
                                  <p:childTnLst>
                                    <p:set>
                                      <p:cBhvr>
                                        <p:cTn id="24" dur="1" fill="hold">
                                          <p:stCondLst>
                                            <p:cond delay="0"/>
                                          </p:stCondLst>
                                        </p:cTn>
                                        <p:tgtEl>
                                          <p:spTgt spid="128"/>
                                        </p:tgtEl>
                                        <p:attrNameLst>
                                          <p:attrName>style.visibility</p:attrName>
                                        </p:attrNameLst>
                                      </p:cBhvr>
                                      <p:to>
                                        <p:strVal val="visible"/>
                                      </p:to>
                                    </p:set>
                                    <p:animEffect transition="in" filter="fade">
                                      <p:cBhvr>
                                        <p:cTn id="25" dur="500"/>
                                        <p:tgtEl>
                                          <p:spTgt spid="128"/>
                                        </p:tgtEl>
                                      </p:cBhvr>
                                    </p:animEffect>
                                  </p:childTnLst>
                                </p:cTn>
                              </p:par>
                              <p:par>
                                <p:cTn id="26" presetID="10" presetClass="entr" presetSubtype="0" fill="hold" nodeType="withEffect">
                                  <p:stCondLst>
                                    <p:cond delay="2000"/>
                                  </p:stCondLst>
                                  <p:childTnLst>
                                    <p:set>
                                      <p:cBhvr>
                                        <p:cTn id="27" dur="1" fill="hold">
                                          <p:stCondLst>
                                            <p:cond delay="0"/>
                                          </p:stCondLst>
                                        </p:cTn>
                                        <p:tgtEl>
                                          <p:spTgt spid="125"/>
                                        </p:tgtEl>
                                        <p:attrNameLst>
                                          <p:attrName>style.visibility</p:attrName>
                                        </p:attrNameLst>
                                      </p:cBhvr>
                                      <p:to>
                                        <p:strVal val="visible"/>
                                      </p:to>
                                    </p:set>
                                    <p:animEffect transition="in" filter="fade">
                                      <p:cBhvr>
                                        <p:cTn id="28" dur="500"/>
                                        <p:tgtEl>
                                          <p:spTgt spid="125"/>
                                        </p:tgtEl>
                                      </p:cBhvr>
                                    </p:animEffect>
                                  </p:childTnLst>
                                </p:cTn>
                              </p:par>
                              <p:par>
                                <p:cTn id="29" presetID="10" presetClass="entr" presetSubtype="0" fill="hold" nodeType="withEffect">
                                  <p:stCondLst>
                                    <p:cond delay="2500"/>
                                  </p:stCondLst>
                                  <p:childTnLst>
                                    <p:set>
                                      <p:cBhvr>
                                        <p:cTn id="30" dur="1" fill="hold">
                                          <p:stCondLst>
                                            <p:cond delay="0"/>
                                          </p:stCondLst>
                                        </p:cTn>
                                        <p:tgtEl>
                                          <p:spTgt spid="129"/>
                                        </p:tgtEl>
                                        <p:attrNameLst>
                                          <p:attrName>style.visibility</p:attrName>
                                        </p:attrNameLst>
                                      </p:cBhvr>
                                      <p:to>
                                        <p:strVal val="visible"/>
                                      </p:to>
                                    </p:set>
                                    <p:animEffect transition="in" filter="fade">
                                      <p:cBhvr>
                                        <p:cTn id="31" dur="500"/>
                                        <p:tgtEl>
                                          <p:spTgt spid="129"/>
                                        </p:tgtEl>
                                      </p:cBhvr>
                                    </p:animEffect>
                                  </p:childTnLst>
                                </p:cTn>
                              </p:par>
                              <p:par>
                                <p:cTn id="32" presetID="10" presetClass="entr" presetSubtype="0" fill="hold" nodeType="withEffect">
                                  <p:stCondLst>
                                    <p:cond delay="2500"/>
                                  </p:stCondLst>
                                  <p:childTnLst>
                                    <p:set>
                                      <p:cBhvr>
                                        <p:cTn id="33" dur="1" fill="hold">
                                          <p:stCondLst>
                                            <p:cond delay="0"/>
                                          </p:stCondLst>
                                        </p:cTn>
                                        <p:tgtEl>
                                          <p:spTgt spid="126"/>
                                        </p:tgtEl>
                                        <p:attrNameLst>
                                          <p:attrName>style.visibility</p:attrName>
                                        </p:attrNameLst>
                                      </p:cBhvr>
                                      <p:to>
                                        <p:strVal val="visible"/>
                                      </p:to>
                                    </p:set>
                                    <p:animEffect transition="in" filter="fade">
                                      <p:cBhvr>
                                        <p:cTn id="34" dur="500"/>
                                        <p:tgtEl>
                                          <p:spTgt spid="126"/>
                                        </p:tgtEl>
                                      </p:cBhvr>
                                    </p:animEffect>
                                  </p:childTnLst>
                                </p:cTn>
                              </p:par>
                              <p:par>
                                <p:cTn id="35" presetID="10" presetClass="entr" presetSubtype="0" fill="hold" grpId="0" nodeType="withEffect">
                                  <p:stCondLst>
                                    <p:cond delay="250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4411785" cy="523220"/>
          </a:xfrm>
          <a:prstGeom prst="rect">
            <a:avLst/>
          </a:prstGeom>
        </p:spPr>
        <p:txBody>
          <a:bodyPr wrap="none">
            <a:spAutoFit/>
          </a:bodyPr>
          <a:lstStyle/>
          <a:p>
            <a:r>
              <a:rPr lang="zh-CN" altLang="en-US" sz="2800" dirty="0">
                <a:solidFill>
                  <a:schemeClr val="bg2">
                    <a:lumMod val="50000"/>
                  </a:schemeClr>
                </a:solidFill>
                <a:latin typeface="+mn-ea"/>
              </a:rPr>
              <a:t>系统内数据流动 </a:t>
            </a:r>
            <a:r>
              <a:rPr lang="en-US" altLang="zh-CN" sz="2800" dirty="0">
                <a:solidFill>
                  <a:schemeClr val="bg2">
                    <a:lumMod val="50000"/>
                  </a:schemeClr>
                </a:solidFill>
                <a:latin typeface="+mn-ea"/>
              </a:rPr>
              <a:t>Data Flow</a:t>
            </a:r>
            <a:endParaRPr lang="zh-CN" altLang="en-US" sz="2800" dirty="0">
              <a:solidFill>
                <a:schemeClr val="bg2">
                  <a:lumMod val="50000"/>
                </a:schemeClr>
              </a:solidFill>
              <a:latin typeface="+mn-ea"/>
            </a:endParaRPr>
          </a:p>
        </p:txBody>
      </p:sp>
      <p:sp>
        <p:nvSpPr>
          <p:cNvPr id="6" name="Freeform 6"/>
          <p:cNvSpPr/>
          <p:nvPr/>
        </p:nvSpPr>
        <p:spPr bwMode="auto">
          <a:xfrm>
            <a:off x="4211595" y="4310954"/>
            <a:ext cx="774359" cy="2547045"/>
          </a:xfrm>
          <a:custGeom>
            <a:avLst/>
            <a:gdLst>
              <a:gd name="T0" fmla="*/ 325 w 325"/>
              <a:gd name="T1" fmla="*/ 1069 h 1069"/>
              <a:gd name="T2" fmla="*/ 0 w 325"/>
              <a:gd name="T3" fmla="*/ 1069 h 1069"/>
              <a:gd name="T4" fmla="*/ 163 w 325"/>
              <a:gd name="T5" fmla="*/ 0 h 1069"/>
              <a:gd name="T6" fmla="*/ 325 w 325"/>
              <a:gd name="T7" fmla="*/ 1069 h 1069"/>
            </a:gdLst>
            <a:ahLst/>
            <a:cxnLst>
              <a:cxn ang="0">
                <a:pos x="T0" y="T1"/>
              </a:cxn>
              <a:cxn ang="0">
                <a:pos x="T2" y="T3"/>
              </a:cxn>
              <a:cxn ang="0">
                <a:pos x="T4" y="T5"/>
              </a:cxn>
              <a:cxn ang="0">
                <a:pos x="T6" y="T7"/>
              </a:cxn>
            </a:cxnLst>
            <a:rect l="0" t="0" r="r" b="b"/>
            <a:pathLst>
              <a:path w="325" h="1069">
                <a:moveTo>
                  <a:pt x="325" y="1069"/>
                </a:moveTo>
                <a:lnTo>
                  <a:pt x="0" y="1069"/>
                </a:lnTo>
                <a:lnTo>
                  <a:pt x="163" y="0"/>
                </a:lnTo>
                <a:lnTo>
                  <a:pt x="325" y="1069"/>
                </a:lnTo>
                <a:close/>
              </a:path>
            </a:pathLst>
          </a:custGeom>
          <a:solidFill>
            <a:schemeClr val="bg1">
              <a:lumMod val="7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 name="Freeform 7"/>
          <p:cNvSpPr/>
          <p:nvPr/>
        </p:nvSpPr>
        <p:spPr bwMode="auto">
          <a:xfrm>
            <a:off x="4984762" y="1985961"/>
            <a:ext cx="769594" cy="4872038"/>
          </a:xfrm>
          <a:custGeom>
            <a:avLst/>
            <a:gdLst>
              <a:gd name="T0" fmla="*/ 323 w 323"/>
              <a:gd name="T1" fmla="*/ 1386 h 1386"/>
              <a:gd name="T2" fmla="*/ 0 w 323"/>
              <a:gd name="T3" fmla="*/ 1386 h 1386"/>
              <a:gd name="T4" fmla="*/ 162 w 323"/>
              <a:gd name="T5" fmla="*/ 0 h 1386"/>
              <a:gd name="T6" fmla="*/ 323 w 323"/>
              <a:gd name="T7" fmla="*/ 1386 h 1386"/>
            </a:gdLst>
            <a:ahLst/>
            <a:cxnLst>
              <a:cxn ang="0">
                <a:pos x="T0" y="T1"/>
              </a:cxn>
              <a:cxn ang="0">
                <a:pos x="T2" y="T3"/>
              </a:cxn>
              <a:cxn ang="0">
                <a:pos x="T4" y="T5"/>
              </a:cxn>
              <a:cxn ang="0">
                <a:pos x="T6" y="T7"/>
              </a:cxn>
            </a:cxnLst>
            <a:rect l="0" t="0" r="r" b="b"/>
            <a:pathLst>
              <a:path w="323" h="1386">
                <a:moveTo>
                  <a:pt x="323" y="1386"/>
                </a:moveTo>
                <a:lnTo>
                  <a:pt x="0" y="1386"/>
                </a:lnTo>
                <a:lnTo>
                  <a:pt x="162" y="0"/>
                </a:lnTo>
                <a:lnTo>
                  <a:pt x="323" y="1386"/>
                </a:lnTo>
                <a:close/>
              </a:path>
            </a:pathLst>
          </a:custGeom>
          <a:solidFill>
            <a:schemeClr val="tx2">
              <a:lumMod val="60000"/>
              <a:lumOff val="4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 name="Freeform 9"/>
          <p:cNvSpPr/>
          <p:nvPr/>
        </p:nvSpPr>
        <p:spPr bwMode="auto">
          <a:xfrm>
            <a:off x="5738942" y="2662634"/>
            <a:ext cx="769594" cy="4195366"/>
          </a:xfrm>
          <a:custGeom>
            <a:avLst/>
            <a:gdLst>
              <a:gd name="T0" fmla="*/ 323 w 323"/>
              <a:gd name="T1" fmla="*/ 1705 h 1705"/>
              <a:gd name="T2" fmla="*/ 0 w 323"/>
              <a:gd name="T3" fmla="*/ 1705 h 1705"/>
              <a:gd name="T4" fmla="*/ 160 w 323"/>
              <a:gd name="T5" fmla="*/ 0 h 1705"/>
              <a:gd name="T6" fmla="*/ 323 w 323"/>
              <a:gd name="T7" fmla="*/ 1705 h 1705"/>
            </a:gdLst>
            <a:ahLst/>
            <a:cxnLst>
              <a:cxn ang="0">
                <a:pos x="T0" y="T1"/>
              </a:cxn>
              <a:cxn ang="0">
                <a:pos x="T2" y="T3"/>
              </a:cxn>
              <a:cxn ang="0">
                <a:pos x="T4" y="T5"/>
              </a:cxn>
              <a:cxn ang="0">
                <a:pos x="T6" y="T7"/>
              </a:cxn>
            </a:cxnLst>
            <a:rect l="0" t="0" r="r" b="b"/>
            <a:pathLst>
              <a:path w="323" h="1705">
                <a:moveTo>
                  <a:pt x="323" y="1705"/>
                </a:moveTo>
                <a:lnTo>
                  <a:pt x="0" y="1705"/>
                </a:lnTo>
                <a:lnTo>
                  <a:pt x="160" y="0"/>
                </a:lnTo>
                <a:lnTo>
                  <a:pt x="323" y="1705"/>
                </a:ln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 name="Freeform 8"/>
          <p:cNvSpPr/>
          <p:nvPr/>
        </p:nvSpPr>
        <p:spPr bwMode="auto">
          <a:xfrm>
            <a:off x="6442558" y="3228576"/>
            <a:ext cx="769594" cy="3629421"/>
          </a:xfrm>
          <a:custGeom>
            <a:avLst/>
            <a:gdLst>
              <a:gd name="T0" fmla="*/ 323 w 323"/>
              <a:gd name="T1" fmla="*/ 2137 h 2137"/>
              <a:gd name="T2" fmla="*/ 0 w 323"/>
              <a:gd name="T3" fmla="*/ 2137 h 2137"/>
              <a:gd name="T4" fmla="*/ 163 w 323"/>
              <a:gd name="T5" fmla="*/ 0 h 2137"/>
              <a:gd name="T6" fmla="*/ 323 w 323"/>
              <a:gd name="T7" fmla="*/ 2137 h 2137"/>
            </a:gdLst>
            <a:ahLst/>
            <a:cxnLst>
              <a:cxn ang="0">
                <a:pos x="T0" y="T1"/>
              </a:cxn>
              <a:cxn ang="0">
                <a:pos x="T2" y="T3"/>
              </a:cxn>
              <a:cxn ang="0">
                <a:pos x="T4" y="T5"/>
              </a:cxn>
              <a:cxn ang="0">
                <a:pos x="T6" y="T7"/>
              </a:cxn>
            </a:cxnLst>
            <a:rect l="0" t="0" r="r" b="b"/>
            <a:pathLst>
              <a:path w="323" h="2137">
                <a:moveTo>
                  <a:pt x="323" y="2137"/>
                </a:moveTo>
                <a:lnTo>
                  <a:pt x="0" y="2137"/>
                </a:lnTo>
                <a:lnTo>
                  <a:pt x="163" y="0"/>
                </a:lnTo>
                <a:lnTo>
                  <a:pt x="323" y="2137"/>
                </a:lnTo>
                <a:close/>
              </a:path>
            </a:pathLst>
          </a:custGeom>
          <a:solidFill>
            <a:schemeClr val="bg1">
              <a:lumMod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 name="Freeform 5"/>
          <p:cNvSpPr/>
          <p:nvPr/>
        </p:nvSpPr>
        <p:spPr bwMode="auto">
          <a:xfrm>
            <a:off x="7158477" y="4825604"/>
            <a:ext cx="769594" cy="2032394"/>
          </a:xfrm>
          <a:custGeom>
            <a:avLst/>
            <a:gdLst>
              <a:gd name="T0" fmla="*/ 323 w 323"/>
              <a:gd name="T1" fmla="*/ 853 h 853"/>
              <a:gd name="T2" fmla="*/ 0 w 323"/>
              <a:gd name="T3" fmla="*/ 853 h 853"/>
              <a:gd name="T4" fmla="*/ 163 w 323"/>
              <a:gd name="T5" fmla="*/ 0 h 853"/>
              <a:gd name="T6" fmla="*/ 323 w 323"/>
              <a:gd name="T7" fmla="*/ 853 h 853"/>
            </a:gdLst>
            <a:ahLst/>
            <a:cxnLst>
              <a:cxn ang="0">
                <a:pos x="T0" y="T1"/>
              </a:cxn>
              <a:cxn ang="0">
                <a:pos x="T2" y="T3"/>
              </a:cxn>
              <a:cxn ang="0">
                <a:pos x="T4" y="T5"/>
              </a:cxn>
              <a:cxn ang="0">
                <a:pos x="T6" y="T7"/>
              </a:cxn>
            </a:cxnLst>
            <a:rect l="0" t="0" r="r" b="b"/>
            <a:pathLst>
              <a:path w="323" h="853">
                <a:moveTo>
                  <a:pt x="323" y="853"/>
                </a:moveTo>
                <a:lnTo>
                  <a:pt x="0" y="853"/>
                </a:lnTo>
                <a:lnTo>
                  <a:pt x="163" y="0"/>
                </a:lnTo>
                <a:lnTo>
                  <a:pt x="323" y="853"/>
                </a:lnTo>
                <a:close/>
              </a:path>
            </a:pathLst>
          </a:custGeom>
          <a:solidFill>
            <a:schemeClr val="accent3"/>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 name="任意多边形 16"/>
          <p:cNvSpPr/>
          <p:nvPr/>
        </p:nvSpPr>
        <p:spPr>
          <a:xfrm>
            <a:off x="7561026" y="4508101"/>
            <a:ext cx="996553" cy="971947"/>
          </a:xfrm>
          <a:custGeom>
            <a:avLst/>
            <a:gdLst>
              <a:gd name="connsiteX0" fmla="*/ 0 w 952500"/>
              <a:gd name="connsiteY0" fmla="*/ 742950 h 742950"/>
              <a:gd name="connsiteX1" fmla="*/ 952500 w 952500"/>
              <a:gd name="connsiteY1" fmla="*/ 0 h 742950"/>
            </a:gdLst>
            <a:ahLst/>
            <a:cxnLst>
              <a:cxn ang="0">
                <a:pos x="connsiteX0" y="connsiteY0"/>
              </a:cxn>
              <a:cxn ang="0">
                <a:pos x="connsiteX1" y="connsiteY1"/>
              </a:cxn>
            </a:cxnLst>
            <a:rect l="l" t="t" r="r" b="b"/>
            <a:pathLst>
              <a:path w="952500" h="742950">
                <a:moveTo>
                  <a:pt x="0" y="742950"/>
                </a:moveTo>
                <a:lnTo>
                  <a:pt x="952500" y="0"/>
                </a:lnTo>
              </a:path>
            </a:pathLst>
          </a:custGeom>
          <a:noFill/>
          <a:ln w="6350">
            <a:solidFill>
              <a:schemeClr val="tx1">
                <a:lumMod val="25000"/>
                <a:lumOff val="75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8" name="任意多边形 17"/>
          <p:cNvSpPr/>
          <p:nvPr/>
        </p:nvSpPr>
        <p:spPr>
          <a:xfrm>
            <a:off x="6810536" y="2601117"/>
            <a:ext cx="1783953" cy="1550193"/>
          </a:xfrm>
          <a:custGeom>
            <a:avLst/>
            <a:gdLst>
              <a:gd name="connsiteX0" fmla="*/ 0 w 1495425"/>
              <a:gd name="connsiteY0" fmla="*/ 742950 h 742950"/>
              <a:gd name="connsiteX1" fmla="*/ 1495425 w 1495425"/>
              <a:gd name="connsiteY1" fmla="*/ 0 h 742950"/>
              <a:gd name="connsiteX0-1" fmla="*/ 0 w 1495425"/>
              <a:gd name="connsiteY0-2" fmla="*/ 962025 h 962025"/>
              <a:gd name="connsiteX1-3" fmla="*/ 1495425 w 1495425"/>
              <a:gd name="connsiteY1-4" fmla="*/ 0 h 962025"/>
            </a:gdLst>
            <a:ahLst/>
            <a:cxnLst>
              <a:cxn ang="0">
                <a:pos x="connsiteX0-1" y="connsiteY0-2"/>
              </a:cxn>
              <a:cxn ang="0">
                <a:pos x="connsiteX1-3" y="connsiteY1-4"/>
              </a:cxn>
            </a:cxnLst>
            <a:rect l="l" t="t" r="r" b="b"/>
            <a:pathLst>
              <a:path w="1495425" h="962025">
                <a:moveTo>
                  <a:pt x="0" y="962025"/>
                </a:moveTo>
                <a:lnTo>
                  <a:pt x="1495425" y="0"/>
                </a:lnTo>
              </a:path>
            </a:pathLst>
          </a:custGeom>
          <a:noFill/>
          <a:ln w="6350">
            <a:solidFill>
              <a:schemeClr val="tx1">
                <a:lumMod val="25000"/>
                <a:lumOff val="75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9" name="任意多边形 18"/>
          <p:cNvSpPr/>
          <p:nvPr/>
        </p:nvSpPr>
        <p:spPr>
          <a:xfrm>
            <a:off x="4485246" y="2404267"/>
            <a:ext cx="1587103" cy="1304131"/>
          </a:xfrm>
          <a:custGeom>
            <a:avLst/>
            <a:gdLst>
              <a:gd name="connsiteX0" fmla="*/ 1228725 w 1228725"/>
              <a:gd name="connsiteY0" fmla="*/ 1009650 h 1009650"/>
              <a:gd name="connsiteX1" fmla="*/ 0 w 1228725"/>
              <a:gd name="connsiteY1" fmla="*/ 0 h 1009650"/>
            </a:gdLst>
            <a:ahLst/>
            <a:cxnLst>
              <a:cxn ang="0">
                <a:pos x="connsiteX0" y="connsiteY0"/>
              </a:cxn>
              <a:cxn ang="0">
                <a:pos x="connsiteX1" y="connsiteY1"/>
              </a:cxn>
            </a:cxnLst>
            <a:rect l="l" t="t" r="r" b="b"/>
            <a:pathLst>
              <a:path w="1228725" h="1009650">
                <a:moveTo>
                  <a:pt x="1228725" y="1009650"/>
                </a:moveTo>
                <a:lnTo>
                  <a:pt x="0" y="0"/>
                </a:lnTo>
              </a:path>
            </a:pathLst>
          </a:custGeom>
          <a:noFill/>
          <a:ln w="6350">
            <a:solidFill>
              <a:schemeClr val="tx1">
                <a:lumMod val="25000"/>
                <a:lumOff val="75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21" name="任意多边形 20"/>
          <p:cNvSpPr/>
          <p:nvPr/>
        </p:nvSpPr>
        <p:spPr>
          <a:xfrm>
            <a:off x="4226880" y="3819126"/>
            <a:ext cx="1131887" cy="959644"/>
          </a:xfrm>
          <a:custGeom>
            <a:avLst/>
            <a:gdLst>
              <a:gd name="connsiteX0" fmla="*/ 876300 w 876300"/>
              <a:gd name="connsiteY0" fmla="*/ 742950 h 742950"/>
              <a:gd name="connsiteX1" fmla="*/ 876300 w 876300"/>
              <a:gd name="connsiteY1" fmla="*/ 742950 h 742950"/>
              <a:gd name="connsiteX2" fmla="*/ 0 w 876300"/>
              <a:gd name="connsiteY2" fmla="*/ 0 h 742950"/>
            </a:gdLst>
            <a:ahLst/>
            <a:cxnLst>
              <a:cxn ang="0">
                <a:pos x="connsiteX0" y="connsiteY0"/>
              </a:cxn>
              <a:cxn ang="0">
                <a:pos x="connsiteX1" y="connsiteY1"/>
              </a:cxn>
              <a:cxn ang="0">
                <a:pos x="connsiteX2" y="connsiteY2"/>
              </a:cxn>
            </a:cxnLst>
            <a:rect l="l" t="t" r="r" b="b"/>
            <a:pathLst>
              <a:path w="876300" h="742950">
                <a:moveTo>
                  <a:pt x="876300" y="742950"/>
                </a:moveTo>
                <a:lnTo>
                  <a:pt x="876300" y="742950"/>
                </a:lnTo>
                <a:lnTo>
                  <a:pt x="0" y="0"/>
                </a:lnTo>
              </a:path>
            </a:pathLst>
          </a:custGeom>
          <a:noFill/>
          <a:ln w="6350">
            <a:solidFill>
              <a:schemeClr val="tx1">
                <a:lumMod val="25000"/>
                <a:lumOff val="75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23" name="任意多边形 22"/>
          <p:cNvSpPr/>
          <p:nvPr/>
        </p:nvSpPr>
        <p:spPr>
          <a:xfrm>
            <a:off x="3943908" y="5049438"/>
            <a:ext cx="615156" cy="553641"/>
          </a:xfrm>
          <a:custGeom>
            <a:avLst/>
            <a:gdLst>
              <a:gd name="connsiteX0" fmla="*/ 476250 w 476250"/>
              <a:gd name="connsiteY0" fmla="*/ 428625 h 428625"/>
              <a:gd name="connsiteX1" fmla="*/ 0 w 476250"/>
              <a:gd name="connsiteY1" fmla="*/ 0 h 428625"/>
            </a:gdLst>
            <a:ahLst/>
            <a:cxnLst>
              <a:cxn ang="0">
                <a:pos x="connsiteX0" y="connsiteY0"/>
              </a:cxn>
              <a:cxn ang="0">
                <a:pos x="connsiteX1" y="connsiteY1"/>
              </a:cxn>
            </a:cxnLst>
            <a:rect l="l" t="t" r="r" b="b"/>
            <a:pathLst>
              <a:path w="476250" h="428625">
                <a:moveTo>
                  <a:pt x="476250" y="428625"/>
                </a:moveTo>
                <a:lnTo>
                  <a:pt x="0" y="0"/>
                </a:lnTo>
              </a:path>
            </a:pathLst>
          </a:custGeom>
          <a:noFill/>
          <a:ln w="6350">
            <a:solidFill>
              <a:schemeClr val="tx1">
                <a:lumMod val="25000"/>
                <a:lumOff val="75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grpSp>
        <p:nvGrpSpPr>
          <p:cNvPr id="51" name="组合 50"/>
          <p:cNvGrpSpPr/>
          <p:nvPr/>
        </p:nvGrpSpPr>
        <p:grpSpPr>
          <a:xfrm>
            <a:off x="8616937" y="2114195"/>
            <a:ext cx="3020603" cy="720042"/>
            <a:chOff x="8616937" y="2114195"/>
            <a:chExt cx="3020603" cy="720042"/>
          </a:xfrm>
        </p:grpSpPr>
        <p:sp>
          <p:nvSpPr>
            <p:cNvPr id="35" name="矩形 34"/>
            <p:cNvSpPr/>
            <p:nvPr/>
          </p:nvSpPr>
          <p:spPr>
            <a:xfrm>
              <a:off x="8616937" y="2114195"/>
              <a:ext cx="646331" cy="369332"/>
            </a:xfrm>
            <a:prstGeom prst="rect">
              <a:avLst/>
            </a:prstGeom>
          </p:spPr>
          <p:txBody>
            <a:bodyPr wrap="none">
              <a:spAutoFit/>
            </a:bodyPr>
            <a:lstStyle/>
            <a:p>
              <a:r>
                <a:rPr lang="zh-CN" altLang="en-US" dirty="0">
                  <a:solidFill>
                    <a:schemeClr val="bg2">
                      <a:lumMod val="50000"/>
                    </a:schemeClr>
                  </a:solidFill>
                  <a:latin typeface="+mj-ea"/>
                  <a:ea typeface="+mj-ea"/>
                </a:rPr>
                <a:t>管道</a:t>
              </a:r>
            </a:p>
          </p:txBody>
        </p:sp>
        <p:sp>
          <p:nvSpPr>
            <p:cNvPr id="36" name="矩形 35"/>
            <p:cNvSpPr/>
            <p:nvPr/>
          </p:nvSpPr>
          <p:spPr>
            <a:xfrm>
              <a:off x="8616937" y="2521844"/>
              <a:ext cx="3020603" cy="312393"/>
            </a:xfrm>
            <a:prstGeom prst="rect">
              <a:avLst/>
            </a:prstGeom>
          </p:spPr>
          <p:txBody>
            <a:bodyPr wrap="square">
              <a:spAutoFit/>
            </a:bodyPr>
            <a:lstStyle/>
            <a:p>
              <a:pPr>
                <a:lnSpc>
                  <a:spcPct val="130000"/>
                </a:lnSpc>
              </a:pPr>
              <a:r>
                <a:rPr lang="zh-CN" altLang="en-US" sz="1200" dirty="0">
                  <a:solidFill>
                    <a:schemeClr val="bg2">
                      <a:lumMod val="50000"/>
                    </a:schemeClr>
                  </a:solidFill>
                </a:rPr>
                <a:t>调度算法和终端小车间建立管道通信</a:t>
              </a:r>
            </a:p>
          </p:txBody>
        </p:sp>
      </p:grpSp>
      <p:grpSp>
        <p:nvGrpSpPr>
          <p:cNvPr id="50" name="组合 49"/>
          <p:cNvGrpSpPr/>
          <p:nvPr/>
        </p:nvGrpSpPr>
        <p:grpSpPr>
          <a:xfrm>
            <a:off x="8616937" y="3995458"/>
            <a:ext cx="3020603" cy="720042"/>
            <a:chOff x="8616937" y="3995458"/>
            <a:chExt cx="3020603" cy="720042"/>
          </a:xfrm>
        </p:grpSpPr>
        <p:sp>
          <p:nvSpPr>
            <p:cNvPr id="37" name="矩形 36"/>
            <p:cNvSpPr/>
            <p:nvPr/>
          </p:nvSpPr>
          <p:spPr>
            <a:xfrm>
              <a:off x="8616937" y="3995458"/>
              <a:ext cx="1107996" cy="369332"/>
            </a:xfrm>
            <a:prstGeom prst="rect">
              <a:avLst/>
            </a:prstGeom>
          </p:spPr>
          <p:txBody>
            <a:bodyPr wrap="none">
              <a:spAutoFit/>
            </a:bodyPr>
            <a:lstStyle/>
            <a:p>
              <a:r>
                <a:rPr lang="zh-CN" altLang="en-US" dirty="0">
                  <a:solidFill>
                    <a:schemeClr val="bg2">
                      <a:lumMod val="50000"/>
                    </a:schemeClr>
                  </a:solidFill>
                  <a:latin typeface="+mj-ea"/>
                  <a:ea typeface="+mj-ea"/>
                </a:rPr>
                <a:t>终端小车</a:t>
              </a:r>
            </a:p>
          </p:txBody>
        </p:sp>
        <p:sp>
          <p:nvSpPr>
            <p:cNvPr id="38" name="矩形 37"/>
            <p:cNvSpPr/>
            <p:nvPr/>
          </p:nvSpPr>
          <p:spPr>
            <a:xfrm>
              <a:off x="8616937" y="4403107"/>
              <a:ext cx="3020603" cy="312393"/>
            </a:xfrm>
            <a:prstGeom prst="rect">
              <a:avLst/>
            </a:prstGeom>
          </p:spPr>
          <p:txBody>
            <a:bodyPr wrap="square">
              <a:spAutoFit/>
            </a:bodyPr>
            <a:lstStyle/>
            <a:p>
              <a:pPr>
                <a:lnSpc>
                  <a:spcPct val="130000"/>
                </a:lnSpc>
              </a:pPr>
              <a:r>
                <a:rPr lang="zh-CN" altLang="en-US" sz="1200" dirty="0">
                  <a:solidFill>
                    <a:schemeClr val="bg2">
                      <a:lumMod val="50000"/>
                    </a:schemeClr>
                  </a:solidFill>
                </a:rPr>
                <a:t>收集数据并执行</a:t>
              </a:r>
            </a:p>
          </p:txBody>
        </p:sp>
      </p:grpSp>
      <p:grpSp>
        <p:nvGrpSpPr>
          <p:cNvPr id="52" name="组合 51"/>
          <p:cNvGrpSpPr/>
          <p:nvPr/>
        </p:nvGrpSpPr>
        <p:grpSpPr>
          <a:xfrm>
            <a:off x="1436496" y="2055090"/>
            <a:ext cx="3020603" cy="924402"/>
            <a:chOff x="1436496" y="2055090"/>
            <a:chExt cx="3020603" cy="924402"/>
          </a:xfrm>
        </p:grpSpPr>
        <p:sp>
          <p:nvSpPr>
            <p:cNvPr id="39" name="矩形 38"/>
            <p:cNvSpPr/>
            <p:nvPr/>
          </p:nvSpPr>
          <p:spPr>
            <a:xfrm>
              <a:off x="2329170" y="2055090"/>
              <a:ext cx="1569660" cy="369332"/>
            </a:xfrm>
            <a:prstGeom prst="rect">
              <a:avLst/>
            </a:prstGeom>
          </p:spPr>
          <p:txBody>
            <a:bodyPr wrap="none">
              <a:spAutoFit/>
            </a:bodyPr>
            <a:lstStyle/>
            <a:p>
              <a:r>
                <a:rPr lang="zh-CN" altLang="en-US" dirty="0">
                  <a:solidFill>
                    <a:schemeClr val="bg2">
                      <a:lumMod val="50000"/>
                    </a:schemeClr>
                  </a:solidFill>
                  <a:latin typeface="+mj-ea"/>
                  <a:ea typeface="+mj-ea"/>
                </a:rPr>
                <a:t>调度算法核心</a:t>
              </a:r>
            </a:p>
          </p:txBody>
        </p:sp>
        <p:sp>
          <p:nvSpPr>
            <p:cNvPr id="40" name="矩形 39"/>
            <p:cNvSpPr/>
            <p:nvPr/>
          </p:nvSpPr>
          <p:spPr>
            <a:xfrm>
              <a:off x="1436496" y="2426392"/>
              <a:ext cx="3020603" cy="553100"/>
            </a:xfrm>
            <a:prstGeom prst="rect">
              <a:avLst/>
            </a:prstGeom>
          </p:spPr>
          <p:txBody>
            <a:bodyPr wrap="square">
              <a:spAutoFit/>
            </a:bodyPr>
            <a:lstStyle/>
            <a:p>
              <a:pPr algn="r">
                <a:lnSpc>
                  <a:spcPct val="130000"/>
                </a:lnSpc>
              </a:pPr>
              <a:r>
                <a:rPr lang="zh-CN" altLang="en-US" sz="1200" dirty="0">
                  <a:solidFill>
                    <a:schemeClr val="bg2">
                      <a:lumMod val="50000"/>
                    </a:schemeClr>
                  </a:solidFill>
                </a:rPr>
                <a:t>接受车辆力学参数，给出下个时间的建议</a:t>
              </a:r>
              <a:endParaRPr lang="en-US" altLang="zh-CN" sz="1200" dirty="0">
                <a:solidFill>
                  <a:schemeClr val="bg2">
                    <a:lumMod val="50000"/>
                  </a:schemeClr>
                </a:solidFill>
              </a:endParaRPr>
            </a:p>
            <a:p>
              <a:pPr algn="r">
                <a:lnSpc>
                  <a:spcPct val="130000"/>
                </a:lnSpc>
              </a:pPr>
              <a:r>
                <a:rPr lang="zh-CN" altLang="en-US" sz="1200" dirty="0">
                  <a:solidFill>
                    <a:schemeClr val="bg2">
                      <a:lumMod val="50000"/>
                    </a:schemeClr>
                  </a:solidFill>
                </a:rPr>
                <a:t>仅在接受数据和发送数据时上锁</a:t>
              </a:r>
            </a:p>
          </p:txBody>
        </p:sp>
      </p:grpSp>
      <p:grpSp>
        <p:nvGrpSpPr>
          <p:cNvPr id="53" name="组合 52"/>
          <p:cNvGrpSpPr/>
          <p:nvPr/>
        </p:nvGrpSpPr>
        <p:grpSpPr>
          <a:xfrm>
            <a:off x="1095549" y="3309183"/>
            <a:ext cx="3020603" cy="668947"/>
            <a:chOff x="1095549" y="3309183"/>
            <a:chExt cx="3020603" cy="668947"/>
          </a:xfrm>
        </p:grpSpPr>
        <p:sp>
          <p:nvSpPr>
            <p:cNvPr id="41" name="矩形 40"/>
            <p:cNvSpPr/>
            <p:nvPr/>
          </p:nvSpPr>
          <p:spPr>
            <a:xfrm>
              <a:off x="2546492" y="3309183"/>
              <a:ext cx="1107996" cy="369332"/>
            </a:xfrm>
            <a:prstGeom prst="rect">
              <a:avLst/>
            </a:prstGeom>
          </p:spPr>
          <p:txBody>
            <a:bodyPr wrap="none">
              <a:spAutoFit/>
            </a:bodyPr>
            <a:lstStyle/>
            <a:p>
              <a:r>
                <a:rPr lang="zh-CN" altLang="en-US" dirty="0">
                  <a:solidFill>
                    <a:schemeClr val="bg2">
                      <a:lumMod val="50000"/>
                    </a:schemeClr>
                  </a:solidFill>
                  <a:latin typeface="+mj-ea"/>
                  <a:ea typeface="+mj-ea"/>
                </a:rPr>
                <a:t>细粒度锁</a:t>
              </a:r>
            </a:p>
          </p:txBody>
        </p:sp>
        <p:sp>
          <p:nvSpPr>
            <p:cNvPr id="42" name="矩形 41"/>
            <p:cNvSpPr/>
            <p:nvPr/>
          </p:nvSpPr>
          <p:spPr>
            <a:xfrm>
              <a:off x="1095549" y="3665737"/>
              <a:ext cx="3020603" cy="312393"/>
            </a:xfrm>
            <a:prstGeom prst="rect">
              <a:avLst/>
            </a:prstGeom>
          </p:spPr>
          <p:txBody>
            <a:bodyPr wrap="square">
              <a:spAutoFit/>
            </a:bodyPr>
            <a:lstStyle/>
            <a:p>
              <a:pPr algn="r">
                <a:lnSpc>
                  <a:spcPct val="130000"/>
                </a:lnSpc>
              </a:pPr>
              <a:r>
                <a:rPr lang="zh-CN" altLang="en-US" sz="1200" dirty="0">
                  <a:solidFill>
                    <a:schemeClr val="bg2">
                      <a:lumMod val="50000"/>
                    </a:schemeClr>
                  </a:solidFill>
                </a:rPr>
                <a:t>仅对要传输的小型数据包上锁</a:t>
              </a:r>
              <a:endParaRPr lang="en-US" altLang="zh-CN" sz="1200" dirty="0">
                <a:solidFill>
                  <a:schemeClr val="bg2">
                    <a:lumMod val="50000"/>
                  </a:schemeClr>
                </a:solidFill>
              </a:endParaRPr>
            </a:p>
          </p:txBody>
        </p:sp>
      </p:grpSp>
      <p:grpSp>
        <p:nvGrpSpPr>
          <p:cNvPr id="54" name="组合 53"/>
          <p:cNvGrpSpPr/>
          <p:nvPr/>
        </p:nvGrpSpPr>
        <p:grpSpPr>
          <a:xfrm>
            <a:off x="816136" y="4575651"/>
            <a:ext cx="3020603" cy="641824"/>
            <a:chOff x="816136" y="4575651"/>
            <a:chExt cx="3020603" cy="641824"/>
          </a:xfrm>
        </p:grpSpPr>
        <p:sp>
          <p:nvSpPr>
            <p:cNvPr id="43" name="矩形 42"/>
            <p:cNvSpPr/>
            <p:nvPr/>
          </p:nvSpPr>
          <p:spPr>
            <a:xfrm>
              <a:off x="2865096" y="4575651"/>
              <a:ext cx="877163" cy="369332"/>
            </a:xfrm>
            <a:prstGeom prst="rect">
              <a:avLst/>
            </a:prstGeom>
          </p:spPr>
          <p:txBody>
            <a:bodyPr wrap="none">
              <a:spAutoFit/>
            </a:bodyPr>
            <a:lstStyle/>
            <a:p>
              <a:r>
                <a:rPr lang="zh-CN" altLang="en-US" dirty="0">
                  <a:solidFill>
                    <a:schemeClr val="bg2">
                      <a:lumMod val="50000"/>
                    </a:schemeClr>
                  </a:solidFill>
                  <a:latin typeface="+mj-ea"/>
                  <a:ea typeface="+mj-ea"/>
                </a:rPr>
                <a:t>摄像头</a:t>
              </a:r>
            </a:p>
          </p:txBody>
        </p:sp>
        <p:sp>
          <p:nvSpPr>
            <p:cNvPr id="44" name="矩形 43"/>
            <p:cNvSpPr/>
            <p:nvPr/>
          </p:nvSpPr>
          <p:spPr>
            <a:xfrm>
              <a:off x="816136" y="4905082"/>
              <a:ext cx="3020603" cy="312393"/>
            </a:xfrm>
            <a:prstGeom prst="rect">
              <a:avLst/>
            </a:prstGeom>
          </p:spPr>
          <p:txBody>
            <a:bodyPr wrap="square">
              <a:spAutoFit/>
            </a:bodyPr>
            <a:lstStyle/>
            <a:p>
              <a:pPr algn="r">
                <a:lnSpc>
                  <a:spcPct val="130000"/>
                </a:lnSpc>
              </a:pPr>
              <a:r>
                <a:rPr lang="zh-CN" altLang="en-US" sz="1200" dirty="0">
                  <a:solidFill>
                    <a:schemeClr val="bg2">
                      <a:lumMod val="50000"/>
                    </a:schemeClr>
                  </a:solidFill>
                </a:rPr>
                <a:t>摄像头仅在发送数据时对目标空间上锁</a:t>
              </a:r>
              <a:endParaRPr lang="en-US" altLang="zh-CN" sz="1200" dirty="0">
                <a:solidFill>
                  <a:schemeClr val="bg2">
                    <a:lumMod val="50000"/>
                  </a:schemeClr>
                </a:solidFill>
              </a:endParaRPr>
            </a:p>
          </p:txBody>
        </p:sp>
      </p:grpSp>
      <p:sp>
        <p:nvSpPr>
          <p:cNvPr id="55" name="矩形 54"/>
          <p:cNvSpPr/>
          <p:nvPr/>
        </p:nvSpPr>
        <p:spPr>
          <a:xfrm>
            <a:off x="271453" y="914685"/>
            <a:ext cx="11634019" cy="92333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en-US" altLang="zh-CN" sz="5400" b="1" dirty="0">
                <a:solidFill>
                  <a:schemeClr val="bg2">
                    <a:lumMod val="50000"/>
                  </a:schemeClr>
                </a:solidFill>
              </a:rPr>
              <a:t>How to transform data with low latency</a:t>
            </a:r>
            <a:r>
              <a:rPr lang="zh-CN" altLang="en-US" sz="5400" b="1" dirty="0">
                <a:solidFill>
                  <a:schemeClr val="bg2">
                    <a:lumMod val="50000"/>
                  </a:schemeClr>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125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500"/>
                                        <p:tgtEl>
                                          <p:spTgt spid="23"/>
                                        </p:tgtEl>
                                      </p:cBhvr>
                                    </p:animEffect>
                                  </p:childTnLst>
                                </p:cTn>
                              </p:par>
                              <p:par>
                                <p:cTn id="8" presetID="22" presetClass="entr" presetSubtype="4" fill="hold" grpId="0" nodeType="withEffect">
                                  <p:stCondLst>
                                    <p:cond delay="1250"/>
                                  </p:stCondLst>
                                  <p:childTnLst>
                                    <p:set>
                                      <p:cBhvr>
                                        <p:cTn id="9" dur="1" fill="hold">
                                          <p:stCondLst>
                                            <p:cond delay="0"/>
                                          </p:stCondLst>
                                        </p:cTn>
                                        <p:tgtEl>
                                          <p:spTgt spid="21"/>
                                        </p:tgtEl>
                                        <p:attrNameLst>
                                          <p:attrName>style.visibility</p:attrName>
                                        </p:attrNameLst>
                                      </p:cBhvr>
                                      <p:to>
                                        <p:strVal val="visible"/>
                                      </p:to>
                                    </p:set>
                                    <p:animEffect transition="in" filter="wipe(down)">
                                      <p:cBhvr>
                                        <p:cTn id="10" dur="500"/>
                                        <p:tgtEl>
                                          <p:spTgt spid="21"/>
                                        </p:tgtEl>
                                      </p:cBhvr>
                                    </p:animEffect>
                                  </p:childTnLst>
                                </p:cTn>
                              </p:par>
                              <p:par>
                                <p:cTn id="11" presetID="22" presetClass="entr" presetSubtype="4" fill="hold" grpId="0" nodeType="withEffect">
                                  <p:stCondLst>
                                    <p:cond delay="1250"/>
                                  </p:stCondLst>
                                  <p:childTnLst>
                                    <p:set>
                                      <p:cBhvr>
                                        <p:cTn id="12" dur="1" fill="hold">
                                          <p:stCondLst>
                                            <p:cond delay="0"/>
                                          </p:stCondLst>
                                        </p:cTn>
                                        <p:tgtEl>
                                          <p:spTgt spid="19"/>
                                        </p:tgtEl>
                                        <p:attrNameLst>
                                          <p:attrName>style.visibility</p:attrName>
                                        </p:attrNameLst>
                                      </p:cBhvr>
                                      <p:to>
                                        <p:strVal val="visible"/>
                                      </p:to>
                                    </p:set>
                                    <p:animEffect transition="in" filter="wipe(down)">
                                      <p:cBhvr>
                                        <p:cTn id="13" dur="500"/>
                                        <p:tgtEl>
                                          <p:spTgt spid="19"/>
                                        </p:tgtEl>
                                      </p:cBhvr>
                                    </p:animEffect>
                                  </p:childTnLst>
                                </p:cTn>
                              </p:par>
                              <p:par>
                                <p:cTn id="14" presetID="22" presetClass="entr" presetSubtype="4" fill="hold" grpId="0" nodeType="withEffect">
                                  <p:stCondLst>
                                    <p:cond delay="1250"/>
                                  </p:stCondLst>
                                  <p:childTnLst>
                                    <p:set>
                                      <p:cBhvr>
                                        <p:cTn id="15" dur="1" fill="hold">
                                          <p:stCondLst>
                                            <p:cond delay="0"/>
                                          </p:stCondLst>
                                        </p:cTn>
                                        <p:tgtEl>
                                          <p:spTgt spid="18"/>
                                        </p:tgtEl>
                                        <p:attrNameLst>
                                          <p:attrName>style.visibility</p:attrName>
                                        </p:attrNameLst>
                                      </p:cBhvr>
                                      <p:to>
                                        <p:strVal val="visible"/>
                                      </p:to>
                                    </p:set>
                                    <p:animEffect transition="in" filter="wipe(down)">
                                      <p:cBhvr>
                                        <p:cTn id="16" dur="500"/>
                                        <p:tgtEl>
                                          <p:spTgt spid="18"/>
                                        </p:tgtEl>
                                      </p:cBhvr>
                                    </p:animEffect>
                                  </p:childTnLst>
                                </p:cTn>
                              </p:par>
                              <p:par>
                                <p:cTn id="17" presetID="22" presetClass="entr" presetSubtype="4" fill="hold" grpId="0" nodeType="withEffect">
                                  <p:stCondLst>
                                    <p:cond delay="1250"/>
                                  </p:stCondLst>
                                  <p:childTnLst>
                                    <p:set>
                                      <p:cBhvr>
                                        <p:cTn id="18" dur="1" fill="hold">
                                          <p:stCondLst>
                                            <p:cond delay="0"/>
                                          </p:stCondLst>
                                        </p:cTn>
                                        <p:tgtEl>
                                          <p:spTgt spid="17"/>
                                        </p:tgtEl>
                                        <p:attrNameLst>
                                          <p:attrName>style.visibility</p:attrName>
                                        </p:attrNameLst>
                                      </p:cBhvr>
                                      <p:to>
                                        <p:strVal val="visible"/>
                                      </p:to>
                                    </p:set>
                                    <p:animEffect transition="in" filter="wipe(down)">
                                      <p:cBhvr>
                                        <p:cTn id="19" dur="500"/>
                                        <p:tgtEl>
                                          <p:spTgt spid="17"/>
                                        </p:tgtEl>
                                      </p:cBhvr>
                                    </p:animEffect>
                                  </p:childTnLst>
                                </p:cTn>
                              </p:par>
                              <p:par>
                                <p:cTn id="20" presetID="10" presetClass="entr" presetSubtype="0" fill="hold" nodeType="withEffect">
                                  <p:stCondLst>
                                    <p:cond delay="1750"/>
                                  </p:stCondLst>
                                  <p:childTnLst>
                                    <p:set>
                                      <p:cBhvr>
                                        <p:cTn id="21" dur="1" fill="hold">
                                          <p:stCondLst>
                                            <p:cond delay="0"/>
                                          </p:stCondLst>
                                        </p:cTn>
                                        <p:tgtEl>
                                          <p:spTgt spid="50"/>
                                        </p:tgtEl>
                                        <p:attrNameLst>
                                          <p:attrName>style.visibility</p:attrName>
                                        </p:attrNameLst>
                                      </p:cBhvr>
                                      <p:to>
                                        <p:strVal val="visible"/>
                                      </p:to>
                                    </p:set>
                                    <p:animEffect transition="in" filter="fade">
                                      <p:cBhvr>
                                        <p:cTn id="22" dur="500"/>
                                        <p:tgtEl>
                                          <p:spTgt spid="50"/>
                                        </p:tgtEl>
                                      </p:cBhvr>
                                    </p:animEffect>
                                  </p:childTnLst>
                                </p:cTn>
                              </p:par>
                              <p:par>
                                <p:cTn id="23" presetID="10" presetClass="entr" presetSubtype="0" fill="hold" nodeType="withEffect">
                                  <p:stCondLst>
                                    <p:cond delay="1750"/>
                                  </p:stCondLst>
                                  <p:childTnLst>
                                    <p:set>
                                      <p:cBhvr>
                                        <p:cTn id="24" dur="1" fill="hold">
                                          <p:stCondLst>
                                            <p:cond delay="0"/>
                                          </p:stCondLst>
                                        </p:cTn>
                                        <p:tgtEl>
                                          <p:spTgt spid="51"/>
                                        </p:tgtEl>
                                        <p:attrNameLst>
                                          <p:attrName>style.visibility</p:attrName>
                                        </p:attrNameLst>
                                      </p:cBhvr>
                                      <p:to>
                                        <p:strVal val="visible"/>
                                      </p:to>
                                    </p:set>
                                    <p:animEffect transition="in" filter="fade">
                                      <p:cBhvr>
                                        <p:cTn id="25" dur="500"/>
                                        <p:tgtEl>
                                          <p:spTgt spid="51"/>
                                        </p:tgtEl>
                                      </p:cBhvr>
                                    </p:animEffect>
                                  </p:childTnLst>
                                </p:cTn>
                              </p:par>
                              <p:par>
                                <p:cTn id="26" presetID="10" presetClass="entr" presetSubtype="0" fill="hold" nodeType="withEffect">
                                  <p:stCondLst>
                                    <p:cond delay="1750"/>
                                  </p:stCondLst>
                                  <p:childTnLst>
                                    <p:set>
                                      <p:cBhvr>
                                        <p:cTn id="27" dur="1" fill="hold">
                                          <p:stCondLst>
                                            <p:cond delay="0"/>
                                          </p:stCondLst>
                                        </p:cTn>
                                        <p:tgtEl>
                                          <p:spTgt spid="52"/>
                                        </p:tgtEl>
                                        <p:attrNameLst>
                                          <p:attrName>style.visibility</p:attrName>
                                        </p:attrNameLst>
                                      </p:cBhvr>
                                      <p:to>
                                        <p:strVal val="visible"/>
                                      </p:to>
                                    </p:set>
                                    <p:animEffect transition="in" filter="fade">
                                      <p:cBhvr>
                                        <p:cTn id="28" dur="500"/>
                                        <p:tgtEl>
                                          <p:spTgt spid="52"/>
                                        </p:tgtEl>
                                      </p:cBhvr>
                                    </p:animEffect>
                                  </p:childTnLst>
                                </p:cTn>
                              </p:par>
                              <p:par>
                                <p:cTn id="29" presetID="10" presetClass="entr" presetSubtype="0" fill="hold" nodeType="withEffect">
                                  <p:stCondLst>
                                    <p:cond delay="1750"/>
                                  </p:stCondLst>
                                  <p:childTnLst>
                                    <p:set>
                                      <p:cBhvr>
                                        <p:cTn id="30" dur="1" fill="hold">
                                          <p:stCondLst>
                                            <p:cond delay="0"/>
                                          </p:stCondLst>
                                        </p:cTn>
                                        <p:tgtEl>
                                          <p:spTgt spid="53"/>
                                        </p:tgtEl>
                                        <p:attrNameLst>
                                          <p:attrName>style.visibility</p:attrName>
                                        </p:attrNameLst>
                                      </p:cBhvr>
                                      <p:to>
                                        <p:strVal val="visible"/>
                                      </p:to>
                                    </p:set>
                                    <p:animEffect transition="in" filter="fade">
                                      <p:cBhvr>
                                        <p:cTn id="31" dur="500"/>
                                        <p:tgtEl>
                                          <p:spTgt spid="53"/>
                                        </p:tgtEl>
                                      </p:cBhvr>
                                    </p:animEffect>
                                  </p:childTnLst>
                                </p:cTn>
                              </p:par>
                              <p:par>
                                <p:cTn id="32" presetID="10" presetClass="entr" presetSubtype="0" fill="hold" nodeType="withEffect">
                                  <p:stCondLst>
                                    <p:cond delay="175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500"/>
                                        <p:tgtEl>
                                          <p:spTgt spid="54"/>
                                        </p:tgtEl>
                                      </p:cBhvr>
                                    </p:animEffect>
                                  </p:childTnLst>
                                </p:cTn>
                              </p:par>
                              <p:par>
                                <p:cTn id="35" presetID="10" presetClass="entr" presetSubtype="0" fill="hold" grpId="0" nodeType="withEffect">
                                  <p:stCondLst>
                                    <p:cond delay="2500"/>
                                  </p:stCondLst>
                                  <p:childTnLst>
                                    <p:set>
                                      <p:cBhvr>
                                        <p:cTn id="36" dur="1" fill="hold">
                                          <p:stCondLst>
                                            <p:cond delay="0"/>
                                          </p:stCondLst>
                                        </p:cTn>
                                        <p:tgtEl>
                                          <p:spTgt spid="55"/>
                                        </p:tgtEl>
                                        <p:attrNameLst>
                                          <p:attrName>style.visibility</p:attrName>
                                        </p:attrNameLst>
                                      </p:cBhvr>
                                      <p:to>
                                        <p:strVal val="visible"/>
                                      </p:to>
                                    </p:set>
                                    <p:animEffect transition="in" filter="fade">
                                      <p:cBhvr>
                                        <p:cTn id="37"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1" grpId="0" animBg="1"/>
      <p:bldP spid="23" grpId="0" animBg="1"/>
      <p:bldP spid="5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2691326" y="-307200"/>
            <a:ext cx="7624689" cy="7460622"/>
            <a:chOff x="5322280" y="390377"/>
            <a:chExt cx="5883812" cy="5757205"/>
          </a:xfrm>
          <a:effectLst/>
        </p:grpSpPr>
        <p:sp>
          <p:nvSpPr>
            <p:cNvPr id="6" name="椭圆 5"/>
            <p:cNvSpPr/>
            <p:nvPr/>
          </p:nvSpPr>
          <p:spPr>
            <a:xfrm>
              <a:off x="5322280" y="390377"/>
              <a:ext cx="5757205" cy="5757205"/>
            </a:xfrm>
            <a:prstGeom prst="ellipse">
              <a:avLst/>
            </a:prstGeom>
            <a:noFill/>
            <a:ln w="1174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a:p>
          </p:txBody>
        </p:sp>
        <p:sp>
          <p:nvSpPr>
            <p:cNvPr id="7" name="椭圆 6"/>
            <p:cNvSpPr/>
            <p:nvPr/>
          </p:nvSpPr>
          <p:spPr>
            <a:xfrm>
              <a:off x="5378548" y="390377"/>
              <a:ext cx="5757205" cy="5757205"/>
            </a:xfrm>
            <a:prstGeom prst="ellipse">
              <a:avLst/>
            </a:prstGeom>
            <a:noFill/>
            <a:ln w="1174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a:p>
          </p:txBody>
        </p:sp>
        <p:sp>
          <p:nvSpPr>
            <p:cNvPr id="8" name="椭圆 7"/>
            <p:cNvSpPr/>
            <p:nvPr/>
          </p:nvSpPr>
          <p:spPr>
            <a:xfrm>
              <a:off x="5448887" y="390377"/>
              <a:ext cx="5757205" cy="5757205"/>
            </a:xfrm>
            <a:prstGeom prst="ellipse">
              <a:avLst/>
            </a:prstGeom>
            <a:noFill/>
            <a:ln w="11747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a:p>
          </p:txBody>
        </p:sp>
      </p:grpSp>
      <p:sp>
        <p:nvSpPr>
          <p:cNvPr id="12" name="任意多边形 11"/>
          <p:cNvSpPr/>
          <p:nvPr/>
        </p:nvSpPr>
        <p:spPr>
          <a:xfrm>
            <a:off x="1517072" y="0"/>
            <a:ext cx="10610548" cy="6858000"/>
          </a:xfrm>
          <a:custGeom>
            <a:avLst/>
            <a:gdLst>
              <a:gd name="connsiteX0" fmla="*/ 1470088 w 10610548"/>
              <a:gd name="connsiteY0" fmla="*/ 0 h 6858000"/>
              <a:gd name="connsiteX1" fmla="*/ 9140460 w 10610548"/>
              <a:gd name="connsiteY1" fmla="*/ 0 h 6858000"/>
              <a:gd name="connsiteX2" fmla="*/ 9232334 w 10610548"/>
              <a:gd name="connsiteY2" fmla="*/ 96364 h 6858000"/>
              <a:gd name="connsiteX3" fmla="*/ 10610548 w 10610548"/>
              <a:gd name="connsiteY3" fmla="*/ 3663510 h 6858000"/>
              <a:gd name="connsiteX4" fmla="*/ 9556578 w 10610548"/>
              <a:gd name="connsiteY4" fmla="*/ 6837740 h 6858000"/>
              <a:gd name="connsiteX5" fmla="*/ 9540657 w 10610548"/>
              <a:gd name="connsiteY5" fmla="*/ 6858000 h 6858000"/>
              <a:gd name="connsiteX6" fmla="*/ 1069892 w 10610548"/>
              <a:gd name="connsiteY6" fmla="*/ 6858000 h 6858000"/>
              <a:gd name="connsiteX7" fmla="*/ 1053970 w 10610548"/>
              <a:gd name="connsiteY7" fmla="*/ 6837740 h 6858000"/>
              <a:gd name="connsiteX8" fmla="*/ 0 w 10610548"/>
              <a:gd name="connsiteY8" fmla="*/ 3663510 h 6858000"/>
              <a:gd name="connsiteX9" fmla="*/ 1378214 w 10610548"/>
              <a:gd name="connsiteY9" fmla="*/ 9636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10548" h="6858000">
                <a:moveTo>
                  <a:pt x="1470088" y="0"/>
                </a:moveTo>
                <a:lnTo>
                  <a:pt x="9140460" y="0"/>
                </a:lnTo>
                <a:lnTo>
                  <a:pt x="9232334" y="96364"/>
                </a:lnTo>
                <a:cubicBezTo>
                  <a:pt x="10088642" y="1038512"/>
                  <a:pt x="10610548" y="2290062"/>
                  <a:pt x="10610548" y="3663510"/>
                </a:cubicBezTo>
                <a:cubicBezTo>
                  <a:pt x="10610548" y="4853832"/>
                  <a:pt x="10218539" y="5952594"/>
                  <a:pt x="9556578" y="6837740"/>
                </a:cubicBezTo>
                <a:lnTo>
                  <a:pt x="9540657" y="6858000"/>
                </a:lnTo>
                <a:lnTo>
                  <a:pt x="1069892" y="6858000"/>
                </a:lnTo>
                <a:lnTo>
                  <a:pt x="1053970" y="6837740"/>
                </a:lnTo>
                <a:cubicBezTo>
                  <a:pt x="392010" y="5952594"/>
                  <a:pt x="0" y="4853832"/>
                  <a:pt x="0" y="3663510"/>
                </a:cubicBezTo>
                <a:cubicBezTo>
                  <a:pt x="0" y="2290062"/>
                  <a:pt x="521906" y="1038512"/>
                  <a:pt x="1378214" y="96364"/>
                </a:cubicBezTo>
                <a:close/>
              </a:path>
            </a:pathLst>
          </a:custGeom>
          <a:blipFill dpi="0" rotWithShape="1">
            <a:blip r:embed="rId3">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0000"/>
              </a:solidFill>
            </a:endParaRPr>
          </a:p>
        </p:txBody>
      </p:sp>
      <p:sp>
        <p:nvSpPr>
          <p:cNvPr id="13" name="文本框 12"/>
          <p:cNvSpPr txBox="1"/>
          <p:nvPr/>
        </p:nvSpPr>
        <p:spPr>
          <a:xfrm>
            <a:off x="1639170" y="3137410"/>
            <a:ext cx="2941955" cy="583565"/>
          </a:xfrm>
          <a:prstGeom prst="rect">
            <a:avLst/>
          </a:prstGeom>
          <a:noFill/>
          <a:effectLst/>
        </p:spPr>
        <p:txBody>
          <a:bodyPr wrap="none" rtlCol="0">
            <a:spAutoFit/>
          </a:bodyPr>
          <a:lstStyle/>
          <a:p>
            <a:r>
              <a:rPr lang="en-US" altLang="zh-CN" sz="3200" b="1" dirty="0">
                <a:latin typeface="+mj-lt"/>
              </a:rPr>
              <a:t>Group Members</a:t>
            </a:r>
          </a:p>
        </p:txBody>
      </p:sp>
      <p:sp>
        <p:nvSpPr>
          <p:cNvPr id="14" name="矩形 13"/>
          <p:cNvSpPr/>
          <p:nvPr/>
        </p:nvSpPr>
        <p:spPr>
          <a:xfrm>
            <a:off x="5873956" y="1830371"/>
            <a:ext cx="5516443" cy="3107690"/>
          </a:xfrm>
          <a:prstGeom prst="rect">
            <a:avLst/>
          </a:prstGeom>
        </p:spPr>
        <p:txBody>
          <a:bodyPr wrap="square">
            <a:spAutoFit/>
          </a:bodyPr>
          <a:lstStyle/>
          <a:p>
            <a:pPr algn="just"/>
            <a:r>
              <a:rPr lang="zh-CN" altLang="en-US" sz="2800" b="1" dirty="0">
                <a:latin typeface="Calibri Light" panose="020F0302020204030204" charset="0"/>
                <a:ea typeface="华文仿宋" panose="02010600040101010101" charset="-122"/>
              </a:rPr>
              <a:t>乐亦康</a:t>
            </a:r>
          </a:p>
          <a:p>
            <a:pPr algn="just"/>
            <a:endParaRPr lang="zh-CN" altLang="en-US" sz="2800" b="1" dirty="0">
              <a:latin typeface="Calibri Light" panose="020F0302020204030204" charset="0"/>
              <a:ea typeface="华文仿宋" panose="02010600040101010101" charset="-122"/>
            </a:endParaRPr>
          </a:p>
          <a:p>
            <a:pPr algn="just"/>
            <a:r>
              <a:rPr lang="zh-CN" altLang="en-US" sz="2800" b="1" dirty="0">
                <a:latin typeface="Calibri Light" panose="020F0302020204030204" charset="0"/>
                <a:ea typeface="华文仿宋" panose="02010600040101010101" charset="-122"/>
              </a:rPr>
              <a:t>黄霖华</a:t>
            </a:r>
          </a:p>
          <a:p>
            <a:pPr algn="just"/>
            <a:endParaRPr lang="zh-CN" altLang="en-US" sz="2800" b="1" dirty="0">
              <a:latin typeface="Calibri Light" panose="020F0302020204030204" charset="0"/>
              <a:ea typeface="华文仿宋" panose="02010600040101010101" charset="-122"/>
            </a:endParaRPr>
          </a:p>
          <a:p>
            <a:pPr algn="just"/>
            <a:r>
              <a:rPr lang="zh-CN" altLang="en-US" sz="2800" b="1" dirty="0">
                <a:latin typeface="Calibri Light" panose="020F0302020204030204" charset="0"/>
                <a:ea typeface="华文仿宋" panose="02010600040101010101" charset="-122"/>
              </a:rPr>
              <a:t>许元元</a:t>
            </a:r>
          </a:p>
          <a:p>
            <a:pPr algn="just"/>
            <a:endParaRPr lang="zh-CN" altLang="en-US" sz="2800" b="1" dirty="0">
              <a:latin typeface="Calibri Light" panose="020F0302020204030204" charset="0"/>
              <a:ea typeface="华文仿宋" panose="02010600040101010101" charset="-122"/>
            </a:endParaRPr>
          </a:p>
          <a:p>
            <a:pPr algn="just"/>
            <a:r>
              <a:rPr lang="zh-CN" altLang="en-US" sz="2800" b="1" dirty="0">
                <a:latin typeface="Calibri Light" panose="020F0302020204030204" charset="0"/>
                <a:ea typeface="华文仿宋" panose="02010600040101010101" charset="-122"/>
              </a:rPr>
              <a:t>吴天铭</a:t>
            </a:r>
          </a:p>
        </p:txBody>
      </p:sp>
      <p:pic>
        <p:nvPicPr>
          <p:cNvPr id="100" name="图片 99"/>
          <p:cNvPicPr/>
          <p:nvPr/>
        </p:nvPicPr>
        <p:blipFill>
          <a:blip r:embed="rId4"/>
          <a:stretch>
            <a:fillRect/>
          </a:stretch>
        </p:blipFill>
        <p:spPr>
          <a:xfrm>
            <a:off x="7809865" y="1765300"/>
            <a:ext cx="828000" cy="828000"/>
          </a:xfrm>
          <a:prstGeom prst="rect">
            <a:avLst/>
          </a:prstGeom>
          <a:noFill/>
          <a:ln w="9525">
            <a:noFill/>
          </a:ln>
        </p:spPr>
      </p:pic>
      <p:pic>
        <p:nvPicPr>
          <p:cNvPr id="101" name="图片 100"/>
          <p:cNvPicPr/>
          <p:nvPr/>
        </p:nvPicPr>
        <p:blipFill>
          <a:blip r:embed="rId5"/>
          <a:stretch>
            <a:fillRect/>
          </a:stretch>
        </p:blipFill>
        <p:spPr>
          <a:xfrm>
            <a:off x="7809865" y="3421380"/>
            <a:ext cx="828000" cy="828000"/>
          </a:xfrm>
          <a:prstGeom prst="rect">
            <a:avLst/>
          </a:prstGeom>
          <a:noFill/>
          <a:ln w="9525">
            <a:noFill/>
          </a:ln>
        </p:spPr>
      </p:pic>
      <p:pic>
        <p:nvPicPr>
          <p:cNvPr id="102" name="图片 101"/>
          <p:cNvPicPr/>
          <p:nvPr/>
        </p:nvPicPr>
        <p:blipFill>
          <a:blip r:embed="rId6"/>
          <a:stretch>
            <a:fillRect/>
          </a:stretch>
        </p:blipFill>
        <p:spPr>
          <a:xfrm>
            <a:off x="8674100" y="4249420"/>
            <a:ext cx="792000" cy="792000"/>
          </a:xfrm>
          <a:prstGeom prst="rect">
            <a:avLst/>
          </a:prstGeom>
          <a:noFill/>
          <a:ln w="9525">
            <a:noFill/>
          </a:ln>
        </p:spPr>
      </p:pic>
      <p:pic>
        <p:nvPicPr>
          <p:cNvPr id="103" name="图片 102"/>
          <p:cNvPicPr/>
          <p:nvPr/>
        </p:nvPicPr>
        <p:blipFill>
          <a:blip r:embed="rId7"/>
          <a:stretch>
            <a:fillRect/>
          </a:stretch>
        </p:blipFill>
        <p:spPr>
          <a:xfrm>
            <a:off x="8637905" y="2593340"/>
            <a:ext cx="828000" cy="8280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0.408053 0.000859 L 0 0 E" pathEditMode="relative" ptsTypes="">
                                      <p:cBhvr>
                                        <p:cTn id="6" dur="1250" fill="hold"/>
                                        <p:tgtEl>
                                          <p:spTgt spid="5"/>
                                        </p:tgtEl>
                                        <p:attrNameLst>
                                          <p:attrName>ppt_x</p:attrName>
                                          <p:attrName>ppt_y</p:attrName>
                                        </p:attrNameLst>
                                      </p:cBhvr>
                                    </p:animMotion>
                                  </p:childTnLst>
                                </p:cTn>
                              </p:par>
                              <p:par>
                                <p:cTn id="7" presetID="6" presetClass="emph" presetSubtype="0" accel="50000" decel="50000" fill="hold" nodeType="withEffect">
                                  <p:stCondLst>
                                    <p:cond delay="0"/>
                                  </p:stCondLst>
                                  <p:childTnLst>
                                    <p:animScale>
                                      <p:cBhvr>
                                        <p:cTn id="8" dur="1250" fill="hold"/>
                                        <p:tgtEl>
                                          <p:spTgt spid="5"/>
                                        </p:tgtEl>
                                      </p:cBhvr>
                                      <p:by x="150000" y="150000"/>
                                      <p:from x="77168" y="77168"/>
                                      <p:to x="100000" y="100000"/>
                                    </p:animScale>
                                  </p:childTnLst>
                                </p:cTn>
                              </p:par>
                              <p:par>
                                <p:cTn id="9" presetID="10" presetClass="entr" presetSubtype="0" fill="hold" grpId="0" nodeType="withEffect">
                                  <p:stCondLst>
                                    <p:cond delay="100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par>
                                <p:cTn id="12" presetID="10" presetClass="entr" presetSubtype="0" fill="hold" grpId="0" nodeType="withEffect">
                                  <p:stCondLst>
                                    <p:cond delay="125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p:stCondLst>
                                    <p:cond delay="125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par>
                          <p:cTn id="18" fill="hold">
                            <p:stCondLst>
                              <p:cond delay="1500"/>
                            </p:stCondLst>
                            <p:childTnLst>
                              <p:par>
                                <p:cTn id="19" presetID="1" presetClass="entr" presetSubtype="0" fill="hold" nodeType="afterEffect">
                                  <p:stCondLst>
                                    <p:cond delay="0"/>
                                  </p:stCondLst>
                                  <p:childTnLst>
                                    <p:set>
                                      <p:cBhvr>
                                        <p:cTn id="20" dur="1" fill="hold">
                                          <p:stCondLst>
                                            <p:cond delay="0"/>
                                          </p:stCondLst>
                                        </p:cTn>
                                        <p:tgtEl>
                                          <p:spTgt spid="100"/>
                                        </p:tgtEl>
                                        <p:attrNameLst>
                                          <p:attrName>style.visibility</p:attrName>
                                        </p:attrNameLst>
                                      </p:cBhvr>
                                      <p:to>
                                        <p:strVal val="visible"/>
                                      </p:to>
                                    </p:set>
                                  </p:childTnLst>
                                </p:cTn>
                              </p:par>
                            </p:childTnLst>
                          </p:cTn>
                        </p:par>
                        <p:par>
                          <p:cTn id="21" fill="hold">
                            <p:stCondLst>
                              <p:cond delay="1500"/>
                            </p:stCondLst>
                            <p:childTnLst>
                              <p:par>
                                <p:cTn id="22" presetID="1" presetClass="entr" presetSubtype="0" fill="hold" nodeType="afterEffect">
                                  <p:stCondLst>
                                    <p:cond delay="0"/>
                                  </p:stCondLst>
                                  <p:childTnLst>
                                    <p:set>
                                      <p:cBhvr>
                                        <p:cTn id="23" dur="1" fill="hold">
                                          <p:stCondLst>
                                            <p:cond delay="0"/>
                                          </p:stCondLst>
                                        </p:cTn>
                                        <p:tgtEl>
                                          <p:spTgt spid="103"/>
                                        </p:tgtEl>
                                        <p:attrNameLst>
                                          <p:attrName>style.visibility</p:attrName>
                                        </p:attrNameLst>
                                      </p:cBhvr>
                                      <p:to>
                                        <p:strVal val="visible"/>
                                      </p:to>
                                    </p:set>
                                  </p:childTnLst>
                                </p:cTn>
                              </p:par>
                            </p:childTnLst>
                          </p:cTn>
                        </p:par>
                        <p:par>
                          <p:cTn id="24" fill="hold">
                            <p:stCondLst>
                              <p:cond delay="1500"/>
                            </p:stCondLst>
                            <p:childTnLst>
                              <p:par>
                                <p:cTn id="25" presetID="1" presetClass="entr" presetSubtype="0" fill="hold" nodeType="afterEffect">
                                  <p:stCondLst>
                                    <p:cond delay="0"/>
                                  </p:stCondLst>
                                  <p:childTnLst>
                                    <p:set>
                                      <p:cBhvr>
                                        <p:cTn id="26" dur="1" fill="hold">
                                          <p:stCondLst>
                                            <p:cond delay="0"/>
                                          </p:stCondLst>
                                        </p:cTn>
                                        <p:tgtEl>
                                          <p:spTgt spid="101"/>
                                        </p:tgtEl>
                                        <p:attrNameLst>
                                          <p:attrName>style.visibility</p:attrName>
                                        </p:attrNameLst>
                                      </p:cBhvr>
                                      <p:to>
                                        <p:strVal val="visible"/>
                                      </p:to>
                                    </p:set>
                                  </p:childTnLst>
                                </p:cTn>
                              </p:par>
                            </p:childTnLst>
                          </p:cTn>
                        </p:par>
                        <p:par>
                          <p:cTn id="27" fill="hold">
                            <p:stCondLst>
                              <p:cond delay="1500"/>
                            </p:stCondLst>
                            <p:childTnLst>
                              <p:par>
                                <p:cTn id="28" presetID="1" presetClass="entr" presetSubtype="0" fill="hold" nodeType="afterEffect">
                                  <p:stCondLst>
                                    <p:cond delay="0"/>
                                  </p:stCondLst>
                                  <p:childTnLst>
                                    <p:set>
                                      <p:cBhvr>
                                        <p:cTn id="29" dur="1" fill="hold">
                                          <p:stCondLst>
                                            <p:cond delay="0"/>
                                          </p:stCondLst>
                                        </p:cTn>
                                        <p:tgtEl>
                                          <p:spTgt spid="1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3" grpId="0" bldLvl="0" animBg="1"/>
      <p:bldP spid="1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85207" y="2820853"/>
            <a:ext cx="9421586" cy="2077718"/>
            <a:chOff x="1385207" y="2820853"/>
            <a:chExt cx="9421586" cy="2077718"/>
          </a:xfrm>
        </p:grpSpPr>
        <p:sp>
          <p:nvSpPr>
            <p:cNvPr id="16" name="Rectangle 12_1"/>
            <p:cNvSpPr/>
            <p:nvPr/>
          </p:nvSpPr>
          <p:spPr>
            <a:xfrm>
              <a:off x="1385207" y="2820853"/>
              <a:ext cx="9421586" cy="2077718"/>
            </a:xfrm>
            <a:prstGeom prst="rect">
              <a:avLst/>
            </a:prstGeom>
            <a:blipFill dpi="0" rotWithShape="1">
              <a:blip r:embed="rId2">
                <a:extLst>
                  <a:ext uri="{BEBA8EAE-BF5A-486C-A8C5-ECC9F3942E4B}">
                    <a14:imgProps xmlns:a14="http://schemas.microsoft.com/office/drawing/2010/main">
                      <a14:imgLayer r:embed="rId3">
                        <a14:imgEffect>
                          <a14:saturation sat="0"/>
                        </a14:imgEffect>
                      </a14:imgLayer>
                    </a14:imgProps>
                  </a:ext>
                </a:extLst>
              </a:blip>
              <a:srcRect/>
              <a:stretch>
                <a:fillRect t="-22000" b="-3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385207" y="2820853"/>
              <a:ext cx="9421586" cy="2077718"/>
            </a:xfrm>
            <a:prstGeom prst="rect">
              <a:avLst/>
            </a:prstGeom>
            <a:gradFill>
              <a:gsLst>
                <a:gs pos="0">
                  <a:schemeClr val="tx1">
                    <a:alpha val="73000"/>
                  </a:schemeClr>
                </a:gs>
                <a:gs pos="100000">
                  <a:schemeClr val="tx1"/>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任意多边形 8"/>
          <p:cNvSpPr/>
          <p:nvPr/>
        </p:nvSpPr>
        <p:spPr>
          <a:xfrm>
            <a:off x="5353050" y="2155373"/>
            <a:ext cx="1551215" cy="1583872"/>
          </a:xfrm>
          <a:custGeom>
            <a:avLst/>
            <a:gdLst>
              <a:gd name="connsiteX0" fmla="*/ 0 w 1551215"/>
              <a:gd name="connsiteY0" fmla="*/ 0 h 1583872"/>
              <a:gd name="connsiteX1" fmla="*/ 449036 w 1551215"/>
              <a:gd name="connsiteY1" fmla="*/ 0 h 1583872"/>
              <a:gd name="connsiteX2" fmla="*/ 449036 w 1551215"/>
              <a:gd name="connsiteY2" fmla="*/ 71936 h 1583872"/>
              <a:gd name="connsiteX3" fmla="*/ 73607 w 1551215"/>
              <a:gd name="connsiteY3" fmla="*/ 71936 h 1583872"/>
              <a:gd name="connsiteX4" fmla="*/ 73607 w 1551215"/>
              <a:gd name="connsiteY4" fmla="*/ 1511936 h 1583872"/>
              <a:gd name="connsiteX5" fmla="*/ 1477607 w 1551215"/>
              <a:gd name="connsiteY5" fmla="*/ 1511936 h 1583872"/>
              <a:gd name="connsiteX6" fmla="*/ 1477607 w 1551215"/>
              <a:gd name="connsiteY6" fmla="*/ 71936 h 1583872"/>
              <a:gd name="connsiteX7" fmla="*/ 1102179 w 1551215"/>
              <a:gd name="connsiteY7" fmla="*/ 71936 h 1583872"/>
              <a:gd name="connsiteX8" fmla="*/ 1102179 w 1551215"/>
              <a:gd name="connsiteY8" fmla="*/ 0 h 1583872"/>
              <a:gd name="connsiteX9" fmla="*/ 1551215 w 1551215"/>
              <a:gd name="connsiteY9" fmla="*/ 0 h 1583872"/>
              <a:gd name="connsiteX10" fmla="*/ 1551215 w 1551215"/>
              <a:gd name="connsiteY10" fmla="*/ 1583872 h 1583872"/>
              <a:gd name="connsiteX11" fmla="*/ 0 w 1551215"/>
              <a:gd name="connsiteY11" fmla="*/ 1583872 h 1583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51215" h="1583872">
                <a:moveTo>
                  <a:pt x="0" y="0"/>
                </a:moveTo>
                <a:lnTo>
                  <a:pt x="449036" y="0"/>
                </a:lnTo>
                <a:lnTo>
                  <a:pt x="449036" y="71936"/>
                </a:lnTo>
                <a:lnTo>
                  <a:pt x="73607" y="71936"/>
                </a:lnTo>
                <a:lnTo>
                  <a:pt x="73607" y="1511936"/>
                </a:lnTo>
                <a:lnTo>
                  <a:pt x="1477607" y="1511936"/>
                </a:lnTo>
                <a:lnTo>
                  <a:pt x="1477607" y="71936"/>
                </a:lnTo>
                <a:lnTo>
                  <a:pt x="1102179" y="71936"/>
                </a:lnTo>
                <a:lnTo>
                  <a:pt x="1102179" y="0"/>
                </a:lnTo>
                <a:lnTo>
                  <a:pt x="1551215" y="0"/>
                </a:lnTo>
                <a:lnTo>
                  <a:pt x="1551215" y="1583872"/>
                </a:lnTo>
                <a:lnTo>
                  <a:pt x="0" y="158387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rot="10800000">
            <a:off x="5976257" y="3184072"/>
            <a:ext cx="304800" cy="27758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5779844" y="1620524"/>
            <a:ext cx="653613" cy="1200329"/>
          </a:xfrm>
          <a:prstGeom prst="rect">
            <a:avLst/>
          </a:prstGeom>
          <a:noFill/>
        </p:spPr>
        <p:txBody>
          <a:bodyPr wrap="square" rtlCol="0">
            <a:spAutoFit/>
          </a:bodyPr>
          <a:lstStyle/>
          <a:p>
            <a:pPr algn="ctr"/>
            <a:r>
              <a:rPr lang="en-US" altLang="zh-CN" sz="7200" dirty="0">
                <a:solidFill>
                  <a:schemeClr val="bg1">
                    <a:lumMod val="50000"/>
                  </a:schemeClr>
                </a:solidFill>
                <a:latin typeface="+mn-ea"/>
              </a:rPr>
              <a:t>3</a:t>
            </a:r>
            <a:endParaRPr lang="zh-CN" altLang="en-US" sz="7200" dirty="0">
              <a:solidFill>
                <a:schemeClr val="bg1">
                  <a:lumMod val="50000"/>
                </a:schemeClr>
              </a:solidFill>
              <a:latin typeface="+mn-ea"/>
            </a:endParaRPr>
          </a:p>
        </p:txBody>
      </p:sp>
      <p:sp>
        <p:nvSpPr>
          <p:cNvPr id="12" name="矩形 11"/>
          <p:cNvSpPr/>
          <p:nvPr/>
        </p:nvSpPr>
        <p:spPr>
          <a:xfrm>
            <a:off x="5080339" y="3953254"/>
            <a:ext cx="2031325" cy="923330"/>
          </a:xfrm>
          <a:prstGeom prst="rect">
            <a:avLst/>
          </a:prstGeom>
        </p:spPr>
        <p:txBody>
          <a:bodyPr wrap="none">
            <a:spAutoFit/>
          </a:bodyPr>
          <a:lstStyle/>
          <a:p>
            <a:pPr algn="ctr"/>
            <a:r>
              <a:rPr lang="zh-CN" altLang="en-US" sz="3600" dirty="0">
                <a:solidFill>
                  <a:schemeClr val="bg1"/>
                </a:solidFill>
                <a:latin typeface="+mn-ea"/>
              </a:rPr>
              <a:t>结果展示</a:t>
            </a:r>
            <a:endParaRPr lang="en-US" altLang="zh-CN" sz="3600" dirty="0">
              <a:solidFill>
                <a:schemeClr val="bg1"/>
              </a:solidFill>
              <a:latin typeface="+mn-ea"/>
            </a:endParaRPr>
          </a:p>
          <a:p>
            <a:pPr algn="ctr"/>
            <a:r>
              <a:rPr lang="en-US" altLang="zh-CN" b="1" dirty="0">
                <a:solidFill>
                  <a:schemeClr val="bg1"/>
                </a:solidFill>
                <a:latin typeface="+mn-ea"/>
              </a:rPr>
              <a:t>Achievements</a:t>
            </a:r>
            <a:endParaRPr lang="zh-CN" altLang="en-US" b="1" dirty="0">
              <a:solidFill>
                <a:schemeClr val="bg1"/>
              </a:solidFill>
              <a:latin typeface="+mn-ea"/>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1" presetClass="entr" presetSubtype="1" fill="hold" grpId="0" nodeType="withEffect">
                                      <p:stCondLst>
                                        <p:cond delay="250"/>
                                      </p:stCondLst>
                                      <p:childTnLst>
                                        <p:set>
                                          <p:cBhvr>
                                            <p:cTn id="9" dur="1" fill="hold">
                                              <p:stCondLst>
                                                <p:cond delay="0"/>
                                              </p:stCondLst>
                                            </p:cTn>
                                            <p:tgtEl>
                                              <p:spTgt spid="9"/>
                                            </p:tgtEl>
                                            <p:attrNameLst>
                                              <p:attrName>style.visibility</p:attrName>
                                            </p:attrNameLst>
                                          </p:cBhvr>
                                          <p:to>
                                            <p:strVal val="visible"/>
                                          </p:to>
                                        </p:set>
                                        <p:animEffect transition="in" filter="wheel(1)">
                                          <p:cBhvr>
                                            <p:cTn id="10" dur="1000"/>
                                            <p:tgtEl>
                                              <p:spTgt spid="9"/>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1" nodeType="withEffect">
                                      <p:stCondLst>
                                        <p:cond delay="1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64" presetClass="path" presetSubtype="0" accel="50000" fill="hold" grpId="0" nodeType="withEffect" p14:presetBounceEnd="30000">
                                      <p:stCondLst>
                                        <p:cond delay="1500"/>
                                      </p:stCondLst>
                                      <p:childTnLst>
                                        <p:animMotion origin="layout" path="M 0 0 L 0 -0.25 E" pathEditMode="relative" ptsTypes="" p14:bounceEnd="30000">
                                          <p:cBhvr>
                                            <p:cTn id="18" dur="750" spd="-100000" fill="hold"/>
                                            <p:tgtEl>
                                              <p:spTgt spid="10"/>
                                            </p:tgtEl>
                                            <p:attrNameLst>
                                              <p:attrName>ppt_x</p:attrName>
                                              <p:attrName>ppt_y</p:attrName>
                                            </p:attrNameLst>
                                          </p:cBhvr>
                                        </p:animMotion>
                                      </p:childTnLst>
                                    </p:cTn>
                                  </p:par>
                                  <p:par>
                                    <p:cTn id="19" presetID="42" presetClass="entr" presetSubtype="0" fill="hold" grpId="0" nodeType="withEffect">
                                      <p:stCondLst>
                                        <p:cond delay="2250"/>
                                      </p:stCondLst>
                                      <p:iterate type="lt">
                                        <p:tmPct val="10000"/>
                                      </p:iterate>
                                      <p:childTnLst>
                                        <p:set>
                                          <p:cBhvr>
                                            <p:cTn id="20" dur="1" fill="hold">
                                              <p:stCondLst>
                                                <p:cond delay="0"/>
                                              </p:stCondLst>
                                            </p:cTn>
                                            <p:tgtEl>
                                              <p:spTgt spid="12"/>
                                            </p:tgtEl>
                                            <p:attrNameLst>
                                              <p:attrName>style.visibility</p:attrName>
                                            </p:attrNameLst>
                                          </p:cBhvr>
                                          <p:to>
                                            <p:strVal val="visible"/>
                                          </p:to>
                                        </p:set>
                                        <p:animEffect transition="in" filter="fade">
                                          <p:cBhvr>
                                            <p:cTn id="21" dur="250"/>
                                            <p:tgtEl>
                                              <p:spTgt spid="12"/>
                                            </p:tgtEl>
                                          </p:cBhvr>
                                        </p:animEffect>
                                        <p:anim calcmode="lin" valueType="num">
                                          <p:cBhvr>
                                            <p:cTn id="22" dur="250" fill="hold"/>
                                            <p:tgtEl>
                                              <p:spTgt spid="12"/>
                                            </p:tgtEl>
                                            <p:attrNameLst>
                                              <p:attrName>ppt_x</p:attrName>
                                            </p:attrNameLst>
                                          </p:cBhvr>
                                          <p:tavLst>
                                            <p:tav tm="0">
                                              <p:val>
                                                <p:strVal val="#ppt_x"/>
                                              </p:val>
                                            </p:tav>
                                            <p:tav tm="100000">
                                              <p:val>
                                                <p:strVal val="#ppt_x"/>
                                              </p:val>
                                            </p:tav>
                                          </p:tavLst>
                                        </p:anim>
                                        <p:anim calcmode="lin" valueType="num">
                                          <p:cBhvr>
                                            <p:cTn id="23" dur="25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0" grpId="1" animBg="1"/>
          <p:bldP spid="11"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1" presetClass="entr" presetSubtype="1" fill="hold" grpId="0" nodeType="withEffect">
                                      <p:stCondLst>
                                        <p:cond delay="250"/>
                                      </p:stCondLst>
                                      <p:childTnLst>
                                        <p:set>
                                          <p:cBhvr>
                                            <p:cTn id="9" dur="1" fill="hold">
                                              <p:stCondLst>
                                                <p:cond delay="0"/>
                                              </p:stCondLst>
                                            </p:cTn>
                                            <p:tgtEl>
                                              <p:spTgt spid="9"/>
                                            </p:tgtEl>
                                            <p:attrNameLst>
                                              <p:attrName>style.visibility</p:attrName>
                                            </p:attrNameLst>
                                          </p:cBhvr>
                                          <p:to>
                                            <p:strVal val="visible"/>
                                          </p:to>
                                        </p:set>
                                        <p:animEffect transition="in" filter="wheel(1)">
                                          <p:cBhvr>
                                            <p:cTn id="10" dur="1000"/>
                                            <p:tgtEl>
                                              <p:spTgt spid="9"/>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1" nodeType="withEffect">
                                      <p:stCondLst>
                                        <p:cond delay="1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64" presetClass="path" presetSubtype="0" accel="50000" fill="hold" grpId="0" nodeType="withEffect">
                                      <p:stCondLst>
                                        <p:cond delay="1500"/>
                                      </p:stCondLst>
                                      <p:childTnLst>
                                        <p:animMotion origin="layout" path="M 0 0 L 0 -0.25 E" pathEditMode="relative" ptsTypes="">
                                          <p:cBhvr>
                                            <p:cTn id="18" dur="750" spd="-100000" fill="hold"/>
                                            <p:tgtEl>
                                              <p:spTgt spid="10"/>
                                            </p:tgtEl>
                                            <p:attrNameLst>
                                              <p:attrName>ppt_x</p:attrName>
                                              <p:attrName>ppt_y</p:attrName>
                                            </p:attrNameLst>
                                          </p:cBhvr>
                                        </p:animMotion>
                                      </p:childTnLst>
                                    </p:cTn>
                                  </p:par>
                                  <p:par>
                                    <p:cTn id="19" presetID="42" presetClass="entr" presetSubtype="0" fill="hold" grpId="0" nodeType="withEffect">
                                      <p:stCondLst>
                                        <p:cond delay="2250"/>
                                      </p:stCondLst>
                                      <p:iterate type="lt">
                                        <p:tmPct val="10000"/>
                                      </p:iterate>
                                      <p:childTnLst>
                                        <p:set>
                                          <p:cBhvr>
                                            <p:cTn id="20" dur="1" fill="hold">
                                              <p:stCondLst>
                                                <p:cond delay="0"/>
                                              </p:stCondLst>
                                            </p:cTn>
                                            <p:tgtEl>
                                              <p:spTgt spid="12"/>
                                            </p:tgtEl>
                                            <p:attrNameLst>
                                              <p:attrName>style.visibility</p:attrName>
                                            </p:attrNameLst>
                                          </p:cBhvr>
                                          <p:to>
                                            <p:strVal val="visible"/>
                                          </p:to>
                                        </p:set>
                                        <p:animEffect transition="in" filter="fade">
                                          <p:cBhvr>
                                            <p:cTn id="21" dur="250"/>
                                            <p:tgtEl>
                                              <p:spTgt spid="12"/>
                                            </p:tgtEl>
                                          </p:cBhvr>
                                        </p:animEffect>
                                        <p:anim calcmode="lin" valueType="num">
                                          <p:cBhvr>
                                            <p:cTn id="22" dur="250" fill="hold"/>
                                            <p:tgtEl>
                                              <p:spTgt spid="12"/>
                                            </p:tgtEl>
                                            <p:attrNameLst>
                                              <p:attrName>ppt_x</p:attrName>
                                            </p:attrNameLst>
                                          </p:cBhvr>
                                          <p:tavLst>
                                            <p:tav tm="0">
                                              <p:val>
                                                <p:strVal val="#ppt_x"/>
                                              </p:val>
                                            </p:tav>
                                            <p:tav tm="100000">
                                              <p:val>
                                                <p:strVal val="#ppt_x"/>
                                              </p:val>
                                            </p:tav>
                                          </p:tavLst>
                                        </p:anim>
                                        <p:anim calcmode="lin" valueType="num">
                                          <p:cBhvr>
                                            <p:cTn id="23" dur="25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0" grpId="1" animBg="1"/>
          <p:bldP spid="11" grpId="0"/>
          <p:bldP spid="12"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5211683" cy="523220"/>
          </a:xfrm>
          <a:prstGeom prst="rect">
            <a:avLst/>
          </a:prstGeom>
        </p:spPr>
        <p:txBody>
          <a:bodyPr wrap="none">
            <a:spAutoFit/>
          </a:bodyPr>
          <a:lstStyle/>
          <a:p>
            <a:r>
              <a:rPr lang="zh-CN" altLang="en-US" sz="2800" b="1" dirty="0">
                <a:solidFill>
                  <a:schemeClr val="bg2">
                    <a:lumMod val="50000"/>
                  </a:schemeClr>
                </a:solidFill>
                <a:latin typeface="+mn-ea"/>
              </a:rPr>
              <a:t>服务器的超多终端控制调度测试</a:t>
            </a:r>
          </a:p>
        </p:txBody>
      </p:sp>
      <p:pic>
        <p:nvPicPr>
          <p:cNvPr id="5" name="250_ptcs">
            <a:hlinkClick r:id="" action="ppaction://media"/>
            <a:extLst>
              <a:ext uri="{FF2B5EF4-FFF2-40B4-BE49-F238E27FC236}">
                <a16:creationId xmlns:a16="http://schemas.microsoft.com/office/drawing/2014/main" id="{C27E23C1-B000-464B-86B1-9811C4F9FF9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85900" y="1150937"/>
            <a:ext cx="9220200" cy="5186363"/>
          </a:xfrm>
          <a:prstGeom prst="rect">
            <a:avLst/>
          </a:prstGeom>
        </p:spPr>
      </p:pic>
    </p:spTree>
    <p:extLst>
      <p:ext uri="{BB962C8B-B14F-4D97-AF65-F5344CB8AC3E}">
        <p14:creationId xmlns:p14="http://schemas.microsoft.com/office/powerpoint/2010/main" val="2745466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7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4493538" cy="523220"/>
          </a:xfrm>
          <a:prstGeom prst="rect">
            <a:avLst/>
          </a:prstGeom>
        </p:spPr>
        <p:txBody>
          <a:bodyPr wrap="none">
            <a:spAutoFit/>
          </a:bodyPr>
          <a:lstStyle/>
          <a:p>
            <a:r>
              <a:rPr lang="zh-CN" altLang="en-US" sz="2800" b="1" dirty="0">
                <a:solidFill>
                  <a:schemeClr val="bg2">
                    <a:lumMod val="50000"/>
                  </a:schemeClr>
                </a:solidFill>
                <a:latin typeface="+mn-ea"/>
              </a:rPr>
              <a:t>小车速度的预测与平滑校准</a:t>
            </a:r>
            <a:endParaRPr lang="zh-CN" altLang="en-US" sz="2800" dirty="0">
              <a:solidFill>
                <a:schemeClr val="bg2">
                  <a:lumMod val="50000"/>
                </a:schemeClr>
              </a:solidFill>
              <a:latin typeface="+mn-ea"/>
            </a:endParaRPr>
          </a:p>
        </p:txBody>
      </p:sp>
      <p:pic>
        <p:nvPicPr>
          <p:cNvPr id="24" name="图片 23">
            <a:extLst>
              <a:ext uri="{FF2B5EF4-FFF2-40B4-BE49-F238E27FC236}">
                <a16:creationId xmlns:a16="http://schemas.microsoft.com/office/drawing/2014/main" id="{7589DC8A-C3E5-463B-828A-0A8DFDFBBF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9366" y="3275007"/>
            <a:ext cx="4601009" cy="3076179"/>
          </a:xfrm>
          <a:prstGeom prst="rect">
            <a:avLst/>
          </a:prstGeom>
        </p:spPr>
      </p:pic>
      <p:pic>
        <p:nvPicPr>
          <p:cNvPr id="30" name="图片 29">
            <a:extLst>
              <a:ext uri="{FF2B5EF4-FFF2-40B4-BE49-F238E27FC236}">
                <a16:creationId xmlns:a16="http://schemas.microsoft.com/office/drawing/2014/main" id="{37038F38-DAD6-4ECF-8126-2EC93E078A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4379" y="1780356"/>
            <a:ext cx="5603039" cy="3573708"/>
          </a:xfrm>
          <a:prstGeom prst="rect">
            <a:avLst/>
          </a:prstGeom>
        </p:spPr>
      </p:pic>
      <p:pic>
        <p:nvPicPr>
          <p:cNvPr id="39" name="图片 38">
            <a:extLst>
              <a:ext uri="{FF2B5EF4-FFF2-40B4-BE49-F238E27FC236}">
                <a16:creationId xmlns:a16="http://schemas.microsoft.com/office/drawing/2014/main" id="{4714FF8D-C42B-4E74-9D56-331A7153110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7383" t="42035" r="24021" b="22035"/>
          <a:stretch/>
        </p:blipFill>
        <p:spPr>
          <a:xfrm>
            <a:off x="6659479" y="848301"/>
            <a:ext cx="4707958" cy="2175519"/>
          </a:xfrm>
          <a:prstGeom prst="rect">
            <a:avLst/>
          </a:prstGeom>
        </p:spPr>
      </p:pic>
    </p:spTree>
    <p:extLst>
      <p:ext uri="{BB962C8B-B14F-4D97-AF65-F5344CB8AC3E}">
        <p14:creationId xmlns:p14="http://schemas.microsoft.com/office/powerpoint/2010/main" val="3504639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4493538" cy="523220"/>
          </a:xfrm>
          <a:prstGeom prst="rect">
            <a:avLst/>
          </a:prstGeom>
        </p:spPr>
        <p:txBody>
          <a:bodyPr wrap="none">
            <a:spAutoFit/>
          </a:bodyPr>
          <a:lstStyle/>
          <a:p>
            <a:r>
              <a:rPr lang="zh-CN" altLang="en-US" sz="2800" b="1" dirty="0">
                <a:solidFill>
                  <a:schemeClr val="bg2">
                    <a:lumMod val="50000"/>
                  </a:schemeClr>
                </a:solidFill>
                <a:latin typeface="+mn-ea"/>
              </a:rPr>
              <a:t>小车的精确定位和反馈控制</a:t>
            </a:r>
            <a:endParaRPr lang="zh-CN" altLang="en-US" sz="2800" dirty="0">
              <a:solidFill>
                <a:schemeClr val="bg2">
                  <a:lumMod val="50000"/>
                </a:schemeClr>
              </a:solidFill>
              <a:latin typeface="+mn-ea"/>
            </a:endParaRPr>
          </a:p>
        </p:txBody>
      </p:sp>
      <p:pic>
        <p:nvPicPr>
          <p:cNvPr id="2" name="单车八字（实况）">
            <a:hlinkClick r:id="" action="ppaction://media"/>
            <a:extLst>
              <a:ext uri="{FF2B5EF4-FFF2-40B4-BE49-F238E27FC236}">
                <a16:creationId xmlns:a16="http://schemas.microsoft.com/office/drawing/2014/main" id="{B1633C1A-BEB1-478B-A1D1-1D0C1396539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94317" y="1143000"/>
            <a:ext cx="9403365" cy="528939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2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4134465" cy="523220"/>
          </a:xfrm>
          <a:prstGeom prst="rect">
            <a:avLst/>
          </a:prstGeom>
        </p:spPr>
        <p:txBody>
          <a:bodyPr wrap="none">
            <a:spAutoFit/>
          </a:bodyPr>
          <a:lstStyle/>
          <a:p>
            <a:r>
              <a:rPr lang="zh-CN" altLang="en-US" sz="2800" b="1" dirty="0">
                <a:solidFill>
                  <a:schemeClr val="bg2">
                    <a:lumMod val="50000"/>
                  </a:schemeClr>
                </a:solidFill>
                <a:latin typeface="+mn-ea"/>
              </a:rPr>
              <a:t>自动规划小车的错车路线</a:t>
            </a:r>
            <a:endParaRPr lang="zh-CN" altLang="en-US" sz="2800" dirty="0">
              <a:solidFill>
                <a:schemeClr val="bg2">
                  <a:lumMod val="50000"/>
                </a:schemeClr>
              </a:solidFill>
              <a:latin typeface="+mn-ea"/>
            </a:endParaRPr>
          </a:p>
        </p:txBody>
      </p:sp>
      <p:pic>
        <p:nvPicPr>
          <p:cNvPr id="24" name="双车换位（实况）">
            <a:hlinkClick r:id="" action="ppaction://media"/>
            <a:extLst>
              <a:ext uri="{FF2B5EF4-FFF2-40B4-BE49-F238E27FC236}">
                <a16:creationId xmlns:a16="http://schemas.microsoft.com/office/drawing/2014/main" id="{CEED551F-86AD-4A2E-B2E2-3489DC9060B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34159" y="1109663"/>
            <a:ext cx="9323681" cy="52445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85"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4"/>
                </p:tgtEl>
              </p:cMediaNode>
            </p:video>
            <p:seq concurrent="1" nextAc="seek">
              <p:cTn id="8" restart="whenNotActive" fill="hold" evtFilter="cancelBubble" nodeType="interactiveSeq">
                <p:stCondLst>
                  <p:cond evt="onClick" delay="0">
                    <p:tgtEl>
                      <p:spTgt spid="2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4"/>
                                        </p:tgtEl>
                                      </p:cBhvr>
                                    </p:cmd>
                                  </p:childTnLst>
                                </p:cTn>
                              </p:par>
                            </p:childTnLst>
                          </p:cTn>
                        </p:par>
                      </p:childTnLst>
                    </p:cTn>
                  </p:par>
                </p:childTnLst>
              </p:cTn>
              <p:nextCondLst>
                <p:cond evt="onClick" delay="0">
                  <p:tgtEl>
                    <p:spTgt spid="24"/>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4134465" cy="523220"/>
          </a:xfrm>
          <a:prstGeom prst="rect">
            <a:avLst/>
          </a:prstGeom>
        </p:spPr>
        <p:txBody>
          <a:bodyPr wrap="none">
            <a:spAutoFit/>
          </a:bodyPr>
          <a:lstStyle/>
          <a:p>
            <a:r>
              <a:rPr lang="zh-CN" altLang="en-US" sz="2800" b="1" dirty="0">
                <a:solidFill>
                  <a:schemeClr val="bg2">
                    <a:lumMod val="50000"/>
                  </a:schemeClr>
                </a:solidFill>
                <a:latin typeface="+mn-ea"/>
              </a:rPr>
              <a:t>自动规划小车的错车路线</a:t>
            </a:r>
            <a:endParaRPr lang="zh-CN" altLang="en-US" sz="2800" dirty="0">
              <a:solidFill>
                <a:schemeClr val="bg2">
                  <a:lumMod val="50000"/>
                </a:schemeClr>
              </a:solidFill>
              <a:latin typeface="+mn-ea"/>
            </a:endParaRPr>
          </a:p>
        </p:txBody>
      </p:sp>
      <p:pic>
        <p:nvPicPr>
          <p:cNvPr id="2" name="双车绕弯（实况）">
            <a:hlinkClick r:id="" action="ppaction://media"/>
            <a:extLst>
              <a:ext uri="{FF2B5EF4-FFF2-40B4-BE49-F238E27FC236}">
                <a16:creationId xmlns:a16="http://schemas.microsoft.com/office/drawing/2014/main" id="{4BAC39CD-1012-4156-934D-5AC48019175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88306" y="1149766"/>
            <a:ext cx="9215388" cy="5183655"/>
          </a:xfrm>
          <a:prstGeom prst="rect">
            <a:avLst/>
          </a:prstGeom>
        </p:spPr>
      </p:pic>
    </p:spTree>
    <p:extLst>
      <p:ext uri="{BB962C8B-B14F-4D97-AF65-F5344CB8AC3E}">
        <p14:creationId xmlns:p14="http://schemas.microsoft.com/office/powerpoint/2010/main" val="75163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8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2698175" cy="523220"/>
          </a:xfrm>
          <a:prstGeom prst="rect">
            <a:avLst/>
          </a:prstGeom>
        </p:spPr>
        <p:txBody>
          <a:bodyPr wrap="none">
            <a:spAutoFit/>
          </a:bodyPr>
          <a:lstStyle/>
          <a:p>
            <a:r>
              <a:rPr lang="zh-CN" altLang="en-US" sz="2800" b="1" dirty="0">
                <a:solidFill>
                  <a:schemeClr val="bg2">
                    <a:lumMod val="50000"/>
                  </a:schemeClr>
                </a:solidFill>
                <a:latin typeface="+mn-ea"/>
              </a:rPr>
              <a:t>固定道路模拟器</a:t>
            </a:r>
          </a:p>
        </p:txBody>
      </p:sp>
      <p:pic>
        <p:nvPicPr>
          <p:cNvPr id="6" name="1_cir_1_rect_1_eightshape">
            <a:hlinkClick r:id="" action="ppaction://media"/>
            <a:extLst>
              <a:ext uri="{FF2B5EF4-FFF2-40B4-BE49-F238E27FC236}">
                <a16:creationId xmlns:a16="http://schemas.microsoft.com/office/drawing/2014/main" id="{93EDA117-148E-42BE-9177-A2F45B26687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67832" y="1371599"/>
            <a:ext cx="8256336" cy="4644189"/>
          </a:xfrm>
          <a:prstGeom prst="rect">
            <a:avLst/>
          </a:prstGeom>
        </p:spPr>
      </p:pic>
    </p:spTree>
    <p:extLst>
      <p:ext uri="{BB962C8B-B14F-4D97-AF65-F5344CB8AC3E}">
        <p14:creationId xmlns:p14="http://schemas.microsoft.com/office/powerpoint/2010/main" val="1765978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1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2698175" cy="523220"/>
          </a:xfrm>
          <a:prstGeom prst="rect">
            <a:avLst/>
          </a:prstGeom>
        </p:spPr>
        <p:txBody>
          <a:bodyPr wrap="none">
            <a:spAutoFit/>
          </a:bodyPr>
          <a:lstStyle/>
          <a:p>
            <a:r>
              <a:rPr lang="zh-CN" altLang="en-US" sz="2800" b="1" dirty="0">
                <a:solidFill>
                  <a:schemeClr val="bg2">
                    <a:lumMod val="50000"/>
                  </a:schemeClr>
                </a:solidFill>
                <a:latin typeface="+mn-ea"/>
              </a:rPr>
              <a:t>固定道路模拟器</a:t>
            </a:r>
          </a:p>
        </p:txBody>
      </p:sp>
      <p:pic>
        <p:nvPicPr>
          <p:cNvPr id="6" name="3_eightshape">
            <a:hlinkClick r:id="" action="ppaction://media"/>
            <a:extLst>
              <a:ext uri="{FF2B5EF4-FFF2-40B4-BE49-F238E27FC236}">
                <a16:creationId xmlns:a16="http://schemas.microsoft.com/office/drawing/2014/main" id="{10803C63-2FC9-4007-9F64-A9143A276E2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26665" y="1319864"/>
            <a:ext cx="8738670" cy="4915502"/>
          </a:xfrm>
          <a:prstGeom prst="rect">
            <a:avLst/>
          </a:prstGeom>
        </p:spPr>
      </p:pic>
    </p:spTree>
    <p:extLst>
      <p:ext uri="{BB962C8B-B14F-4D97-AF65-F5344CB8AC3E}">
        <p14:creationId xmlns:p14="http://schemas.microsoft.com/office/powerpoint/2010/main" val="3858459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4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2698175" cy="523220"/>
          </a:xfrm>
          <a:prstGeom prst="rect">
            <a:avLst/>
          </a:prstGeom>
        </p:spPr>
        <p:txBody>
          <a:bodyPr wrap="none">
            <a:spAutoFit/>
          </a:bodyPr>
          <a:lstStyle/>
          <a:p>
            <a:r>
              <a:rPr lang="zh-CN" altLang="en-US" sz="2800" b="1" dirty="0">
                <a:solidFill>
                  <a:schemeClr val="bg2">
                    <a:lumMod val="50000"/>
                  </a:schemeClr>
                </a:solidFill>
                <a:latin typeface="+mn-ea"/>
              </a:rPr>
              <a:t>固定道路模拟器</a:t>
            </a:r>
          </a:p>
        </p:txBody>
      </p:sp>
      <p:pic>
        <p:nvPicPr>
          <p:cNvPr id="2" name="6_cir_4_eightshape">
            <a:hlinkClick r:id="" action="ppaction://media"/>
            <a:extLst>
              <a:ext uri="{FF2B5EF4-FFF2-40B4-BE49-F238E27FC236}">
                <a16:creationId xmlns:a16="http://schemas.microsoft.com/office/drawing/2014/main" id="{F2F54E54-6519-4927-9FFE-E6167D1B165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21933" y="1323975"/>
            <a:ext cx="8348133" cy="4695825"/>
          </a:xfrm>
          <a:prstGeom prst="rect">
            <a:avLst/>
          </a:prstGeom>
        </p:spPr>
      </p:pic>
    </p:spTree>
    <p:extLst>
      <p:ext uri="{BB962C8B-B14F-4D97-AF65-F5344CB8AC3E}">
        <p14:creationId xmlns:p14="http://schemas.microsoft.com/office/powerpoint/2010/main" val="2668591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8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4134465" cy="523220"/>
          </a:xfrm>
          <a:prstGeom prst="rect">
            <a:avLst/>
          </a:prstGeom>
        </p:spPr>
        <p:txBody>
          <a:bodyPr wrap="none">
            <a:spAutoFit/>
          </a:bodyPr>
          <a:lstStyle/>
          <a:p>
            <a:r>
              <a:rPr lang="zh-CN" altLang="en-US" sz="2800" b="1" dirty="0">
                <a:solidFill>
                  <a:schemeClr val="bg2">
                    <a:lumMod val="50000"/>
                  </a:schemeClr>
                </a:solidFill>
                <a:latin typeface="+mn-ea"/>
              </a:rPr>
              <a:t>小车的提前街区提前规划</a:t>
            </a:r>
            <a:endParaRPr lang="zh-CN" altLang="en-US" sz="2800" dirty="0">
              <a:solidFill>
                <a:schemeClr val="bg2">
                  <a:lumMod val="50000"/>
                </a:schemeClr>
              </a:solidFill>
              <a:latin typeface="+mn-ea"/>
            </a:endParaRPr>
          </a:p>
        </p:txBody>
      </p:sp>
      <p:pic>
        <p:nvPicPr>
          <p:cNvPr id="6" name="十字口减速（常速实况）">
            <a:hlinkClick r:id="" action="ppaction://media"/>
            <a:extLst>
              <a:ext uri="{FF2B5EF4-FFF2-40B4-BE49-F238E27FC236}">
                <a16:creationId xmlns:a16="http://schemas.microsoft.com/office/drawing/2014/main" id="{6087632E-D40A-4ADE-A813-05FF4A5B05C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79345" y="1097882"/>
            <a:ext cx="9033309" cy="5081236"/>
          </a:xfrm>
          <a:prstGeom prst="rect">
            <a:avLst/>
          </a:prstGeom>
        </p:spPr>
      </p:pic>
    </p:spTree>
    <p:extLst>
      <p:ext uri="{BB962C8B-B14F-4D97-AF65-F5344CB8AC3E}">
        <p14:creationId xmlns:p14="http://schemas.microsoft.com/office/powerpoint/2010/main" val="2846084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44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等腰三角形 5"/>
          <p:cNvSpPr/>
          <p:nvPr/>
        </p:nvSpPr>
        <p:spPr>
          <a:xfrm rot="10800000">
            <a:off x="0" y="0"/>
            <a:ext cx="12192000" cy="2623930"/>
          </a:xfrm>
          <a:prstGeom prst="triangle">
            <a:avLst/>
          </a:prstGeom>
          <a:blipFill dpi="0" rotWithShape="1">
            <a:blip r:embed="rId2">
              <a:extLst>
                <a:ext uri="{BEBA8EAE-BF5A-486C-A8C5-ECC9F3942E4B}">
                  <a14:imgProps xmlns:a14="http://schemas.microsoft.com/office/drawing/2010/main">
                    <a14:imgLayer r:embed="rId3">
                      <a14:imgEffect>
                        <a14:saturation sat="0"/>
                      </a14:imgEffect>
                    </a14:imgLayer>
                  </a14:imgProps>
                </a:ext>
              </a:extLst>
            </a:blip>
            <a:srcRect/>
            <a:stretch>
              <a:fillRect t="-10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Isosceles Triangle 5_1"/>
          <p:cNvSpPr/>
          <p:nvPr/>
        </p:nvSpPr>
        <p:spPr>
          <a:xfrm rot="10800000">
            <a:off x="0" y="0"/>
            <a:ext cx="12192000" cy="2623930"/>
          </a:xfrm>
          <a:prstGeom prst="triangle">
            <a:avLst/>
          </a:prstGeom>
          <a:gradFill>
            <a:gsLst>
              <a:gs pos="0">
                <a:schemeClr val="tx1">
                  <a:alpha val="73000"/>
                </a:schemeClr>
              </a:gs>
              <a:gs pos="100000">
                <a:schemeClr val="tx1"/>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4493093" y="943571"/>
            <a:ext cx="3205814" cy="923330"/>
          </a:xfrm>
          <a:prstGeom prst="rect">
            <a:avLst/>
          </a:prstGeom>
          <a:noFill/>
        </p:spPr>
        <p:txBody>
          <a:bodyPr wrap="none" rtlCol="0">
            <a:spAutoFit/>
          </a:bodyPr>
          <a:lstStyle/>
          <a:p>
            <a:r>
              <a:rPr lang="en-US" altLang="zh-CN" sz="5400" dirty="0">
                <a:solidFill>
                  <a:schemeClr val="bg1">
                    <a:lumMod val="85000"/>
                  </a:schemeClr>
                </a:solidFill>
              </a:rPr>
              <a:t>CONTENTS</a:t>
            </a:r>
            <a:endParaRPr lang="zh-CN" altLang="en-US" sz="5400" dirty="0">
              <a:solidFill>
                <a:schemeClr val="bg1">
                  <a:lumMod val="85000"/>
                </a:schemeClr>
              </a:solidFill>
            </a:endParaRPr>
          </a:p>
        </p:txBody>
      </p:sp>
      <p:cxnSp>
        <p:nvCxnSpPr>
          <p:cNvPr id="9" name="直接连接符 8"/>
          <p:cNvCxnSpPr/>
          <p:nvPr/>
        </p:nvCxnSpPr>
        <p:spPr>
          <a:xfrm>
            <a:off x="3200400" y="3216729"/>
            <a:ext cx="0" cy="2269671"/>
          </a:xfrm>
          <a:prstGeom prst="line">
            <a:avLst/>
          </a:prstGeom>
          <a:ln>
            <a:solidFill>
              <a:schemeClr val="accent1">
                <a:alpha val="17000"/>
              </a:schemeClr>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1534887" y="3069592"/>
            <a:ext cx="540533" cy="1200329"/>
          </a:xfrm>
          <a:prstGeom prst="rect">
            <a:avLst/>
          </a:prstGeom>
          <a:noFill/>
        </p:spPr>
        <p:txBody>
          <a:bodyPr wrap="none" rtlCol="0">
            <a:spAutoFit/>
          </a:bodyPr>
          <a:lstStyle/>
          <a:p>
            <a:r>
              <a:rPr lang="en-US" altLang="zh-CN" sz="7200" dirty="0">
                <a:solidFill>
                  <a:schemeClr val="tx2"/>
                </a:solidFill>
                <a:latin typeface="+mn-ea"/>
              </a:rPr>
              <a:t>1</a:t>
            </a:r>
            <a:endParaRPr lang="zh-CN" altLang="en-US" sz="7200" dirty="0">
              <a:solidFill>
                <a:schemeClr val="tx2"/>
              </a:solidFill>
              <a:latin typeface="+mn-ea"/>
            </a:endParaRPr>
          </a:p>
        </p:txBody>
      </p:sp>
      <p:sp>
        <p:nvSpPr>
          <p:cNvPr id="11" name="矩形 10"/>
          <p:cNvSpPr/>
          <p:nvPr/>
        </p:nvSpPr>
        <p:spPr>
          <a:xfrm>
            <a:off x="651267" y="4307940"/>
            <a:ext cx="2307771" cy="1077218"/>
          </a:xfrm>
          <a:prstGeom prst="rect">
            <a:avLst/>
          </a:prstGeom>
        </p:spPr>
        <p:txBody>
          <a:bodyPr wrap="square">
            <a:spAutoFit/>
          </a:bodyPr>
          <a:lstStyle/>
          <a:p>
            <a:pPr algn="ctr"/>
            <a:r>
              <a:rPr lang="zh-CN" altLang="en-US" sz="4000" dirty="0">
                <a:solidFill>
                  <a:schemeClr val="bg1">
                    <a:lumMod val="50000"/>
                  </a:schemeClr>
                </a:solidFill>
                <a:latin typeface="+mj-ea"/>
                <a:ea typeface="+mj-ea"/>
              </a:rPr>
              <a:t>项目回顾</a:t>
            </a:r>
            <a:endParaRPr lang="en-US" altLang="zh-CN" sz="4000" dirty="0">
              <a:solidFill>
                <a:schemeClr val="bg1">
                  <a:lumMod val="50000"/>
                </a:schemeClr>
              </a:solidFill>
              <a:latin typeface="+mj-ea"/>
              <a:ea typeface="+mj-ea"/>
            </a:endParaRPr>
          </a:p>
          <a:p>
            <a:pPr algn="ctr"/>
            <a:r>
              <a:rPr lang="en-US" altLang="zh-CN" sz="2400" dirty="0">
                <a:latin typeface="+mj-ea"/>
                <a:ea typeface="+mj-ea"/>
              </a:rPr>
              <a:t>Review</a:t>
            </a:r>
            <a:endParaRPr lang="zh-CN" altLang="en-US" sz="2400" dirty="0">
              <a:latin typeface="+mj-ea"/>
              <a:ea typeface="+mj-ea"/>
            </a:endParaRPr>
          </a:p>
        </p:txBody>
      </p:sp>
      <p:cxnSp>
        <p:nvCxnSpPr>
          <p:cNvPr id="12" name="直接连接符 11"/>
          <p:cNvCxnSpPr/>
          <p:nvPr/>
        </p:nvCxnSpPr>
        <p:spPr>
          <a:xfrm>
            <a:off x="6072541" y="3216729"/>
            <a:ext cx="0" cy="2269671"/>
          </a:xfrm>
          <a:prstGeom prst="line">
            <a:avLst/>
          </a:prstGeom>
          <a:ln>
            <a:solidFill>
              <a:schemeClr val="accent1">
                <a:alpha val="17000"/>
              </a:schemeClr>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4243739" y="3069592"/>
            <a:ext cx="697627" cy="1200329"/>
          </a:xfrm>
          <a:prstGeom prst="rect">
            <a:avLst/>
          </a:prstGeom>
          <a:noFill/>
        </p:spPr>
        <p:txBody>
          <a:bodyPr wrap="none" rtlCol="0">
            <a:spAutoFit/>
          </a:bodyPr>
          <a:lstStyle/>
          <a:p>
            <a:r>
              <a:rPr lang="en-US" altLang="zh-CN" sz="7200" dirty="0">
                <a:solidFill>
                  <a:schemeClr val="tx2"/>
                </a:solidFill>
                <a:latin typeface="+mn-ea"/>
              </a:rPr>
              <a:t>2</a:t>
            </a:r>
            <a:endParaRPr lang="zh-CN" altLang="en-US" sz="7200" dirty="0">
              <a:solidFill>
                <a:schemeClr val="tx2"/>
              </a:solidFill>
              <a:latin typeface="+mn-ea"/>
            </a:endParaRPr>
          </a:p>
        </p:txBody>
      </p:sp>
      <p:sp>
        <p:nvSpPr>
          <p:cNvPr id="14" name="矩形 13"/>
          <p:cNvSpPr/>
          <p:nvPr/>
        </p:nvSpPr>
        <p:spPr>
          <a:xfrm>
            <a:off x="3474421" y="4307940"/>
            <a:ext cx="2307771" cy="1077218"/>
          </a:xfrm>
          <a:prstGeom prst="rect">
            <a:avLst/>
          </a:prstGeom>
        </p:spPr>
        <p:txBody>
          <a:bodyPr wrap="square">
            <a:spAutoFit/>
          </a:bodyPr>
          <a:lstStyle/>
          <a:p>
            <a:pPr algn="ctr"/>
            <a:r>
              <a:rPr lang="zh-CN" altLang="en-US" sz="4000" dirty="0">
                <a:solidFill>
                  <a:schemeClr val="bg1">
                    <a:lumMod val="50000"/>
                  </a:schemeClr>
                </a:solidFill>
                <a:latin typeface="+mj-ea"/>
                <a:ea typeface="+mj-ea"/>
              </a:rPr>
              <a:t>细节设计</a:t>
            </a:r>
            <a:endParaRPr lang="en-US" altLang="zh-CN" sz="4000" dirty="0">
              <a:solidFill>
                <a:schemeClr val="bg1">
                  <a:lumMod val="50000"/>
                </a:schemeClr>
              </a:solidFill>
              <a:latin typeface="+mj-ea"/>
              <a:ea typeface="+mj-ea"/>
            </a:endParaRPr>
          </a:p>
          <a:p>
            <a:pPr algn="ctr"/>
            <a:r>
              <a:rPr lang="en-US" altLang="zh-CN" sz="2400" dirty="0">
                <a:latin typeface="+mj-ea"/>
                <a:ea typeface="+mj-ea"/>
              </a:rPr>
              <a:t>Details</a:t>
            </a:r>
            <a:endParaRPr lang="zh-CN" altLang="en-US" sz="2400" dirty="0">
              <a:latin typeface="+mj-ea"/>
              <a:ea typeface="+mj-ea"/>
            </a:endParaRPr>
          </a:p>
        </p:txBody>
      </p:sp>
      <p:cxnSp>
        <p:nvCxnSpPr>
          <p:cNvPr id="15" name="直接连接符 14"/>
          <p:cNvCxnSpPr/>
          <p:nvPr/>
        </p:nvCxnSpPr>
        <p:spPr>
          <a:xfrm>
            <a:off x="8980904" y="3216729"/>
            <a:ext cx="0" cy="2269671"/>
          </a:xfrm>
          <a:prstGeom prst="line">
            <a:avLst/>
          </a:prstGeom>
          <a:ln>
            <a:solidFill>
              <a:schemeClr val="accent1">
                <a:alpha val="17000"/>
              </a:schemeClr>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7135773" y="3069592"/>
            <a:ext cx="697627" cy="1200329"/>
          </a:xfrm>
          <a:prstGeom prst="rect">
            <a:avLst/>
          </a:prstGeom>
          <a:noFill/>
        </p:spPr>
        <p:txBody>
          <a:bodyPr wrap="none" rtlCol="0">
            <a:spAutoFit/>
          </a:bodyPr>
          <a:lstStyle/>
          <a:p>
            <a:r>
              <a:rPr lang="en-US" altLang="zh-CN" sz="7200" dirty="0">
                <a:solidFill>
                  <a:schemeClr val="tx2"/>
                </a:solidFill>
                <a:latin typeface="+mn-ea"/>
              </a:rPr>
              <a:t>3</a:t>
            </a:r>
            <a:endParaRPr lang="zh-CN" altLang="en-US" sz="7200" dirty="0">
              <a:solidFill>
                <a:schemeClr val="tx2"/>
              </a:solidFill>
              <a:latin typeface="+mn-ea"/>
            </a:endParaRPr>
          </a:p>
        </p:txBody>
      </p:sp>
      <p:sp>
        <p:nvSpPr>
          <p:cNvPr id="17" name="矩形 16"/>
          <p:cNvSpPr/>
          <p:nvPr/>
        </p:nvSpPr>
        <p:spPr>
          <a:xfrm>
            <a:off x="6366455" y="4307940"/>
            <a:ext cx="2307771" cy="1077218"/>
          </a:xfrm>
          <a:prstGeom prst="rect">
            <a:avLst/>
          </a:prstGeom>
        </p:spPr>
        <p:txBody>
          <a:bodyPr wrap="square">
            <a:spAutoFit/>
          </a:bodyPr>
          <a:lstStyle/>
          <a:p>
            <a:pPr algn="ctr"/>
            <a:r>
              <a:rPr lang="zh-CN" altLang="en-US" sz="4000" dirty="0">
                <a:solidFill>
                  <a:schemeClr val="bg1">
                    <a:lumMod val="50000"/>
                  </a:schemeClr>
                </a:solidFill>
                <a:latin typeface="+mj-ea"/>
                <a:ea typeface="+mj-ea"/>
              </a:rPr>
              <a:t>结果展示</a:t>
            </a:r>
            <a:endParaRPr lang="en-US" altLang="zh-CN" sz="4000" dirty="0">
              <a:solidFill>
                <a:schemeClr val="bg1">
                  <a:lumMod val="50000"/>
                </a:schemeClr>
              </a:solidFill>
              <a:latin typeface="+mj-ea"/>
              <a:ea typeface="+mj-ea"/>
            </a:endParaRPr>
          </a:p>
          <a:p>
            <a:pPr algn="ctr"/>
            <a:r>
              <a:rPr lang="en-US" altLang="zh-CN" sz="2400" dirty="0">
                <a:latin typeface="+mj-ea"/>
                <a:ea typeface="+mj-ea"/>
              </a:rPr>
              <a:t>Achievements</a:t>
            </a:r>
            <a:endParaRPr lang="zh-CN" altLang="en-US" sz="2400" dirty="0">
              <a:latin typeface="+mj-ea"/>
              <a:ea typeface="+mj-ea"/>
            </a:endParaRPr>
          </a:p>
        </p:txBody>
      </p:sp>
      <p:sp>
        <p:nvSpPr>
          <p:cNvPr id="18" name="文本框 17"/>
          <p:cNvSpPr txBox="1"/>
          <p:nvPr/>
        </p:nvSpPr>
        <p:spPr>
          <a:xfrm>
            <a:off x="10017016" y="3053442"/>
            <a:ext cx="713657" cy="1200329"/>
          </a:xfrm>
          <a:prstGeom prst="rect">
            <a:avLst/>
          </a:prstGeom>
          <a:noFill/>
        </p:spPr>
        <p:txBody>
          <a:bodyPr wrap="none" rtlCol="0">
            <a:spAutoFit/>
          </a:bodyPr>
          <a:lstStyle/>
          <a:p>
            <a:r>
              <a:rPr lang="en-US" altLang="zh-CN" sz="7200" dirty="0">
                <a:solidFill>
                  <a:schemeClr val="tx2"/>
                </a:solidFill>
                <a:latin typeface="+mn-ea"/>
              </a:rPr>
              <a:t>4</a:t>
            </a:r>
            <a:endParaRPr lang="zh-CN" altLang="en-US" sz="7200" dirty="0">
              <a:solidFill>
                <a:schemeClr val="tx2"/>
              </a:solidFill>
              <a:latin typeface="+mn-ea"/>
            </a:endParaRPr>
          </a:p>
        </p:txBody>
      </p:sp>
      <p:sp>
        <p:nvSpPr>
          <p:cNvPr id="19" name="矩形 18"/>
          <p:cNvSpPr/>
          <p:nvPr/>
        </p:nvSpPr>
        <p:spPr>
          <a:xfrm>
            <a:off x="9247698" y="4291790"/>
            <a:ext cx="2307771" cy="1077218"/>
          </a:xfrm>
          <a:prstGeom prst="rect">
            <a:avLst/>
          </a:prstGeom>
        </p:spPr>
        <p:txBody>
          <a:bodyPr wrap="square">
            <a:spAutoFit/>
          </a:bodyPr>
          <a:lstStyle/>
          <a:p>
            <a:pPr algn="ctr"/>
            <a:r>
              <a:rPr lang="zh-CN" altLang="en-US" sz="4000" dirty="0">
                <a:solidFill>
                  <a:schemeClr val="bg1">
                    <a:lumMod val="50000"/>
                  </a:schemeClr>
                </a:solidFill>
                <a:latin typeface="+mj-ea"/>
                <a:ea typeface="+mj-ea"/>
              </a:rPr>
              <a:t>前景展望</a:t>
            </a:r>
            <a:r>
              <a:rPr lang="en-US" altLang="zh-CN" sz="2400" dirty="0">
                <a:latin typeface="+mj-ea"/>
                <a:ea typeface="+mj-ea"/>
              </a:rPr>
              <a:t>Potentials</a:t>
            </a:r>
            <a:endParaRPr lang="zh-CN" altLang="en-US" sz="2400" dirty="0">
              <a:latin typeface="+mj-ea"/>
              <a:ea typeface="+mj-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50" fill="hold"/>
                                        <p:tgtEl>
                                          <p:spTgt spid="7"/>
                                        </p:tgtEl>
                                        <p:attrNameLst>
                                          <p:attrName>ppt_x</p:attrName>
                                        </p:attrNameLst>
                                      </p:cBhvr>
                                      <p:tavLst>
                                        <p:tav tm="0">
                                          <p:val>
                                            <p:strVal val="#ppt_x"/>
                                          </p:val>
                                        </p:tav>
                                        <p:tav tm="100000">
                                          <p:val>
                                            <p:strVal val="#ppt_x"/>
                                          </p:val>
                                        </p:tav>
                                      </p:tavLst>
                                    </p:anim>
                                    <p:anim calcmode="lin" valueType="num">
                                      <p:cBhvr additive="base">
                                        <p:cTn id="8" dur="25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250" fill="hold"/>
                                        <p:tgtEl>
                                          <p:spTgt spid="6"/>
                                        </p:tgtEl>
                                        <p:attrNameLst>
                                          <p:attrName>ppt_x</p:attrName>
                                        </p:attrNameLst>
                                      </p:cBhvr>
                                      <p:tavLst>
                                        <p:tav tm="0">
                                          <p:val>
                                            <p:strVal val="#ppt_x"/>
                                          </p:val>
                                        </p:tav>
                                        <p:tav tm="100000">
                                          <p:val>
                                            <p:strVal val="#ppt_x"/>
                                          </p:val>
                                        </p:tav>
                                      </p:tavLst>
                                    </p:anim>
                                    <p:anim calcmode="lin" valueType="num">
                                      <p:cBhvr additive="base">
                                        <p:cTn id="12" dur="25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50"/>
                                  </p:stCondLst>
                                  <p:iterate type="lt">
                                    <p:tmPct val="10000"/>
                                  </p:iterate>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0-#ppt_h/2"/>
                                          </p:val>
                                        </p:tav>
                                        <p:tav tm="100000">
                                          <p:val>
                                            <p:strVal val="#ppt_y"/>
                                          </p:val>
                                        </p:tav>
                                      </p:tavLst>
                                    </p:anim>
                                  </p:childTnLst>
                                </p:cTn>
                              </p:par>
                              <p:par>
                                <p:cTn id="17" presetID="22" presetClass="entr" presetSubtype="1" fill="hold" nodeType="withEffect">
                                  <p:stCondLst>
                                    <p:cond delay="750"/>
                                  </p:stCondLst>
                                  <p:childTnLst>
                                    <p:set>
                                      <p:cBhvr>
                                        <p:cTn id="18" dur="1" fill="hold">
                                          <p:stCondLst>
                                            <p:cond delay="0"/>
                                          </p:stCondLst>
                                        </p:cTn>
                                        <p:tgtEl>
                                          <p:spTgt spid="9"/>
                                        </p:tgtEl>
                                        <p:attrNameLst>
                                          <p:attrName>style.visibility</p:attrName>
                                        </p:attrNameLst>
                                      </p:cBhvr>
                                      <p:to>
                                        <p:strVal val="visible"/>
                                      </p:to>
                                    </p:set>
                                    <p:animEffect transition="in" filter="wipe(up)">
                                      <p:cBhvr>
                                        <p:cTn id="19" dur="250"/>
                                        <p:tgtEl>
                                          <p:spTgt spid="9"/>
                                        </p:tgtEl>
                                      </p:cBhvr>
                                    </p:animEffect>
                                  </p:childTnLst>
                                </p:cTn>
                              </p:par>
                              <p:par>
                                <p:cTn id="20" presetID="22" presetClass="entr" presetSubtype="1" fill="hold" nodeType="withEffect">
                                  <p:stCondLst>
                                    <p:cond delay="75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250"/>
                                        <p:tgtEl>
                                          <p:spTgt spid="12"/>
                                        </p:tgtEl>
                                      </p:cBhvr>
                                    </p:animEffect>
                                  </p:childTnLst>
                                </p:cTn>
                              </p:par>
                              <p:par>
                                <p:cTn id="23" presetID="22" presetClass="entr" presetSubtype="1" fill="hold" nodeType="withEffect">
                                  <p:stCondLst>
                                    <p:cond delay="750"/>
                                  </p:stCondLst>
                                  <p:childTnLst>
                                    <p:set>
                                      <p:cBhvr>
                                        <p:cTn id="24" dur="1" fill="hold">
                                          <p:stCondLst>
                                            <p:cond delay="0"/>
                                          </p:stCondLst>
                                        </p:cTn>
                                        <p:tgtEl>
                                          <p:spTgt spid="15"/>
                                        </p:tgtEl>
                                        <p:attrNameLst>
                                          <p:attrName>style.visibility</p:attrName>
                                        </p:attrNameLst>
                                      </p:cBhvr>
                                      <p:to>
                                        <p:strVal val="visible"/>
                                      </p:to>
                                    </p:set>
                                    <p:animEffect transition="in" filter="wipe(up)">
                                      <p:cBhvr>
                                        <p:cTn id="25" dur="250"/>
                                        <p:tgtEl>
                                          <p:spTgt spid="15"/>
                                        </p:tgtEl>
                                      </p:cBhvr>
                                    </p:animEffect>
                                  </p:childTnLst>
                                </p:cTn>
                              </p:par>
                              <p:par>
                                <p:cTn id="26" presetID="53" presetClass="entr" presetSubtype="528" fill="hold" grpId="0" nodeType="withEffect">
                                  <p:stCondLst>
                                    <p:cond delay="100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fltVal val="0"/>
                                          </p:val>
                                        </p:tav>
                                        <p:tav tm="100000">
                                          <p:val>
                                            <p:strVal val="#ppt_h"/>
                                          </p:val>
                                        </p:tav>
                                      </p:tavLst>
                                    </p:anim>
                                    <p:animEffect transition="in" filter="fade">
                                      <p:cBhvr>
                                        <p:cTn id="30" dur="500"/>
                                        <p:tgtEl>
                                          <p:spTgt spid="10"/>
                                        </p:tgtEl>
                                      </p:cBhvr>
                                    </p:animEffect>
                                    <p:anim calcmode="lin" valueType="num">
                                      <p:cBhvr>
                                        <p:cTn id="31" dur="500" fill="hold"/>
                                        <p:tgtEl>
                                          <p:spTgt spid="10"/>
                                        </p:tgtEl>
                                        <p:attrNameLst>
                                          <p:attrName>ppt_x</p:attrName>
                                        </p:attrNameLst>
                                      </p:cBhvr>
                                      <p:tavLst>
                                        <p:tav tm="0">
                                          <p:val>
                                            <p:fltVal val="0.5"/>
                                          </p:val>
                                        </p:tav>
                                        <p:tav tm="100000">
                                          <p:val>
                                            <p:strVal val="#ppt_x"/>
                                          </p:val>
                                        </p:tav>
                                      </p:tavLst>
                                    </p:anim>
                                    <p:anim calcmode="lin" valueType="num">
                                      <p:cBhvr>
                                        <p:cTn id="32" dur="500" fill="hold"/>
                                        <p:tgtEl>
                                          <p:spTgt spid="10"/>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1000"/>
                                  </p:stCondLst>
                                  <p:childTnLst>
                                    <p:set>
                                      <p:cBhvr>
                                        <p:cTn id="34" dur="1" fill="hold">
                                          <p:stCondLst>
                                            <p:cond delay="0"/>
                                          </p:stCondLst>
                                        </p:cTn>
                                        <p:tgtEl>
                                          <p:spTgt spid="13"/>
                                        </p:tgtEl>
                                        <p:attrNameLst>
                                          <p:attrName>style.visibility</p:attrName>
                                        </p:attrNameLst>
                                      </p:cBhvr>
                                      <p:to>
                                        <p:strVal val="visible"/>
                                      </p:to>
                                    </p:set>
                                    <p:anim calcmode="lin" valueType="num">
                                      <p:cBhvr>
                                        <p:cTn id="35" dur="500" fill="hold"/>
                                        <p:tgtEl>
                                          <p:spTgt spid="13"/>
                                        </p:tgtEl>
                                        <p:attrNameLst>
                                          <p:attrName>ppt_w</p:attrName>
                                        </p:attrNameLst>
                                      </p:cBhvr>
                                      <p:tavLst>
                                        <p:tav tm="0">
                                          <p:val>
                                            <p:fltVal val="0"/>
                                          </p:val>
                                        </p:tav>
                                        <p:tav tm="100000">
                                          <p:val>
                                            <p:strVal val="#ppt_w"/>
                                          </p:val>
                                        </p:tav>
                                      </p:tavLst>
                                    </p:anim>
                                    <p:anim calcmode="lin" valueType="num">
                                      <p:cBhvr>
                                        <p:cTn id="36" dur="500" fill="hold"/>
                                        <p:tgtEl>
                                          <p:spTgt spid="13"/>
                                        </p:tgtEl>
                                        <p:attrNameLst>
                                          <p:attrName>ppt_h</p:attrName>
                                        </p:attrNameLst>
                                      </p:cBhvr>
                                      <p:tavLst>
                                        <p:tav tm="0">
                                          <p:val>
                                            <p:fltVal val="0"/>
                                          </p:val>
                                        </p:tav>
                                        <p:tav tm="100000">
                                          <p:val>
                                            <p:strVal val="#ppt_h"/>
                                          </p:val>
                                        </p:tav>
                                      </p:tavLst>
                                    </p:anim>
                                    <p:animEffect transition="in" filter="fade">
                                      <p:cBhvr>
                                        <p:cTn id="37" dur="500"/>
                                        <p:tgtEl>
                                          <p:spTgt spid="13"/>
                                        </p:tgtEl>
                                      </p:cBhvr>
                                    </p:animEffect>
                                    <p:anim calcmode="lin" valueType="num">
                                      <p:cBhvr>
                                        <p:cTn id="38" dur="500" fill="hold"/>
                                        <p:tgtEl>
                                          <p:spTgt spid="13"/>
                                        </p:tgtEl>
                                        <p:attrNameLst>
                                          <p:attrName>ppt_x</p:attrName>
                                        </p:attrNameLst>
                                      </p:cBhvr>
                                      <p:tavLst>
                                        <p:tav tm="0">
                                          <p:val>
                                            <p:fltVal val="0.5"/>
                                          </p:val>
                                        </p:tav>
                                        <p:tav tm="100000">
                                          <p:val>
                                            <p:strVal val="#ppt_x"/>
                                          </p:val>
                                        </p:tav>
                                      </p:tavLst>
                                    </p:anim>
                                    <p:anim calcmode="lin" valueType="num">
                                      <p:cBhvr>
                                        <p:cTn id="39" dur="500" fill="hold"/>
                                        <p:tgtEl>
                                          <p:spTgt spid="13"/>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1000"/>
                                  </p:stCondLst>
                                  <p:childTnLst>
                                    <p:set>
                                      <p:cBhvr>
                                        <p:cTn id="41" dur="1" fill="hold">
                                          <p:stCondLst>
                                            <p:cond delay="0"/>
                                          </p:stCondLst>
                                        </p:cTn>
                                        <p:tgtEl>
                                          <p:spTgt spid="16"/>
                                        </p:tgtEl>
                                        <p:attrNameLst>
                                          <p:attrName>style.visibility</p:attrName>
                                        </p:attrNameLst>
                                      </p:cBhvr>
                                      <p:to>
                                        <p:strVal val="visible"/>
                                      </p:to>
                                    </p:set>
                                    <p:anim calcmode="lin" valueType="num">
                                      <p:cBhvr>
                                        <p:cTn id="42" dur="500" fill="hold"/>
                                        <p:tgtEl>
                                          <p:spTgt spid="16"/>
                                        </p:tgtEl>
                                        <p:attrNameLst>
                                          <p:attrName>ppt_w</p:attrName>
                                        </p:attrNameLst>
                                      </p:cBhvr>
                                      <p:tavLst>
                                        <p:tav tm="0">
                                          <p:val>
                                            <p:fltVal val="0"/>
                                          </p:val>
                                        </p:tav>
                                        <p:tav tm="100000">
                                          <p:val>
                                            <p:strVal val="#ppt_w"/>
                                          </p:val>
                                        </p:tav>
                                      </p:tavLst>
                                    </p:anim>
                                    <p:anim calcmode="lin" valueType="num">
                                      <p:cBhvr>
                                        <p:cTn id="43" dur="500" fill="hold"/>
                                        <p:tgtEl>
                                          <p:spTgt spid="16"/>
                                        </p:tgtEl>
                                        <p:attrNameLst>
                                          <p:attrName>ppt_h</p:attrName>
                                        </p:attrNameLst>
                                      </p:cBhvr>
                                      <p:tavLst>
                                        <p:tav tm="0">
                                          <p:val>
                                            <p:fltVal val="0"/>
                                          </p:val>
                                        </p:tav>
                                        <p:tav tm="100000">
                                          <p:val>
                                            <p:strVal val="#ppt_h"/>
                                          </p:val>
                                        </p:tav>
                                      </p:tavLst>
                                    </p:anim>
                                    <p:animEffect transition="in" filter="fade">
                                      <p:cBhvr>
                                        <p:cTn id="44" dur="500"/>
                                        <p:tgtEl>
                                          <p:spTgt spid="16"/>
                                        </p:tgtEl>
                                      </p:cBhvr>
                                    </p:animEffect>
                                    <p:anim calcmode="lin" valueType="num">
                                      <p:cBhvr>
                                        <p:cTn id="45" dur="500" fill="hold"/>
                                        <p:tgtEl>
                                          <p:spTgt spid="16"/>
                                        </p:tgtEl>
                                        <p:attrNameLst>
                                          <p:attrName>ppt_x</p:attrName>
                                        </p:attrNameLst>
                                      </p:cBhvr>
                                      <p:tavLst>
                                        <p:tav tm="0">
                                          <p:val>
                                            <p:fltVal val="0.5"/>
                                          </p:val>
                                        </p:tav>
                                        <p:tav tm="100000">
                                          <p:val>
                                            <p:strVal val="#ppt_x"/>
                                          </p:val>
                                        </p:tav>
                                      </p:tavLst>
                                    </p:anim>
                                    <p:anim calcmode="lin" valueType="num">
                                      <p:cBhvr>
                                        <p:cTn id="46" dur="500" fill="hold"/>
                                        <p:tgtEl>
                                          <p:spTgt spid="16"/>
                                        </p:tgtEl>
                                        <p:attrNameLst>
                                          <p:attrName>ppt_y</p:attrName>
                                        </p:attrNameLst>
                                      </p:cBhvr>
                                      <p:tavLst>
                                        <p:tav tm="0">
                                          <p:val>
                                            <p:fltVal val="0.5"/>
                                          </p:val>
                                        </p:tav>
                                        <p:tav tm="100000">
                                          <p:val>
                                            <p:strVal val="#ppt_y"/>
                                          </p:val>
                                        </p:tav>
                                      </p:tavLst>
                                    </p:anim>
                                  </p:childTnLst>
                                </p:cTn>
                              </p:par>
                              <p:par>
                                <p:cTn id="47" presetID="53" presetClass="entr" presetSubtype="528" fill="hold" grpId="0" nodeType="withEffect">
                                  <p:stCondLst>
                                    <p:cond delay="1000"/>
                                  </p:stCondLst>
                                  <p:childTnLst>
                                    <p:set>
                                      <p:cBhvr>
                                        <p:cTn id="48" dur="1" fill="hold">
                                          <p:stCondLst>
                                            <p:cond delay="0"/>
                                          </p:stCondLst>
                                        </p:cTn>
                                        <p:tgtEl>
                                          <p:spTgt spid="18"/>
                                        </p:tgtEl>
                                        <p:attrNameLst>
                                          <p:attrName>style.visibility</p:attrName>
                                        </p:attrNameLst>
                                      </p:cBhvr>
                                      <p:to>
                                        <p:strVal val="visible"/>
                                      </p:to>
                                    </p:set>
                                    <p:anim calcmode="lin" valueType="num">
                                      <p:cBhvr>
                                        <p:cTn id="49" dur="500" fill="hold"/>
                                        <p:tgtEl>
                                          <p:spTgt spid="18"/>
                                        </p:tgtEl>
                                        <p:attrNameLst>
                                          <p:attrName>ppt_w</p:attrName>
                                        </p:attrNameLst>
                                      </p:cBhvr>
                                      <p:tavLst>
                                        <p:tav tm="0">
                                          <p:val>
                                            <p:fltVal val="0"/>
                                          </p:val>
                                        </p:tav>
                                        <p:tav tm="100000">
                                          <p:val>
                                            <p:strVal val="#ppt_w"/>
                                          </p:val>
                                        </p:tav>
                                      </p:tavLst>
                                    </p:anim>
                                    <p:anim calcmode="lin" valueType="num">
                                      <p:cBhvr>
                                        <p:cTn id="50" dur="500" fill="hold"/>
                                        <p:tgtEl>
                                          <p:spTgt spid="18"/>
                                        </p:tgtEl>
                                        <p:attrNameLst>
                                          <p:attrName>ppt_h</p:attrName>
                                        </p:attrNameLst>
                                      </p:cBhvr>
                                      <p:tavLst>
                                        <p:tav tm="0">
                                          <p:val>
                                            <p:fltVal val="0"/>
                                          </p:val>
                                        </p:tav>
                                        <p:tav tm="100000">
                                          <p:val>
                                            <p:strVal val="#ppt_h"/>
                                          </p:val>
                                        </p:tav>
                                      </p:tavLst>
                                    </p:anim>
                                    <p:animEffect transition="in" filter="fade">
                                      <p:cBhvr>
                                        <p:cTn id="51" dur="500"/>
                                        <p:tgtEl>
                                          <p:spTgt spid="18"/>
                                        </p:tgtEl>
                                      </p:cBhvr>
                                    </p:animEffect>
                                    <p:anim calcmode="lin" valueType="num">
                                      <p:cBhvr>
                                        <p:cTn id="52" dur="500" fill="hold"/>
                                        <p:tgtEl>
                                          <p:spTgt spid="18"/>
                                        </p:tgtEl>
                                        <p:attrNameLst>
                                          <p:attrName>ppt_x</p:attrName>
                                        </p:attrNameLst>
                                      </p:cBhvr>
                                      <p:tavLst>
                                        <p:tav tm="0">
                                          <p:val>
                                            <p:fltVal val="0.5"/>
                                          </p:val>
                                        </p:tav>
                                        <p:tav tm="100000">
                                          <p:val>
                                            <p:strVal val="#ppt_x"/>
                                          </p:val>
                                        </p:tav>
                                      </p:tavLst>
                                    </p:anim>
                                    <p:anim calcmode="lin" valueType="num">
                                      <p:cBhvr>
                                        <p:cTn id="53" dur="500" fill="hold"/>
                                        <p:tgtEl>
                                          <p:spTgt spid="18"/>
                                        </p:tgtEl>
                                        <p:attrNameLst>
                                          <p:attrName>ppt_y</p:attrName>
                                        </p:attrNameLst>
                                      </p:cBhvr>
                                      <p:tavLst>
                                        <p:tav tm="0">
                                          <p:val>
                                            <p:fltVal val="0.5"/>
                                          </p:val>
                                        </p:tav>
                                        <p:tav tm="100000">
                                          <p:val>
                                            <p:strVal val="#ppt_y"/>
                                          </p:val>
                                        </p:tav>
                                      </p:tavLst>
                                    </p:anim>
                                  </p:childTnLst>
                                </p:cTn>
                              </p:par>
                              <p:par>
                                <p:cTn id="54" presetID="22" presetClass="entr" presetSubtype="1" fill="hold" grpId="0" nodeType="withEffect">
                                  <p:stCondLst>
                                    <p:cond delay="1500"/>
                                  </p:stCondLst>
                                  <p:iterate type="lt">
                                    <p:tmPct val="5000"/>
                                  </p:iterate>
                                  <p:childTnLst>
                                    <p:set>
                                      <p:cBhvr>
                                        <p:cTn id="55" dur="1" fill="hold">
                                          <p:stCondLst>
                                            <p:cond delay="0"/>
                                          </p:stCondLst>
                                        </p:cTn>
                                        <p:tgtEl>
                                          <p:spTgt spid="11"/>
                                        </p:tgtEl>
                                        <p:attrNameLst>
                                          <p:attrName>style.visibility</p:attrName>
                                        </p:attrNameLst>
                                      </p:cBhvr>
                                      <p:to>
                                        <p:strVal val="visible"/>
                                      </p:to>
                                    </p:set>
                                    <p:animEffect transition="in" filter="wipe(up)">
                                      <p:cBhvr>
                                        <p:cTn id="56" dur="500"/>
                                        <p:tgtEl>
                                          <p:spTgt spid="11"/>
                                        </p:tgtEl>
                                      </p:cBhvr>
                                    </p:animEffect>
                                  </p:childTnLst>
                                </p:cTn>
                              </p:par>
                              <p:par>
                                <p:cTn id="57" presetID="22" presetClass="entr" presetSubtype="1" fill="hold" grpId="0" nodeType="withEffect">
                                  <p:stCondLst>
                                    <p:cond delay="1500"/>
                                  </p:stCondLst>
                                  <p:iterate type="lt">
                                    <p:tmPct val="5000"/>
                                  </p:iterate>
                                  <p:childTnLst>
                                    <p:set>
                                      <p:cBhvr>
                                        <p:cTn id="58" dur="1" fill="hold">
                                          <p:stCondLst>
                                            <p:cond delay="0"/>
                                          </p:stCondLst>
                                        </p:cTn>
                                        <p:tgtEl>
                                          <p:spTgt spid="14"/>
                                        </p:tgtEl>
                                        <p:attrNameLst>
                                          <p:attrName>style.visibility</p:attrName>
                                        </p:attrNameLst>
                                      </p:cBhvr>
                                      <p:to>
                                        <p:strVal val="visible"/>
                                      </p:to>
                                    </p:set>
                                    <p:animEffect transition="in" filter="wipe(up)">
                                      <p:cBhvr>
                                        <p:cTn id="59" dur="500"/>
                                        <p:tgtEl>
                                          <p:spTgt spid="14"/>
                                        </p:tgtEl>
                                      </p:cBhvr>
                                    </p:animEffect>
                                  </p:childTnLst>
                                </p:cTn>
                              </p:par>
                              <p:par>
                                <p:cTn id="60" presetID="22" presetClass="entr" presetSubtype="1" fill="hold" grpId="0" nodeType="withEffect">
                                  <p:stCondLst>
                                    <p:cond delay="1500"/>
                                  </p:stCondLst>
                                  <p:iterate type="lt">
                                    <p:tmPct val="5000"/>
                                  </p:iterate>
                                  <p:childTnLst>
                                    <p:set>
                                      <p:cBhvr>
                                        <p:cTn id="61" dur="1" fill="hold">
                                          <p:stCondLst>
                                            <p:cond delay="0"/>
                                          </p:stCondLst>
                                        </p:cTn>
                                        <p:tgtEl>
                                          <p:spTgt spid="17"/>
                                        </p:tgtEl>
                                        <p:attrNameLst>
                                          <p:attrName>style.visibility</p:attrName>
                                        </p:attrNameLst>
                                      </p:cBhvr>
                                      <p:to>
                                        <p:strVal val="visible"/>
                                      </p:to>
                                    </p:set>
                                    <p:animEffect transition="in" filter="wipe(up)">
                                      <p:cBhvr>
                                        <p:cTn id="62" dur="500"/>
                                        <p:tgtEl>
                                          <p:spTgt spid="17"/>
                                        </p:tgtEl>
                                      </p:cBhvr>
                                    </p:animEffect>
                                  </p:childTnLst>
                                </p:cTn>
                              </p:par>
                              <p:par>
                                <p:cTn id="63" presetID="22" presetClass="entr" presetSubtype="1" fill="hold" grpId="0" nodeType="withEffect">
                                  <p:stCondLst>
                                    <p:cond delay="1500"/>
                                  </p:stCondLst>
                                  <p:iterate type="lt">
                                    <p:tmPct val="5000"/>
                                  </p:iterate>
                                  <p:childTnLst>
                                    <p:set>
                                      <p:cBhvr>
                                        <p:cTn id="64" dur="1" fill="hold">
                                          <p:stCondLst>
                                            <p:cond delay="0"/>
                                          </p:stCondLst>
                                        </p:cTn>
                                        <p:tgtEl>
                                          <p:spTgt spid="19"/>
                                        </p:tgtEl>
                                        <p:attrNameLst>
                                          <p:attrName>style.visibility</p:attrName>
                                        </p:attrNameLst>
                                      </p:cBhvr>
                                      <p:to>
                                        <p:strVal val="visible"/>
                                      </p:to>
                                    </p:set>
                                    <p:animEffect transition="in" filter="wipe(up)">
                                      <p:cBhvr>
                                        <p:cTn id="6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5" grpId="0"/>
      <p:bldP spid="10" grpId="0"/>
      <p:bldP spid="11" grpId="0"/>
      <p:bldP spid="13" grpId="0"/>
      <p:bldP spid="14" grpId="0"/>
      <p:bldP spid="16" grpId="0"/>
      <p:bldP spid="17" grpId="0"/>
      <p:bldP spid="18" grpId="0"/>
      <p:bldP spid="1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1980029" cy="523220"/>
          </a:xfrm>
          <a:prstGeom prst="rect">
            <a:avLst/>
          </a:prstGeom>
        </p:spPr>
        <p:txBody>
          <a:bodyPr wrap="none">
            <a:spAutoFit/>
          </a:bodyPr>
          <a:lstStyle/>
          <a:p>
            <a:r>
              <a:rPr lang="zh-CN" altLang="en-US" sz="2800" b="1" dirty="0">
                <a:solidFill>
                  <a:schemeClr val="bg2">
                    <a:lumMod val="50000"/>
                  </a:schemeClr>
                </a:solidFill>
                <a:latin typeface="+mn-ea"/>
              </a:rPr>
              <a:t>乘坐安全性</a:t>
            </a:r>
          </a:p>
        </p:txBody>
      </p:sp>
      <p:grpSp>
        <p:nvGrpSpPr>
          <p:cNvPr id="51" name="组合 50"/>
          <p:cNvGrpSpPr/>
          <p:nvPr/>
        </p:nvGrpSpPr>
        <p:grpSpPr>
          <a:xfrm>
            <a:off x="6752622" y="3059848"/>
            <a:ext cx="4935693" cy="1782489"/>
            <a:chOff x="241755" y="4977549"/>
            <a:chExt cx="4935693" cy="1782489"/>
          </a:xfrm>
        </p:grpSpPr>
        <p:sp>
          <p:nvSpPr>
            <p:cNvPr id="39" name="文本框 38"/>
            <p:cNvSpPr txBox="1"/>
            <p:nvPr/>
          </p:nvSpPr>
          <p:spPr>
            <a:xfrm>
              <a:off x="1980498" y="4977549"/>
              <a:ext cx="1107996" cy="369332"/>
            </a:xfrm>
            <a:prstGeom prst="rect">
              <a:avLst/>
            </a:prstGeom>
            <a:noFill/>
          </p:spPr>
          <p:txBody>
            <a:bodyPr wrap="none" rtlCol="0">
              <a:spAutoFit/>
            </a:bodyPr>
            <a:lstStyle/>
            <a:p>
              <a:r>
                <a:rPr lang="zh-CN" altLang="en-US" b="1" dirty="0">
                  <a:solidFill>
                    <a:schemeClr val="bg2">
                      <a:lumMod val="50000"/>
                    </a:schemeClr>
                  </a:solidFill>
                  <a:latin typeface="+mj-ea"/>
                  <a:ea typeface="+mj-ea"/>
                </a:rPr>
                <a:t>及时反应</a:t>
              </a:r>
            </a:p>
          </p:txBody>
        </p:sp>
        <p:sp>
          <p:nvSpPr>
            <p:cNvPr id="40" name="文本框 39"/>
            <p:cNvSpPr txBox="1"/>
            <p:nvPr/>
          </p:nvSpPr>
          <p:spPr>
            <a:xfrm>
              <a:off x="241755" y="5559709"/>
              <a:ext cx="4935693" cy="1200329"/>
            </a:xfrm>
            <a:prstGeom prst="rect">
              <a:avLst/>
            </a:prstGeom>
            <a:noFill/>
          </p:spPr>
          <p:txBody>
            <a:bodyPr wrap="square" rtlCol="0">
              <a:spAutoFit/>
            </a:bodyPr>
            <a:lstStyle/>
            <a:p>
              <a:pPr algn="ctr"/>
              <a:r>
                <a:rPr lang="zh-CN" altLang="en-US" dirty="0">
                  <a:solidFill>
                    <a:schemeClr val="bg2">
                      <a:lumMod val="50000"/>
                    </a:schemeClr>
                  </a:solidFill>
                  <a:latin typeface="+mn-ea"/>
                </a:rPr>
                <a:t>在实验过程中，整个数据流的平均周转时间为</a:t>
              </a:r>
              <a:endParaRPr lang="en-US" altLang="zh-CN" dirty="0">
                <a:solidFill>
                  <a:schemeClr val="bg2">
                    <a:lumMod val="50000"/>
                  </a:schemeClr>
                </a:solidFill>
                <a:latin typeface="+mn-ea"/>
              </a:endParaRPr>
            </a:p>
            <a:p>
              <a:pPr algn="ctr"/>
              <a:r>
                <a:rPr lang="en-US" altLang="zh-CN" dirty="0">
                  <a:solidFill>
                    <a:schemeClr val="bg2">
                      <a:lumMod val="50000"/>
                    </a:schemeClr>
                  </a:solidFill>
                  <a:latin typeface="+mn-ea"/>
                </a:rPr>
                <a:t>132ms</a:t>
              </a:r>
              <a:r>
                <a:rPr lang="zh-CN" altLang="en-US" dirty="0">
                  <a:solidFill>
                    <a:schemeClr val="bg2">
                      <a:lumMod val="50000"/>
                    </a:schemeClr>
                  </a:solidFill>
                  <a:latin typeface="+mn-ea"/>
                </a:rPr>
                <a:t>，快于 </a:t>
              </a:r>
              <a:r>
                <a:rPr lang="en-US" altLang="zh-CN" dirty="0">
                  <a:solidFill>
                    <a:schemeClr val="bg2">
                      <a:lumMod val="50000"/>
                    </a:schemeClr>
                  </a:solidFill>
                  <a:latin typeface="+mn-ea"/>
                </a:rPr>
                <a:t>95% </a:t>
              </a:r>
              <a:r>
                <a:rPr lang="zh-CN" altLang="en-US" dirty="0">
                  <a:solidFill>
                    <a:schemeClr val="bg2">
                      <a:lumMod val="50000"/>
                    </a:schemeClr>
                  </a:solidFill>
                  <a:latin typeface="+mn-ea"/>
                </a:rPr>
                <a:t>的人类在提前做好准备情况下的最快反应速度。</a:t>
              </a:r>
              <a:endParaRPr lang="en-US" altLang="zh-CN" dirty="0">
                <a:solidFill>
                  <a:schemeClr val="bg2">
                    <a:lumMod val="50000"/>
                  </a:schemeClr>
                </a:solidFill>
                <a:latin typeface="+mn-ea"/>
              </a:endParaRPr>
            </a:p>
            <a:p>
              <a:pPr algn="ctr"/>
              <a:r>
                <a:rPr lang="zh-CN" altLang="en-US" dirty="0">
                  <a:solidFill>
                    <a:schemeClr val="bg2">
                      <a:lumMod val="50000"/>
                    </a:schemeClr>
                  </a:solidFill>
                  <a:latin typeface="+mn-ea"/>
                </a:rPr>
                <a:t>左图为人类的反应速度分布。</a:t>
              </a:r>
            </a:p>
          </p:txBody>
        </p:sp>
        <p:cxnSp>
          <p:nvCxnSpPr>
            <p:cNvPr id="41" name="直接连接符 40"/>
            <p:cNvCxnSpPr/>
            <p:nvPr/>
          </p:nvCxnSpPr>
          <p:spPr>
            <a:xfrm>
              <a:off x="1846349" y="5435738"/>
              <a:ext cx="1376294"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pic>
        <p:nvPicPr>
          <p:cNvPr id="2" name="图片 1">
            <a:extLst>
              <a:ext uri="{FF2B5EF4-FFF2-40B4-BE49-F238E27FC236}">
                <a16:creationId xmlns:a16="http://schemas.microsoft.com/office/drawing/2014/main" id="{276199F6-5FB2-4641-B519-349642360C6C}"/>
              </a:ext>
            </a:extLst>
          </p:cNvPr>
          <p:cNvPicPr>
            <a:picLocks noChangeAspect="1"/>
          </p:cNvPicPr>
          <p:nvPr/>
        </p:nvPicPr>
        <p:blipFill>
          <a:blip r:embed="rId2"/>
          <a:stretch>
            <a:fillRect/>
          </a:stretch>
        </p:blipFill>
        <p:spPr>
          <a:xfrm>
            <a:off x="712271" y="1320590"/>
            <a:ext cx="5464162" cy="4924053"/>
          </a:xfrm>
          <a:prstGeom prst="rect">
            <a:avLst/>
          </a:prstGeom>
        </p:spPr>
      </p:pic>
    </p:spTree>
    <p:extLst>
      <p:ext uri="{BB962C8B-B14F-4D97-AF65-F5344CB8AC3E}">
        <p14:creationId xmlns:p14="http://schemas.microsoft.com/office/powerpoint/2010/main" val="426106633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500"/>
                                  </p:stCondLst>
                                  <p:childTnLst>
                                    <p:set>
                                      <p:cBhvr>
                                        <p:cTn id="6" dur="1" fill="hold">
                                          <p:stCondLst>
                                            <p:cond delay="0"/>
                                          </p:stCondLst>
                                        </p:cTn>
                                        <p:tgtEl>
                                          <p:spTgt spid="51"/>
                                        </p:tgtEl>
                                        <p:attrNameLst>
                                          <p:attrName>style.visibility</p:attrName>
                                        </p:attrNameLst>
                                      </p:cBhvr>
                                      <p:to>
                                        <p:strVal val="visible"/>
                                      </p:to>
                                    </p:set>
                                    <p:animEffect transition="in" filter="wipe(up)">
                                      <p:cBhvr>
                                        <p:cTn id="7"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69161" y="384829"/>
            <a:ext cx="1980029" cy="523220"/>
          </a:xfrm>
          <a:prstGeom prst="rect">
            <a:avLst/>
          </a:prstGeom>
        </p:spPr>
        <p:txBody>
          <a:bodyPr wrap="none">
            <a:spAutoFit/>
          </a:bodyPr>
          <a:lstStyle/>
          <a:p>
            <a:r>
              <a:rPr lang="zh-CN" altLang="en-US" sz="2800" b="1" dirty="0">
                <a:solidFill>
                  <a:schemeClr val="bg2">
                    <a:lumMod val="50000"/>
                  </a:schemeClr>
                </a:solidFill>
                <a:latin typeface="+mn-ea"/>
              </a:rPr>
              <a:t>调度优越性</a:t>
            </a:r>
          </a:p>
        </p:txBody>
      </p:sp>
      <p:sp>
        <p:nvSpPr>
          <p:cNvPr id="14" name="Freeform 7"/>
          <p:cNvSpPr/>
          <p:nvPr/>
        </p:nvSpPr>
        <p:spPr bwMode="auto">
          <a:xfrm rot="16200000">
            <a:off x="7906617" y="2198172"/>
            <a:ext cx="1218829" cy="871618"/>
          </a:xfrm>
          <a:custGeom>
            <a:avLst/>
            <a:gdLst>
              <a:gd name="T0" fmla="*/ 215 w 215"/>
              <a:gd name="T1" fmla="*/ 29 h 154"/>
              <a:gd name="T2" fmla="*/ 0 w 215"/>
              <a:gd name="T3" fmla="*/ 154 h 154"/>
              <a:gd name="T4" fmla="*/ 0 w 215"/>
              <a:gd name="T5" fmla="*/ 95 h 154"/>
              <a:gd name="T6" fmla="*/ 165 w 215"/>
              <a:gd name="T7" fmla="*/ 0 h 154"/>
              <a:gd name="T8" fmla="*/ 215 w 215"/>
              <a:gd name="T9" fmla="*/ 29 h 154"/>
            </a:gdLst>
            <a:ahLst/>
            <a:cxnLst>
              <a:cxn ang="0">
                <a:pos x="T0" y="T1"/>
              </a:cxn>
              <a:cxn ang="0">
                <a:pos x="T2" y="T3"/>
              </a:cxn>
              <a:cxn ang="0">
                <a:pos x="T4" y="T5"/>
              </a:cxn>
              <a:cxn ang="0">
                <a:pos x="T6" y="T7"/>
              </a:cxn>
              <a:cxn ang="0">
                <a:pos x="T8" y="T9"/>
              </a:cxn>
            </a:cxnLst>
            <a:rect l="0" t="0" r="r" b="b"/>
            <a:pathLst>
              <a:path w="215" h="154">
                <a:moveTo>
                  <a:pt x="215" y="29"/>
                </a:moveTo>
                <a:cubicBezTo>
                  <a:pt x="170" y="102"/>
                  <a:pt x="91" y="150"/>
                  <a:pt x="0" y="154"/>
                </a:cubicBezTo>
                <a:cubicBezTo>
                  <a:pt x="0" y="95"/>
                  <a:pt x="0" y="95"/>
                  <a:pt x="0" y="95"/>
                </a:cubicBezTo>
                <a:cubicBezTo>
                  <a:pt x="69" y="92"/>
                  <a:pt x="130" y="55"/>
                  <a:pt x="165" y="0"/>
                </a:cubicBezTo>
                <a:lnTo>
                  <a:pt x="215" y="29"/>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 name="Freeform 8"/>
          <p:cNvSpPr/>
          <p:nvPr/>
        </p:nvSpPr>
        <p:spPr bwMode="auto">
          <a:xfrm rot="16200000">
            <a:off x="7909012" y="3534334"/>
            <a:ext cx="1218829" cy="866828"/>
          </a:xfrm>
          <a:custGeom>
            <a:avLst/>
            <a:gdLst>
              <a:gd name="T0" fmla="*/ 215 w 215"/>
              <a:gd name="T1" fmla="*/ 153 h 153"/>
              <a:gd name="T2" fmla="*/ 0 w 215"/>
              <a:gd name="T3" fmla="*/ 29 h 153"/>
              <a:gd name="T4" fmla="*/ 51 w 215"/>
              <a:gd name="T5" fmla="*/ 0 h 153"/>
              <a:gd name="T6" fmla="*/ 215 w 215"/>
              <a:gd name="T7" fmla="*/ 95 h 153"/>
              <a:gd name="T8" fmla="*/ 215 w 215"/>
              <a:gd name="T9" fmla="*/ 153 h 153"/>
            </a:gdLst>
            <a:ahLst/>
            <a:cxnLst>
              <a:cxn ang="0">
                <a:pos x="T0" y="T1"/>
              </a:cxn>
              <a:cxn ang="0">
                <a:pos x="T2" y="T3"/>
              </a:cxn>
              <a:cxn ang="0">
                <a:pos x="T4" y="T5"/>
              </a:cxn>
              <a:cxn ang="0">
                <a:pos x="T6" y="T7"/>
              </a:cxn>
              <a:cxn ang="0">
                <a:pos x="T8" y="T9"/>
              </a:cxn>
            </a:cxnLst>
            <a:rect l="0" t="0" r="r" b="b"/>
            <a:pathLst>
              <a:path w="215" h="153">
                <a:moveTo>
                  <a:pt x="215" y="153"/>
                </a:moveTo>
                <a:cubicBezTo>
                  <a:pt x="125" y="150"/>
                  <a:pt x="46" y="101"/>
                  <a:pt x="0" y="29"/>
                </a:cubicBezTo>
                <a:cubicBezTo>
                  <a:pt x="51" y="0"/>
                  <a:pt x="51" y="0"/>
                  <a:pt x="51" y="0"/>
                </a:cubicBezTo>
                <a:cubicBezTo>
                  <a:pt x="86" y="55"/>
                  <a:pt x="146" y="92"/>
                  <a:pt x="215" y="95"/>
                </a:cubicBezTo>
                <a:lnTo>
                  <a:pt x="215" y="153"/>
                </a:ln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35" name="组合 34"/>
          <p:cNvGrpSpPr/>
          <p:nvPr/>
        </p:nvGrpSpPr>
        <p:grpSpPr>
          <a:xfrm>
            <a:off x="6614756" y="1720458"/>
            <a:ext cx="1532515" cy="747101"/>
            <a:chOff x="6614756" y="1720458"/>
            <a:chExt cx="1532515" cy="747101"/>
          </a:xfrm>
        </p:grpSpPr>
        <p:sp>
          <p:nvSpPr>
            <p:cNvPr id="16" name="Freeform 9"/>
            <p:cNvSpPr/>
            <p:nvPr/>
          </p:nvSpPr>
          <p:spPr bwMode="auto">
            <a:xfrm rot="16200000">
              <a:off x="7213395" y="1318174"/>
              <a:ext cx="459754" cy="1407998"/>
            </a:xfrm>
            <a:custGeom>
              <a:avLst/>
              <a:gdLst>
                <a:gd name="T0" fmla="*/ 50 w 81"/>
                <a:gd name="T1" fmla="*/ 0 h 248"/>
                <a:gd name="T2" fmla="*/ 81 w 81"/>
                <a:gd name="T3" fmla="*/ 124 h 248"/>
                <a:gd name="T4" fmla="*/ 50 w 81"/>
                <a:gd name="T5" fmla="*/ 248 h 248"/>
                <a:gd name="T6" fmla="*/ 0 w 81"/>
                <a:gd name="T7" fmla="*/ 219 h 248"/>
                <a:gd name="T8" fmla="*/ 23 w 81"/>
                <a:gd name="T9" fmla="*/ 124 h 248"/>
                <a:gd name="T10" fmla="*/ 0 w 81"/>
                <a:gd name="T11" fmla="*/ 29 h 248"/>
                <a:gd name="T12" fmla="*/ 50 w 81"/>
                <a:gd name="T13" fmla="*/ 0 h 248"/>
              </a:gdLst>
              <a:ahLst/>
              <a:cxnLst>
                <a:cxn ang="0">
                  <a:pos x="T0" y="T1"/>
                </a:cxn>
                <a:cxn ang="0">
                  <a:pos x="T2" y="T3"/>
                </a:cxn>
                <a:cxn ang="0">
                  <a:pos x="T4" y="T5"/>
                </a:cxn>
                <a:cxn ang="0">
                  <a:pos x="T6" y="T7"/>
                </a:cxn>
                <a:cxn ang="0">
                  <a:pos x="T8" y="T9"/>
                </a:cxn>
                <a:cxn ang="0">
                  <a:pos x="T10" y="T11"/>
                </a:cxn>
                <a:cxn ang="0">
                  <a:pos x="T12" y="T13"/>
                </a:cxn>
              </a:cxnLst>
              <a:rect l="0" t="0" r="r" b="b"/>
              <a:pathLst>
                <a:path w="81" h="248">
                  <a:moveTo>
                    <a:pt x="50" y="0"/>
                  </a:moveTo>
                  <a:cubicBezTo>
                    <a:pt x="70" y="37"/>
                    <a:pt x="81" y="79"/>
                    <a:pt x="81" y="124"/>
                  </a:cubicBezTo>
                  <a:cubicBezTo>
                    <a:pt x="81" y="169"/>
                    <a:pt x="70" y="211"/>
                    <a:pt x="50" y="248"/>
                  </a:cubicBezTo>
                  <a:cubicBezTo>
                    <a:pt x="0" y="219"/>
                    <a:pt x="0" y="219"/>
                    <a:pt x="0" y="219"/>
                  </a:cubicBezTo>
                  <a:cubicBezTo>
                    <a:pt x="15" y="191"/>
                    <a:pt x="23" y="158"/>
                    <a:pt x="23" y="124"/>
                  </a:cubicBezTo>
                  <a:cubicBezTo>
                    <a:pt x="23" y="90"/>
                    <a:pt x="15" y="57"/>
                    <a:pt x="0" y="29"/>
                  </a:cubicBezTo>
                  <a:lnTo>
                    <a:pt x="50" y="0"/>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 name="Freeform 10"/>
            <p:cNvSpPr/>
            <p:nvPr/>
          </p:nvSpPr>
          <p:spPr bwMode="auto">
            <a:xfrm rot="16200000">
              <a:off x="6618348" y="1716866"/>
              <a:ext cx="747101" cy="754285"/>
            </a:xfrm>
            <a:custGeom>
              <a:avLst/>
              <a:gdLst>
                <a:gd name="T0" fmla="*/ 120 w 132"/>
                <a:gd name="T1" fmla="*/ 0 h 133"/>
                <a:gd name="T2" fmla="*/ 0 w 132"/>
                <a:gd name="T3" fmla="*/ 0 h 133"/>
                <a:gd name="T4" fmla="*/ 0 w 132"/>
                <a:gd name="T5" fmla="*/ 50 h 133"/>
                <a:gd name="T6" fmla="*/ 0 w 132"/>
                <a:gd name="T7" fmla="*/ 50 h 133"/>
                <a:gd name="T8" fmla="*/ 0 w 132"/>
                <a:gd name="T9" fmla="*/ 120 h 133"/>
                <a:gd name="T10" fmla="*/ 12 w 132"/>
                <a:gd name="T11" fmla="*/ 133 h 133"/>
                <a:gd name="T12" fmla="*/ 37 w 132"/>
                <a:gd name="T13" fmla="*/ 133 h 133"/>
                <a:gd name="T14" fmla="*/ 50 w 132"/>
                <a:gd name="T15" fmla="*/ 120 h 133"/>
                <a:gd name="T16" fmla="*/ 50 w 132"/>
                <a:gd name="T17" fmla="*/ 50 h 133"/>
                <a:gd name="T18" fmla="*/ 120 w 132"/>
                <a:gd name="T19" fmla="*/ 50 h 133"/>
                <a:gd name="T20" fmla="*/ 132 w 132"/>
                <a:gd name="T21" fmla="*/ 37 h 133"/>
                <a:gd name="T22" fmla="*/ 132 w 132"/>
                <a:gd name="T23" fmla="*/ 13 h 133"/>
                <a:gd name="T24" fmla="*/ 120 w 132"/>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 h="133">
                  <a:moveTo>
                    <a:pt x="120" y="0"/>
                  </a:moveTo>
                  <a:cubicBezTo>
                    <a:pt x="0" y="0"/>
                    <a:pt x="0" y="0"/>
                    <a:pt x="0" y="0"/>
                  </a:cubicBezTo>
                  <a:cubicBezTo>
                    <a:pt x="0" y="50"/>
                    <a:pt x="0" y="50"/>
                    <a:pt x="0" y="50"/>
                  </a:cubicBezTo>
                  <a:cubicBezTo>
                    <a:pt x="0" y="50"/>
                    <a:pt x="0" y="50"/>
                    <a:pt x="0" y="50"/>
                  </a:cubicBezTo>
                  <a:cubicBezTo>
                    <a:pt x="0" y="120"/>
                    <a:pt x="0" y="120"/>
                    <a:pt x="0" y="120"/>
                  </a:cubicBezTo>
                  <a:cubicBezTo>
                    <a:pt x="0" y="127"/>
                    <a:pt x="5" y="133"/>
                    <a:pt x="12" y="133"/>
                  </a:cubicBezTo>
                  <a:cubicBezTo>
                    <a:pt x="37" y="133"/>
                    <a:pt x="37" y="133"/>
                    <a:pt x="37" y="133"/>
                  </a:cubicBezTo>
                  <a:cubicBezTo>
                    <a:pt x="44" y="133"/>
                    <a:pt x="50" y="127"/>
                    <a:pt x="50" y="120"/>
                  </a:cubicBezTo>
                  <a:cubicBezTo>
                    <a:pt x="50" y="50"/>
                    <a:pt x="50" y="50"/>
                    <a:pt x="50" y="50"/>
                  </a:cubicBezTo>
                  <a:cubicBezTo>
                    <a:pt x="120" y="50"/>
                    <a:pt x="120" y="50"/>
                    <a:pt x="120" y="50"/>
                  </a:cubicBezTo>
                  <a:cubicBezTo>
                    <a:pt x="127" y="50"/>
                    <a:pt x="132" y="44"/>
                    <a:pt x="132" y="37"/>
                  </a:cubicBezTo>
                  <a:cubicBezTo>
                    <a:pt x="132" y="13"/>
                    <a:pt x="132" y="13"/>
                    <a:pt x="132" y="13"/>
                  </a:cubicBezTo>
                  <a:cubicBezTo>
                    <a:pt x="132" y="6"/>
                    <a:pt x="127" y="0"/>
                    <a:pt x="120" y="0"/>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18" name="Freeform 11"/>
          <p:cNvSpPr/>
          <p:nvPr/>
        </p:nvSpPr>
        <p:spPr bwMode="auto">
          <a:xfrm rot="16200000">
            <a:off x="7214591" y="3869571"/>
            <a:ext cx="457361" cy="1407998"/>
          </a:xfrm>
          <a:custGeom>
            <a:avLst/>
            <a:gdLst>
              <a:gd name="T0" fmla="*/ 30 w 81"/>
              <a:gd name="T1" fmla="*/ 248 h 248"/>
              <a:gd name="T2" fmla="*/ 0 w 81"/>
              <a:gd name="T3" fmla="*/ 124 h 248"/>
              <a:gd name="T4" fmla="*/ 30 w 81"/>
              <a:gd name="T5" fmla="*/ 0 h 248"/>
              <a:gd name="T6" fmla="*/ 81 w 81"/>
              <a:gd name="T7" fmla="*/ 29 h 248"/>
              <a:gd name="T8" fmla="*/ 58 w 81"/>
              <a:gd name="T9" fmla="*/ 124 h 248"/>
              <a:gd name="T10" fmla="*/ 81 w 81"/>
              <a:gd name="T11" fmla="*/ 219 h 248"/>
              <a:gd name="T12" fmla="*/ 30 w 81"/>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81" h="248">
                <a:moveTo>
                  <a:pt x="30" y="248"/>
                </a:moveTo>
                <a:cubicBezTo>
                  <a:pt x="11" y="211"/>
                  <a:pt x="0" y="169"/>
                  <a:pt x="0" y="124"/>
                </a:cubicBezTo>
                <a:cubicBezTo>
                  <a:pt x="0" y="79"/>
                  <a:pt x="11" y="37"/>
                  <a:pt x="30" y="0"/>
                </a:cubicBezTo>
                <a:cubicBezTo>
                  <a:pt x="81" y="29"/>
                  <a:pt x="81" y="29"/>
                  <a:pt x="81" y="29"/>
                </a:cubicBezTo>
                <a:cubicBezTo>
                  <a:pt x="66" y="57"/>
                  <a:pt x="58" y="90"/>
                  <a:pt x="58" y="124"/>
                </a:cubicBezTo>
                <a:cubicBezTo>
                  <a:pt x="58" y="158"/>
                  <a:pt x="66" y="191"/>
                  <a:pt x="81" y="219"/>
                </a:cubicBezTo>
                <a:lnTo>
                  <a:pt x="30" y="248"/>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dirty="0">
              <a:solidFill>
                <a:schemeClr val="tx1">
                  <a:lumMod val="85000"/>
                  <a:lumOff val="15000"/>
                </a:schemeClr>
              </a:solidFill>
            </a:endParaRPr>
          </a:p>
        </p:txBody>
      </p:sp>
      <p:sp>
        <p:nvSpPr>
          <p:cNvPr id="19" name="Freeform 12"/>
          <p:cNvSpPr/>
          <p:nvPr/>
        </p:nvSpPr>
        <p:spPr bwMode="auto">
          <a:xfrm rot="16200000">
            <a:off x="5758703" y="3534334"/>
            <a:ext cx="1218829" cy="866828"/>
          </a:xfrm>
          <a:custGeom>
            <a:avLst/>
            <a:gdLst>
              <a:gd name="T0" fmla="*/ 215 w 215"/>
              <a:gd name="T1" fmla="*/ 0 h 153"/>
              <a:gd name="T2" fmla="*/ 0 w 215"/>
              <a:gd name="T3" fmla="*/ 124 h 153"/>
              <a:gd name="T4" fmla="*/ 51 w 215"/>
              <a:gd name="T5" fmla="*/ 153 h 153"/>
              <a:gd name="T6" fmla="*/ 215 w 215"/>
              <a:gd name="T7" fmla="*/ 58 h 153"/>
              <a:gd name="T8" fmla="*/ 215 w 215"/>
              <a:gd name="T9" fmla="*/ 0 h 153"/>
            </a:gdLst>
            <a:ahLst/>
            <a:cxnLst>
              <a:cxn ang="0">
                <a:pos x="T0" y="T1"/>
              </a:cxn>
              <a:cxn ang="0">
                <a:pos x="T2" y="T3"/>
              </a:cxn>
              <a:cxn ang="0">
                <a:pos x="T4" y="T5"/>
              </a:cxn>
              <a:cxn ang="0">
                <a:pos x="T6" y="T7"/>
              </a:cxn>
              <a:cxn ang="0">
                <a:pos x="T8" y="T9"/>
              </a:cxn>
            </a:cxnLst>
            <a:rect l="0" t="0" r="r" b="b"/>
            <a:pathLst>
              <a:path w="215" h="153">
                <a:moveTo>
                  <a:pt x="215" y="0"/>
                </a:moveTo>
                <a:cubicBezTo>
                  <a:pt x="125" y="3"/>
                  <a:pt x="46" y="52"/>
                  <a:pt x="0" y="124"/>
                </a:cubicBezTo>
                <a:cubicBezTo>
                  <a:pt x="51" y="153"/>
                  <a:pt x="51" y="153"/>
                  <a:pt x="51" y="153"/>
                </a:cubicBezTo>
                <a:cubicBezTo>
                  <a:pt x="86" y="98"/>
                  <a:pt x="146" y="61"/>
                  <a:pt x="215" y="58"/>
                </a:cubicBezTo>
                <a:lnTo>
                  <a:pt x="215" y="0"/>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 name="Freeform 13"/>
          <p:cNvSpPr/>
          <p:nvPr/>
        </p:nvSpPr>
        <p:spPr bwMode="auto">
          <a:xfrm rot="16200000">
            <a:off x="5213942" y="2199369"/>
            <a:ext cx="1218829" cy="869224"/>
          </a:xfrm>
          <a:custGeom>
            <a:avLst/>
            <a:gdLst>
              <a:gd name="T0" fmla="*/ 215 w 215"/>
              <a:gd name="T1" fmla="*/ 29 h 153"/>
              <a:gd name="T2" fmla="*/ 0 w 215"/>
              <a:gd name="T3" fmla="*/ 153 h 153"/>
              <a:gd name="T4" fmla="*/ 0 w 215"/>
              <a:gd name="T5" fmla="*/ 95 h 153"/>
              <a:gd name="T6" fmla="*/ 165 w 215"/>
              <a:gd name="T7" fmla="*/ 0 h 153"/>
              <a:gd name="T8" fmla="*/ 215 w 215"/>
              <a:gd name="T9" fmla="*/ 29 h 153"/>
            </a:gdLst>
            <a:ahLst/>
            <a:cxnLst>
              <a:cxn ang="0">
                <a:pos x="T0" y="T1"/>
              </a:cxn>
              <a:cxn ang="0">
                <a:pos x="T2" y="T3"/>
              </a:cxn>
              <a:cxn ang="0">
                <a:pos x="T4" y="T5"/>
              </a:cxn>
              <a:cxn ang="0">
                <a:pos x="T6" y="T7"/>
              </a:cxn>
              <a:cxn ang="0">
                <a:pos x="T8" y="T9"/>
              </a:cxn>
            </a:cxnLst>
            <a:rect l="0" t="0" r="r" b="b"/>
            <a:pathLst>
              <a:path w="215" h="153">
                <a:moveTo>
                  <a:pt x="215" y="29"/>
                </a:moveTo>
                <a:cubicBezTo>
                  <a:pt x="170" y="101"/>
                  <a:pt x="91" y="150"/>
                  <a:pt x="0" y="153"/>
                </a:cubicBezTo>
                <a:cubicBezTo>
                  <a:pt x="0" y="95"/>
                  <a:pt x="0" y="95"/>
                  <a:pt x="0" y="95"/>
                </a:cubicBezTo>
                <a:cubicBezTo>
                  <a:pt x="69" y="92"/>
                  <a:pt x="130" y="55"/>
                  <a:pt x="165" y="0"/>
                </a:cubicBezTo>
                <a:lnTo>
                  <a:pt x="215" y="29"/>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 name="Freeform 14"/>
          <p:cNvSpPr/>
          <p:nvPr/>
        </p:nvSpPr>
        <p:spPr bwMode="auto">
          <a:xfrm rot="16200000">
            <a:off x="4533889" y="1339725"/>
            <a:ext cx="459754" cy="1412787"/>
          </a:xfrm>
          <a:custGeom>
            <a:avLst/>
            <a:gdLst>
              <a:gd name="T0" fmla="*/ 50 w 81"/>
              <a:gd name="T1" fmla="*/ 0 h 249"/>
              <a:gd name="T2" fmla="*/ 81 w 81"/>
              <a:gd name="T3" fmla="*/ 125 h 249"/>
              <a:gd name="T4" fmla="*/ 50 w 81"/>
              <a:gd name="T5" fmla="*/ 249 h 249"/>
              <a:gd name="T6" fmla="*/ 0 w 81"/>
              <a:gd name="T7" fmla="*/ 220 h 249"/>
              <a:gd name="T8" fmla="*/ 23 w 81"/>
              <a:gd name="T9" fmla="*/ 125 h 249"/>
              <a:gd name="T10" fmla="*/ 0 w 81"/>
              <a:gd name="T11" fmla="*/ 29 h 249"/>
              <a:gd name="T12" fmla="*/ 50 w 81"/>
              <a:gd name="T13" fmla="*/ 0 h 249"/>
            </a:gdLst>
            <a:ahLst/>
            <a:cxnLst>
              <a:cxn ang="0">
                <a:pos x="T0" y="T1"/>
              </a:cxn>
              <a:cxn ang="0">
                <a:pos x="T2" y="T3"/>
              </a:cxn>
              <a:cxn ang="0">
                <a:pos x="T4" y="T5"/>
              </a:cxn>
              <a:cxn ang="0">
                <a:pos x="T6" y="T7"/>
              </a:cxn>
              <a:cxn ang="0">
                <a:pos x="T8" y="T9"/>
              </a:cxn>
              <a:cxn ang="0">
                <a:pos x="T10" y="T11"/>
              </a:cxn>
              <a:cxn ang="0">
                <a:pos x="T12" y="T13"/>
              </a:cxn>
            </a:cxnLst>
            <a:rect l="0" t="0" r="r" b="b"/>
            <a:pathLst>
              <a:path w="81" h="249">
                <a:moveTo>
                  <a:pt x="50" y="0"/>
                </a:moveTo>
                <a:cubicBezTo>
                  <a:pt x="70" y="37"/>
                  <a:pt x="81" y="80"/>
                  <a:pt x="81" y="125"/>
                </a:cubicBezTo>
                <a:cubicBezTo>
                  <a:pt x="81" y="169"/>
                  <a:pt x="70" y="212"/>
                  <a:pt x="50" y="249"/>
                </a:cubicBezTo>
                <a:cubicBezTo>
                  <a:pt x="0" y="220"/>
                  <a:pt x="0" y="220"/>
                  <a:pt x="0" y="220"/>
                </a:cubicBezTo>
                <a:cubicBezTo>
                  <a:pt x="14" y="191"/>
                  <a:pt x="23" y="159"/>
                  <a:pt x="23" y="125"/>
                </a:cubicBezTo>
                <a:cubicBezTo>
                  <a:pt x="23" y="90"/>
                  <a:pt x="14" y="58"/>
                  <a:pt x="0" y="29"/>
                </a:cubicBezTo>
                <a:lnTo>
                  <a:pt x="50" y="0"/>
                </a:ln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2" name="Freeform 15"/>
          <p:cNvSpPr/>
          <p:nvPr/>
        </p:nvSpPr>
        <p:spPr bwMode="auto">
          <a:xfrm rot="16200000">
            <a:off x="3098354" y="3534334"/>
            <a:ext cx="1218829" cy="866828"/>
          </a:xfrm>
          <a:custGeom>
            <a:avLst/>
            <a:gdLst>
              <a:gd name="T0" fmla="*/ 215 w 215"/>
              <a:gd name="T1" fmla="*/ 0 h 153"/>
              <a:gd name="T2" fmla="*/ 0 w 215"/>
              <a:gd name="T3" fmla="*/ 124 h 153"/>
              <a:gd name="T4" fmla="*/ 51 w 215"/>
              <a:gd name="T5" fmla="*/ 153 h 153"/>
              <a:gd name="T6" fmla="*/ 215 w 215"/>
              <a:gd name="T7" fmla="*/ 58 h 153"/>
              <a:gd name="T8" fmla="*/ 215 w 215"/>
              <a:gd name="T9" fmla="*/ 0 h 153"/>
            </a:gdLst>
            <a:ahLst/>
            <a:cxnLst>
              <a:cxn ang="0">
                <a:pos x="T0" y="T1"/>
              </a:cxn>
              <a:cxn ang="0">
                <a:pos x="T2" y="T3"/>
              </a:cxn>
              <a:cxn ang="0">
                <a:pos x="T4" y="T5"/>
              </a:cxn>
              <a:cxn ang="0">
                <a:pos x="T6" y="T7"/>
              </a:cxn>
              <a:cxn ang="0">
                <a:pos x="T8" y="T9"/>
              </a:cxn>
            </a:cxnLst>
            <a:rect l="0" t="0" r="r" b="b"/>
            <a:pathLst>
              <a:path w="215" h="153">
                <a:moveTo>
                  <a:pt x="215" y="0"/>
                </a:moveTo>
                <a:cubicBezTo>
                  <a:pt x="125" y="3"/>
                  <a:pt x="46" y="52"/>
                  <a:pt x="0" y="124"/>
                </a:cubicBezTo>
                <a:cubicBezTo>
                  <a:pt x="51" y="153"/>
                  <a:pt x="51" y="153"/>
                  <a:pt x="51" y="153"/>
                </a:cubicBezTo>
                <a:cubicBezTo>
                  <a:pt x="86" y="98"/>
                  <a:pt x="146" y="61"/>
                  <a:pt x="215" y="58"/>
                </a:cubicBezTo>
                <a:lnTo>
                  <a:pt x="215" y="0"/>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3" name="Freeform 16"/>
          <p:cNvSpPr/>
          <p:nvPr/>
        </p:nvSpPr>
        <p:spPr bwMode="auto">
          <a:xfrm rot="16200000">
            <a:off x="3098354" y="2200566"/>
            <a:ext cx="1218829" cy="866828"/>
          </a:xfrm>
          <a:custGeom>
            <a:avLst/>
            <a:gdLst>
              <a:gd name="T0" fmla="*/ 215 w 215"/>
              <a:gd name="T1" fmla="*/ 124 h 153"/>
              <a:gd name="T2" fmla="*/ 0 w 215"/>
              <a:gd name="T3" fmla="*/ 0 h 153"/>
              <a:gd name="T4" fmla="*/ 0 w 215"/>
              <a:gd name="T5" fmla="*/ 58 h 153"/>
              <a:gd name="T6" fmla="*/ 165 w 215"/>
              <a:gd name="T7" fmla="*/ 153 h 153"/>
              <a:gd name="T8" fmla="*/ 215 w 215"/>
              <a:gd name="T9" fmla="*/ 124 h 153"/>
            </a:gdLst>
            <a:ahLst/>
            <a:cxnLst>
              <a:cxn ang="0">
                <a:pos x="T0" y="T1"/>
              </a:cxn>
              <a:cxn ang="0">
                <a:pos x="T2" y="T3"/>
              </a:cxn>
              <a:cxn ang="0">
                <a:pos x="T4" y="T5"/>
              </a:cxn>
              <a:cxn ang="0">
                <a:pos x="T6" y="T7"/>
              </a:cxn>
              <a:cxn ang="0">
                <a:pos x="T8" y="T9"/>
              </a:cxn>
            </a:cxnLst>
            <a:rect l="0" t="0" r="r" b="b"/>
            <a:pathLst>
              <a:path w="215" h="153">
                <a:moveTo>
                  <a:pt x="215" y="124"/>
                </a:moveTo>
                <a:cubicBezTo>
                  <a:pt x="170" y="52"/>
                  <a:pt x="91" y="3"/>
                  <a:pt x="0" y="0"/>
                </a:cubicBezTo>
                <a:cubicBezTo>
                  <a:pt x="0" y="58"/>
                  <a:pt x="0" y="58"/>
                  <a:pt x="0" y="58"/>
                </a:cubicBezTo>
                <a:cubicBezTo>
                  <a:pt x="69" y="61"/>
                  <a:pt x="130" y="98"/>
                  <a:pt x="165" y="153"/>
                </a:cubicBezTo>
                <a:lnTo>
                  <a:pt x="215" y="124"/>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36" name="组合 35"/>
          <p:cNvGrpSpPr/>
          <p:nvPr/>
        </p:nvGrpSpPr>
        <p:grpSpPr>
          <a:xfrm>
            <a:off x="4057373" y="4122195"/>
            <a:ext cx="1549277" cy="749496"/>
            <a:chOff x="4057373" y="4122195"/>
            <a:chExt cx="1549277" cy="749496"/>
          </a:xfrm>
        </p:grpSpPr>
        <p:sp>
          <p:nvSpPr>
            <p:cNvPr id="24" name="Freeform 17"/>
            <p:cNvSpPr/>
            <p:nvPr/>
          </p:nvSpPr>
          <p:spPr bwMode="auto">
            <a:xfrm rot="16200000">
              <a:off x="4535086" y="3867177"/>
              <a:ext cx="457361" cy="1412787"/>
            </a:xfrm>
            <a:custGeom>
              <a:avLst/>
              <a:gdLst>
                <a:gd name="T0" fmla="*/ 30 w 81"/>
                <a:gd name="T1" fmla="*/ 249 h 249"/>
                <a:gd name="T2" fmla="*/ 0 w 81"/>
                <a:gd name="T3" fmla="*/ 125 h 249"/>
                <a:gd name="T4" fmla="*/ 30 w 81"/>
                <a:gd name="T5" fmla="*/ 0 h 249"/>
                <a:gd name="T6" fmla="*/ 81 w 81"/>
                <a:gd name="T7" fmla="*/ 29 h 249"/>
                <a:gd name="T8" fmla="*/ 58 w 81"/>
                <a:gd name="T9" fmla="*/ 125 h 249"/>
                <a:gd name="T10" fmla="*/ 81 w 81"/>
                <a:gd name="T11" fmla="*/ 220 h 249"/>
                <a:gd name="T12" fmla="*/ 30 w 81"/>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81" h="249">
                  <a:moveTo>
                    <a:pt x="30" y="249"/>
                  </a:moveTo>
                  <a:cubicBezTo>
                    <a:pt x="11" y="212"/>
                    <a:pt x="0" y="169"/>
                    <a:pt x="0" y="125"/>
                  </a:cubicBezTo>
                  <a:cubicBezTo>
                    <a:pt x="0" y="80"/>
                    <a:pt x="11" y="37"/>
                    <a:pt x="30" y="0"/>
                  </a:cubicBezTo>
                  <a:cubicBezTo>
                    <a:pt x="81" y="29"/>
                    <a:pt x="81" y="29"/>
                    <a:pt x="81" y="29"/>
                  </a:cubicBezTo>
                  <a:cubicBezTo>
                    <a:pt x="66" y="58"/>
                    <a:pt x="58" y="90"/>
                    <a:pt x="58" y="125"/>
                  </a:cubicBezTo>
                  <a:cubicBezTo>
                    <a:pt x="58" y="159"/>
                    <a:pt x="66" y="191"/>
                    <a:pt x="81" y="220"/>
                  </a:cubicBezTo>
                  <a:lnTo>
                    <a:pt x="30" y="249"/>
                  </a:lnTo>
                  <a:close/>
                </a:path>
              </a:pathLst>
            </a:custGeom>
            <a:solidFill>
              <a:schemeClr val="bg1">
                <a:lumMod val="65000"/>
              </a:schemeClr>
            </a:solidFill>
            <a:ln w="9525">
              <a:noFill/>
              <a:round/>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5" name="Freeform 18"/>
            <p:cNvSpPr/>
            <p:nvPr/>
          </p:nvSpPr>
          <p:spPr bwMode="auto">
            <a:xfrm rot="16200000">
              <a:off x="4857154" y="4122195"/>
              <a:ext cx="749496" cy="749496"/>
            </a:xfrm>
            <a:custGeom>
              <a:avLst/>
              <a:gdLst>
                <a:gd name="T0" fmla="*/ 12 w 132"/>
                <a:gd name="T1" fmla="*/ 132 h 132"/>
                <a:gd name="T2" fmla="*/ 132 w 132"/>
                <a:gd name="T3" fmla="*/ 132 h 132"/>
                <a:gd name="T4" fmla="*/ 132 w 132"/>
                <a:gd name="T5" fmla="*/ 83 h 132"/>
                <a:gd name="T6" fmla="*/ 132 w 132"/>
                <a:gd name="T7" fmla="*/ 83 h 132"/>
                <a:gd name="T8" fmla="*/ 132 w 132"/>
                <a:gd name="T9" fmla="*/ 12 h 132"/>
                <a:gd name="T10" fmla="*/ 120 w 132"/>
                <a:gd name="T11" fmla="*/ 0 h 132"/>
                <a:gd name="T12" fmla="*/ 95 w 132"/>
                <a:gd name="T13" fmla="*/ 0 h 132"/>
                <a:gd name="T14" fmla="*/ 82 w 132"/>
                <a:gd name="T15" fmla="*/ 12 h 132"/>
                <a:gd name="T16" fmla="*/ 82 w 132"/>
                <a:gd name="T17" fmla="*/ 83 h 132"/>
                <a:gd name="T18" fmla="*/ 12 w 132"/>
                <a:gd name="T19" fmla="*/ 83 h 132"/>
                <a:gd name="T20" fmla="*/ 0 w 132"/>
                <a:gd name="T21" fmla="*/ 95 h 132"/>
                <a:gd name="T22" fmla="*/ 0 w 132"/>
                <a:gd name="T23" fmla="*/ 120 h 132"/>
                <a:gd name="T24" fmla="*/ 12 w 132"/>
                <a:gd name="T25"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2" h="132">
                  <a:moveTo>
                    <a:pt x="12" y="132"/>
                  </a:moveTo>
                  <a:cubicBezTo>
                    <a:pt x="132" y="132"/>
                    <a:pt x="132" y="132"/>
                    <a:pt x="132" y="132"/>
                  </a:cubicBezTo>
                  <a:cubicBezTo>
                    <a:pt x="132" y="83"/>
                    <a:pt x="132" y="83"/>
                    <a:pt x="132" y="83"/>
                  </a:cubicBezTo>
                  <a:cubicBezTo>
                    <a:pt x="132" y="83"/>
                    <a:pt x="132" y="83"/>
                    <a:pt x="132" y="83"/>
                  </a:cubicBezTo>
                  <a:cubicBezTo>
                    <a:pt x="132" y="12"/>
                    <a:pt x="132" y="12"/>
                    <a:pt x="132" y="12"/>
                  </a:cubicBezTo>
                  <a:cubicBezTo>
                    <a:pt x="132" y="5"/>
                    <a:pt x="127" y="0"/>
                    <a:pt x="120" y="0"/>
                  </a:cubicBezTo>
                  <a:cubicBezTo>
                    <a:pt x="95" y="0"/>
                    <a:pt x="95" y="0"/>
                    <a:pt x="95" y="0"/>
                  </a:cubicBezTo>
                  <a:cubicBezTo>
                    <a:pt x="88" y="0"/>
                    <a:pt x="82" y="5"/>
                    <a:pt x="82" y="12"/>
                  </a:cubicBezTo>
                  <a:cubicBezTo>
                    <a:pt x="82" y="83"/>
                    <a:pt x="82" y="83"/>
                    <a:pt x="82" y="83"/>
                  </a:cubicBezTo>
                  <a:cubicBezTo>
                    <a:pt x="12" y="83"/>
                    <a:pt x="12" y="83"/>
                    <a:pt x="12" y="83"/>
                  </a:cubicBezTo>
                  <a:cubicBezTo>
                    <a:pt x="5" y="83"/>
                    <a:pt x="0" y="88"/>
                    <a:pt x="0" y="95"/>
                  </a:cubicBezTo>
                  <a:cubicBezTo>
                    <a:pt x="0" y="120"/>
                    <a:pt x="0" y="120"/>
                    <a:pt x="0" y="120"/>
                  </a:cubicBezTo>
                  <a:cubicBezTo>
                    <a:pt x="0" y="127"/>
                    <a:pt x="5" y="132"/>
                    <a:pt x="12" y="132"/>
                  </a:cubicBezTo>
                  <a:close/>
                </a:path>
              </a:pathLst>
            </a:custGeom>
            <a:solidFill>
              <a:schemeClr val="bg1">
                <a:lumMod val="65000"/>
              </a:schemeClr>
            </a:solidFill>
            <a:ln w="9525">
              <a:noFill/>
              <a:round/>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7" name="文本框 371"/>
          <p:cNvSpPr txBox="1"/>
          <p:nvPr/>
        </p:nvSpPr>
        <p:spPr>
          <a:xfrm>
            <a:off x="6795887" y="2740302"/>
            <a:ext cx="1584088" cy="1107996"/>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6600" dirty="0">
                <a:solidFill>
                  <a:prstClr val="black"/>
                </a:solidFill>
                <a:latin typeface="Arial" panose="020B0604020202020204" pitchFamily="34" charset="0"/>
                <a:cs typeface="Arial" panose="020B0604020202020204" pitchFamily="34" charset="0"/>
              </a:rPr>
              <a:t>84</a:t>
            </a:r>
            <a:r>
              <a:rPr lang="en-US" altLang="zh-CN" sz="4000" dirty="0">
                <a:solidFill>
                  <a:prstClr val="black"/>
                </a:solidFill>
                <a:latin typeface="Arial" panose="020B0604020202020204" pitchFamily="34" charset="0"/>
                <a:cs typeface="Arial" panose="020B0604020202020204" pitchFamily="34" charset="0"/>
              </a:rPr>
              <a:t>%</a:t>
            </a:r>
            <a:endParaRPr lang="zh-CN" altLang="en-US" sz="4000" dirty="0">
              <a:solidFill>
                <a:prstClr val="black"/>
              </a:solidFill>
              <a:latin typeface="Arial" panose="020B0604020202020204" pitchFamily="34" charset="0"/>
              <a:cs typeface="Arial" panose="020B0604020202020204" pitchFamily="34" charset="0"/>
            </a:endParaRPr>
          </a:p>
        </p:txBody>
      </p:sp>
      <p:sp>
        <p:nvSpPr>
          <p:cNvPr id="8" name="文本框 372"/>
          <p:cNvSpPr txBox="1"/>
          <p:nvPr/>
        </p:nvSpPr>
        <p:spPr>
          <a:xfrm>
            <a:off x="4022994" y="2740302"/>
            <a:ext cx="1584088" cy="1107996"/>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6600" dirty="0">
                <a:solidFill>
                  <a:prstClr val="black"/>
                </a:solidFill>
                <a:latin typeface="Arial" panose="020B0604020202020204" pitchFamily="34" charset="0"/>
                <a:cs typeface="Arial" panose="020B0604020202020204" pitchFamily="34" charset="0"/>
              </a:rPr>
              <a:t>92</a:t>
            </a:r>
            <a:r>
              <a:rPr lang="en-US" altLang="zh-CN" sz="4000" dirty="0">
                <a:solidFill>
                  <a:prstClr val="black"/>
                </a:solidFill>
                <a:latin typeface="Arial" panose="020B0604020202020204" pitchFamily="34" charset="0"/>
                <a:cs typeface="Arial" panose="020B0604020202020204" pitchFamily="34" charset="0"/>
              </a:rPr>
              <a:t>%</a:t>
            </a:r>
            <a:endParaRPr lang="zh-CN" altLang="en-US" sz="4000" dirty="0">
              <a:solidFill>
                <a:prstClr val="black"/>
              </a:solidFill>
              <a:latin typeface="Arial" panose="020B0604020202020204" pitchFamily="34" charset="0"/>
              <a:cs typeface="Arial" panose="020B0604020202020204" pitchFamily="34" charset="0"/>
            </a:endParaRPr>
          </a:p>
        </p:txBody>
      </p:sp>
      <p:sp>
        <p:nvSpPr>
          <p:cNvPr id="27" name="文本框 66"/>
          <p:cNvSpPr txBox="1">
            <a:spLocks noChangeArrowheads="1"/>
          </p:cNvSpPr>
          <p:nvPr/>
        </p:nvSpPr>
        <p:spPr bwMode="auto">
          <a:xfrm>
            <a:off x="1969654" y="5723901"/>
            <a:ext cx="8252692" cy="779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fontAlgn="base">
              <a:lnSpc>
                <a:spcPct val="130000"/>
              </a:lnSpc>
              <a:spcBef>
                <a:spcPct val="0"/>
              </a:spcBef>
              <a:spcAft>
                <a:spcPct val="0"/>
              </a:spcAft>
            </a:pPr>
            <a:r>
              <a:rPr lang="zh-CN" altLang="en-US" sz="1800" dirty="0">
                <a:solidFill>
                  <a:schemeClr val="bg2">
                    <a:lumMod val="50000"/>
                  </a:schemeClr>
                </a:solidFill>
                <a:latin typeface="+mn-ea"/>
                <a:cs typeface="Arial" panose="020B0604020202020204" pitchFamily="34" charset="0"/>
              </a:rPr>
              <a:t>其中路面无其他车辆测试了</a:t>
            </a:r>
            <a:r>
              <a:rPr lang="en-US" altLang="zh-CN" sz="1800" dirty="0">
                <a:solidFill>
                  <a:schemeClr val="bg2">
                    <a:lumMod val="50000"/>
                  </a:schemeClr>
                </a:solidFill>
                <a:latin typeface="+mn-ea"/>
                <a:cs typeface="Arial" panose="020B0604020202020204" pitchFamily="34" charset="0"/>
              </a:rPr>
              <a:t>5</a:t>
            </a:r>
            <a:r>
              <a:rPr lang="zh-CN" altLang="en-US" sz="1800" dirty="0">
                <a:solidFill>
                  <a:schemeClr val="bg2">
                    <a:lumMod val="50000"/>
                  </a:schemeClr>
                </a:solidFill>
                <a:latin typeface="+mn-ea"/>
                <a:cs typeface="Arial" panose="020B0604020202020204" pitchFamily="34" charset="0"/>
              </a:rPr>
              <a:t>次，特权模式和双车公平模式各测试了</a:t>
            </a:r>
            <a:r>
              <a:rPr lang="en-US" altLang="zh-CN" sz="1800" dirty="0">
                <a:solidFill>
                  <a:schemeClr val="bg2">
                    <a:lumMod val="50000"/>
                  </a:schemeClr>
                </a:solidFill>
                <a:latin typeface="+mn-ea"/>
                <a:cs typeface="Arial" panose="020B0604020202020204" pitchFamily="34" charset="0"/>
              </a:rPr>
              <a:t>3</a:t>
            </a:r>
            <a:r>
              <a:rPr lang="zh-CN" altLang="en-US" sz="1800" dirty="0">
                <a:solidFill>
                  <a:schemeClr val="bg2">
                    <a:lumMod val="50000"/>
                  </a:schemeClr>
                </a:solidFill>
                <a:latin typeface="+mn-ea"/>
                <a:cs typeface="Arial" panose="020B0604020202020204" pitchFamily="34" charset="0"/>
              </a:rPr>
              <a:t>次</a:t>
            </a:r>
            <a:endParaRPr lang="en-US" altLang="zh-CN" sz="1800" dirty="0">
              <a:solidFill>
                <a:schemeClr val="bg2">
                  <a:lumMod val="50000"/>
                </a:schemeClr>
              </a:solidFill>
              <a:latin typeface="+mn-ea"/>
              <a:cs typeface="Arial" panose="020B0604020202020204" pitchFamily="34" charset="0"/>
            </a:endParaRPr>
          </a:p>
          <a:p>
            <a:pPr algn="ctr" defTabSz="914400" fontAlgn="base">
              <a:lnSpc>
                <a:spcPct val="130000"/>
              </a:lnSpc>
              <a:spcBef>
                <a:spcPct val="0"/>
              </a:spcBef>
              <a:spcAft>
                <a:spcPct val="0"/>
              </a:spcAft>
            </a:pPr>
            <a:r>
              <a:rPr lang="zh-CN" altLang="en-US" sz="1800" dirty="0">
                <a:solidFill>
                  <a:schemeClr val="bg2">
                    <a:lumMod val="50000"/>
                  </a:schemeClr>
                </a:solidFill>
                <a:latin typeface="+mn-ea"/>
                <a:cs typeface="Arial" panose="020B0604020202020204" pitchFamily="34" charset="0"/>
              </a:rPr>
              <a:t>请注意，虽然效率有所下降，但是路面在同时服务两方向来车！</a:t>
            </a:r>
          </a:p>
        </p:txBody>
      </p:sp>
      <p:sp>
        <p:nvSpPr>
          <p:cNvPr id="28" name="矩形 27"/>
          <p:cNvSpPr/>
          <p:nvPr/>
        </p:nvSpPr>
        <p:spPr>
          <a:xfrm>
            <a:off x="4970198" y="5311902"/>
            <a:ext cx="2236510" cy="40011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zh-CN" altLang="en-US" sz="2000" b="1" dirty="0">
                <a:solidFill>
                  <a:schemeClr val="bg2">
                    <a:lumMod val="50000"/>
                  </a:schemeClr>
                </a:solidFill>
                <a:latin typeface="Arial" panose="020B0604020202020204" pitchFamily="34" charset="0"/>
                <a:ea typeface="微软雅黑" panose="020B0503020204020204" pitchFamily="34" charset="-122"/>
                <a:cs typeface="Arial" panose="020B0604020202020204" pitchFamily="34" charset="0"/>
              </a:rPr>
              <a:t>计算路面使用效率</a:t>
            </a:r>
            <a:endParaRPr lang="zh-CN" altLang="en-US" sz="5400" b="1" dirty="0">
              <a:solidFill>
                <a:schemeClr val="bg2">
                  <a:lumMod val="50000"/>
                </a:schemeClr>
              </a:solidFill>
            </a:endParaRPr>
          </a:p>
        </p:txBody>
      </p:sp>
      <p:grpSp>
        <p:nvGrpSpPr>
          <p:cNvPr id="37" name="组合 36"/>
          <p:cNvGrpSpPr/>
          <p:nvPr/>
        </p:nvGrpSpPr>
        <p:grpSpPr>
          <a:xfrm>
            <a:off x="9241159" y="2556772"/>
            <a:ext cx="1774743" cy="1845524"/>
            <a:chOff x="9241159" y="2556772"/>
            <a:chExt cx="1774743" cy="1845524"/>
          </a:xfrm>
        </p:grpSpPr>
        <p:sp>
          <p:nvSpPr>
            <p:cNvPr id="29" name="文本框 28"/>
            <p:cNvSpPr txBox="1"/>
            <p:nvPr/>
          </p:nvSpPr>
          <p:spPr>
            <a:xfrm>
              <a:off x="9377839" y="2556772"/>
              <a:ext cx="1569660" cy="369332"/>
            </a:xfrm>
            <a:prstGeom prst="rect">
              <a:avLst/>
            </a:prstGeom>
            <a:noFill/>
          </p:spPr>
          <p:txBody>
            <a:bodyPr wrap="none" rtlCol="0">
              <a:spAutoFit/>
            </a:bodyPr>
            <a:lstStyle/>
            <a:p>
              <a:r>
                <a:rPr lang="zh-CN" altLang="en-US" dirty="0">
                  <a:solidFill>
                    <a:schemeClr val="bg2">
                      <a:lumMod val="50000"/>
                    </a:schemeClr>
                  </a:solidFill>
                  <a:latin typeface="+mj-ea"/>
                  <a:ea typeface="+mj-ea"/>
                </a:rPr>
                <a:t>双车自动循轨</a:t>
              </a:r>
            </a:p>
          </p:txBody>
        </p:sp>
        <p:sp>
          <p:nvSpPr>
            <p:cNvPr id="30" name="文本框 29"/>
            <p:cNvSpPr txBox="1"/>
            <p:nvPr/>
          </p:nvSpPr>
          <p:spPr>
            <a:xfrm>
              <a:off x="9241159" y="3201967"/>
              <a:ext cx="1774743" cy="1200329"/>
            </a:xfrm>
            <a:prstGeom prst="rect">
              <a:avLst/>
            </a:prstGeom>
            <a:noFill/>
          </p:spPr>
          <p:txBody>
            <a:bodyPr wrap="square" rtlCol="0">
              <a:spAutoFit/>
            </a:bodyPr>
            <a:lstStyle/>
            <a:p>
              <a:pPr algn="ctr"/>
              <a:r>
                <a:rPr lang="zh-CN" altLang="en-US" dirty="0">
                  <a:solidFill>
                    <a:schemeClr val="bg2">
                      <a:lumMod val="50000"/>
                    </a:schemeClr>
                  </a:solidFill>
                  <a:latin typeface="+mn-ea"/>
                </a:rPr>
                <a:t>平均所用时间达到了路面无其他车辆的</a:t>
              </a:r>
              <a:r>
                <a:rPr lang="en-US" altLang="zh-CN" dirty="0">
                  <a:solidFill>
                    <a:schemeClr val="bg2">
                      <a:lumMod val="50000"/>
                    </a:schemeClr>
                  </a:solidFill>
                  <a:latin typeface="+mn-ea"/>
                </a:rPr>
                <a:t>84%</a:t>
              </a:r>
              <a:endParaRPr lang="zh-CN" altLang="en-US" dirty="0">
                <a:solidFill>
                  <a:schemeClr val="bg2">
                    <a:lumMod val="50000"/>
                  </a:schemeClr>
                </a:solidFill>
                <a:latin typeface="+mn-ea"/>
              </a:endParaRPr>
            </a:p>
          </p:txBody>
        </p:sp>
        <p:cxnSp>
          <p:nvCxnSpPr>
            <p:cNvPr id="31" name="直接连接符 30"/>
            <p:cNvCxnSpPr/>
            <p:nvPr/>
          </p:nvCxnSpPr>
          <p:spPr>
            <a:xfrm>
              <a:off x="9474522" y="3073763"/>
              <a:ext cx="1376294"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38" name="组合 37"/>
          <p:cNvGrpSpPr/>
          <p:nvPr/>
        </p:nvGrpSpPr>
        <p:grpSpPr>
          <a:xfrm>
            <a:off x="974070" y="2363330"/>
            <a:ext cx="2031325" cy="1761967"/>
            <a:chOff x="974070" y="2363330"/>
            <a:chExt cx="2031325" cy="1761967"/>
          </a:xfrm>
        </p:grpSpPr>
        <p:sp>
          <p:nvSpPr>
            <p:cNvPr id="32" name="文本框 31"/>
            <p:cNvSpPr txBox="1"/>
            <p:nvPr/>
          </p:nvSpPr>
          <p:spPr>
            <a:xfrm>
              <a:off x="974070" y="2363330"/>
              <a:ext cx="2031325" cy="646331"/>
            </a:xfrm>
            <a:prstGeom prst="rect">
              <a:avLst/>
            </a:prstGeom>
            <a:noFill/>
          </p:spPr>
          <p:txBody>
            <a:bodyPr wrap="none" rtlCol="0">
              <a:spAutoFit/>
            </a:bodyPr>
            <a:lstStyle/>
            <a:p>
              <a:r>
                <a:rPr lang="zh-CN" altLang="en-US" dirty="0">
                  <a:solidFill>
                    <a:schemeClr val="bg2">
                      <a:lumMod val="50000"/>
                    </a:schemeClr>
                  </a:solidFill>
                  <a:latin typeface="+mj-ea"/>
                  <a:ea typeface="+mj-ea"/>
                </a:rPr>
                <a:t>某辆车处于特权</a:t>
              </a:r>
              <a:endParaRPr lang="en-US" altLang="zh-CN" dirty="0">
                <a:solidFill>
                  <a:schemeClr val="bg2">
                    <a:lumMod val="50000"/>
                  </a:schemeClr>
                </a:solidFill>
                <a:latin typeface="+mj-ea"/>
                <a:ea typeface="+mj-ea"/>
              </a:endParaRPr>
            </a:p>
            <a:p>
              <a:r>
                <a:rPr lang="zh-CN" altLang="en-US" dirty="0">
                  <a:solidFill>
                    <a:schemeClr val="bg2">
                      <a:lumMod val="50000"/>
                    </a:schemeClr>
                  </a:solidFill>
                  <a:latin typeface="+mj-ea"/>
                  <a:ea typeface="+mj-ea"/>
                </a:rPr>
                <a:t>模式下的自动循轨</a:t>
              </a:r>
            </a:p>
          </p:txBody>
        </p:sp>
        <p:sp>
          <p:nvSpPr>
            <p:cNvPr id="33" name="文本框 32"/>
            <p:cNvSpPr txBox="1"/>
            <p:nvPr/>
          </p:nvSpPr>
          <p:spPr>
            <a:xfrm>
              <a:off x="1069019" y="3201967"/>
              <a:ext cx="1774743" cy="923330"/>
            </a:xfrm>
            <a:prstGeom prst="rect">
              <a:avLst/>
            </a:prstGeom>
            <a:noFill/>
          </p:spPr>
          <p:txBody>
            <a:bodyPr wrap="square" rtlCol="0">
              <a:spAutoFit/>
            </a:bodyPr>
            <a:lstStyle/>
            <a:p>
              <a:pPr algn="ctr"/>
              <a:r>
                <a:rPr lang="zh-CN" altLang="en-US" dirty="0">
                  <a:solidFill>
                    <a:schemeClr val="bg2">
                      <a:lumMod val="50000"/>
                    </a:schemeClr>
                  </a:solidFill>
                  <a:latin typeface="+mn-ea"/>
                </a:rPr>
                <a:t>平均所用时间达到了路面无其他车辆的</a:t>
              </a:r>
              <a:r>
                <a:rPr lang="en-US" altLang="zh-CN" dirty="0">
                  <a:solidFill>
                    <a:schemeClr val="bg2">
                      <a:lumMod val="50000"/>
                    </a:schemeClr>
                  </a:solidFill>
                  <a:latin typeface="+mn-ea"/>
                </a:rPr>
                <a:t>92%</a:t>
              </a:r>
              <a:endParaRPr lang="zh-CN" altLang="en-US" dirty="0">
                <a:solidFill>
                  <a:schemeClr val="bg2">
                    <a:lumMod val="50000"/>
                  </a:schemeClr>
                </a:solidFill>
                <a:latin typeface="+mn-ea"/>
              </a:endParaRPr>
            </a:p>
          </p:txBody>
        </p:sp>
        <p:cxnSp>
          <p:nvCxnSpPr>
            <p:cNvPr id="34" name="直接连接符 33"/>
            <p:cNvCxnSpPr/>
            <p:nvPr/>
          </p:nvCxnSpPr>
          <p:spPr>
            <a:xfrm>
              <a:off x="1302382" y="3073763"/>
              <a:ext cx="1376294"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250"/>
                                        <p:tgtEl>
                                          <p:spTgt spid="20"/>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ipe(up)">
                                      <p:cBhvr>
                                        <p:cTn id="10" dur="250"/>
                                        <p:tgtEl>
                                          <p:spTgt spid="19"/>
                                        </p:tgtEl>
                                      </p:cBhvr>
                                    </p:animEffect>
                                  </p:childTnLst>
                                </p:cTn>
                              </p:par>
                              <p:par>
                                <p:cTn id="11" presetID="22" presetClass="entr" presetSubtype="8" fill="hold" grpId="0" nodeType="withEffect">
                                  <p:stCondLst>
                                    <p:cond delay="250"/>
                                  </p:stCondLst>
                                  <p:childTnLst>
                                    <p:set>
                                      <p:cBhvr>
                                        <p:cTn id="12" dur="1" fill="hold">
                                          <p:stCondLst>
                                            <p:cond delay="0"/>
                                          </p:stCondLst>
                                        </p:cTn>
                                        <p:tgtEl>
                                          <p:spTgt spid="18"/>
                                        </p:tgtEl>
                                        <p:attrNameLst>
                                          <p:attrName>style.visibility</p:attrName>
                                        </p:attrNameLst>
                                      </p:cBhvr>
                                      <p:to>
                                        <p:strVal val="visible"/>
                                      </p:to>
                                    </p:set>
                                    <p:animEffect transition="in" filter="wipe(left)">
                                      <p:cBhvr>
                                        <p:cTn id="13" dur="250"/>
                                        <p:tgtEl>
                                          <p:spTgt spid="18"/>
                                        </p:tgtEl>
                                      </p:cBhvr>
                                    </p:animEffect>
                                  </p:childTnLst>
                                </p:cTn>
                              </p:par>
                              <p:par>
                                <p:cTn id="14" presetID="22" presetClass="entr" presetSubtype="2" fill="hold" grpId="0" nodeType="withEffect">
                                  <p:stCondLst>
                                    <p:cond delay="250"/>
                                  </p:stCondLst>
                                  <p:childTnLst>
                                    <p:set>
                                      <p:cBhvr>
                                        <p:cTn id="15" dur="1" fill="hold">
                                          <p:stCondLst>
                                            <p:cond delay="0"/>
                                          </p:stCondLst>
                                        </p:cTn>
                                        <p:tgtEl>
                                          <p:spTgt spid="21"/>
                                        </p:tgtEl>
                                        <p:attrNameLst>
                                          <p:attrName>style.visibility</p:attrName>
                                        </p:attrNameLst>
                                      </p:cBhvr>
                                      <p:to>
                                        <p:strVal val="visible"/>
                                      </p:to>
                                    </p:set>
                                    <p:animEffect transition="in" filter="wipe(right)">
                                      <p:cBhvr>
                                        <p:cTn id="16" dur="250"/>
                                        <p:tgtEl>
                                          <p:spTgt spid="21"/>
                                        </p:tgtEl>
                                      </p:cBhvr>
                                    </p:animEffect>
                                  </p:childTnLst>
                                </p:cTn>
                              </p:par>
                              <p:par>
                                <p:cTn id="17" presetID="22" presetClass="entr" presetSubtype="1" fill="hold" grpId="0" nodeType="withEffect">
                                  <p:stCondLst>
                                    <p:cond delay="500"/>
                                  </p:stCondLst>
                                  <p:childTnLst>
                                    <p:set>
                                      <p:cBhvr>
                                        <p:cTn id="18" dur="1" fill="hold">
                                          <p:stCondLst>
                                            <p:cond delay="0"/>
                                          </p:stCondLst>
                                        </p:cTn>
                                        <p:tgtEl>
                                          <p:spTgt spid="23"/>
                                        </p:tgtEl>
                                        <p:attrNameLst>
                                          <p:attrName>style.visibility</p:attrName>
                                        </p:attrNameLst>
                                      </p:cBhvr>
                                      <p:to>
                                        <p:strVal val="visible"/>
                                      </p:to>
                                    </p:set>
                                    <p:animEffect transition="in" filter="wipe(up)">
                                      <p:cBhvr>
                                        <p:cTn id="19" dur="250"/>
                                        <p:tgtEl>
                                          <p:spTgt spid="23"/>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250"/>
                                        <p:tgtEl>
                                          <p:spTgt spid="15"/>
                                        </p:tgtEl>
                                      </p:cBhvr>
                                    </p:animEffect>
                                  </p:childTnLst>
                                </p:cTn>
                              </p:par>
                              <p:par>
                                <p:cTn id="23" presetID="22" presetClass="entr" presetSubtype="4" fill="hold" grpId="0" nodeType="withEffect">
                                  <p:stCondLst>
                                    <p:cond delay="750"/>
                                  </p:stCondLst>
                                  <p:childTnLst>
                                    <p:set>
                                      <p:cBhvr>
                                        <p:cTn id="24" dur="1" fill="hold">
                                          <p:stCondLst>
                                            <p:cond delay="0"/>
                                          </p:stCondLst>
                                        </p:cTn>
                                        <p:tgtEl>
                                          <p:spTgt spid="14"/>
                                        </p:tgtEl>
                                        <p:attrNameLst>
                                          <p:attrName>style.visibility</p:attrName>
                                        </p:attrNameLst>
                                      </p:cBhvr>
                                      <p:to>
                                        <p:strVal val="visible"/>
                                      </p:to>
                                    </p:set>
                                    <p:animEffect transition="in" filter="wipe(down)">
                                      <p:cBhvr>
                                        <p:cTn id="25" dur="250"/>
                                        <p:tgtEl>
                                          <p:spTgt spid="14"/>
                                        </p:tgtEl>
                                      </p:cBhvr>
                                    </p:animEffect>
                                  </p:childTnLst>
                                </p:cTn>
                              </p:par>
                              <p:par>
                                <p:cTn id="26" presetID="22" presetClass="entr" presetSubtype="1" fill="hold" grpId="0" nodeType="withEffect">
                                  <p:stCondLst>
                                    <p:cond delay="750"/>
                                  </p:stCondLst>
                                  <p:childTnLst>
                                    <p:set>
                                      <p:cBhvr>
                                        <p:cTn id="27" dur="1" fill="hold">
                                          <p:stCondLst>
                                            <p:cond delay="0"/>
                                          </p:stCondLst>
                                        </p:cTn>
                                        <p:tgtEl>
                                          <p:spTgt spid="22"/>
                                        </p:tgtEl>
                                        <p:attrNameLst>
                                          <p:attrName>style.visibility</p:attrName>
                                        </p:attrNameLst>
                                      </p:cBhvr>
                                      <p:to>
                                        <p:strVal val="visible"/>
                                      </p:to>
                                    </p:set>
                                    <p:animEffect transition="in" filter="wipe(up)">
                                      <p:cBhvr>
                                        <p:cTn id="28" dur="250"/>
                                        <p:tgtEl>
                                          <p:spTgt spid="22"/>
                                        </p:tgtEl>
                                      </p:cBhvr>
                                    </p:animEffect>
                                  </p:childTnLst>
                                </p:cTn>
                              </p:par>
                              <p:par>
                                <p:cTn id="29" presetID="22" presetClass="entr" presetSubtype="8" fill="hold" nodeType="withEffect">
                                  <p:stCondLst>
                                    <p:cond delay="1000"/>
                                  </p:stCondLst>
                                  <p:childTnLst>
                                    <p:set>
                                      <p:cBhvr>
                                        <p:cTn id="30" dur="1" fill="hold">
                                          <p:stCondLst>
                                            <p:cond delay="0"/>
                                          </p:stCondLst>
                                        </p:cTn>
                                        <p:tgtEl>
                                          <p:spTgt spid="36"/>
                                        </p:tgtEl>
                                        <p:attrNameLst>
                                          <p:attrName>style.visibility</p:attrName>
                                        </p:attrNameLst>
                                      </p:cBhvr>
                                      <p:to>
                                        <p:strVal val="visible"/>
                                      </p:to>
                                    </p:set>
                                    <p:animEffect transition="in" filter="wipe(left)">
                                      <p:cBhvr>
                                        <p:cTn id="31" dur="250"/>
                                        <p:tgtEl>
                                          <p:spTgt spid="36"/>
                                        </p:tgtEl>
                                      </p:cBhvr>
                                    </p:animEffect>
                                  </p:childTnLst>
                                </p:cTn>
                              </p:par>
                              <p:par>
                                <p:cTn id="32" presetID="22" presetClass="entr" presetSubtype="2" fill="hold" nodeType="withEffect">
                                  <p:stCondLst>
                                    <p:cond delay="1000"/>
                                  </p:stCondLst>
                                  <p:childTnLst>
                                    <p:set>
                                      <p:cBhvr>
                                        <p:cTn id="33" dur="1" fill="hold">
                                          <p:stCondLst>
                                            <p:cond delay="0"/>
                                          </p:stCondLst>
                                        </p:cTn>
                                        <p:tgtEl>
                                          <p:spTgt spid="35"/>
                                        </p:tgtEl>
                                        <p:attrNameLst>
                                          <p:attrName>style.visibility</p:attrName>
                                        </p:attrNameLst>
                                      </p:cBhvr>
                                      <p:to>
                                        <p:strVal val="visible"/>
                                      </p:to>
                                    </p:set>
                                    <p:animEffect transition="in" filter="wipe(right)">
                                      <p:cBhvr>
                                        <p:cTn id="34" dur="250"/>
                                        <p:tgtEl>
                                          <p:spTgt spid="35"/>
                                        </p:tgtEl>
                                      </p:cBhvr>
                                    </p:animEffect>
                                  </p:childTnLst>
                                </p:cTn>
                              </p:par>
                              <p:par>
                                <p:cTn id="35" presetID="53" presetClass="entr" presetSubtype="16" fill="hold" grpId="0" nodeType="withEffect">
                                  <p:stCondLst>
                                    <p:cond delay="1250"/>
                                  </p:stCondLst>
                                  <p:childTnLst>
                                    <p:set>
                                      <p:cBhvr>
                                        <p:cTn id="36" dur="1" fill="hold">
                                          <p:stCondLst>
                                            <p:cond delay="0"/>
                                          </p:stCondLst>
                                        </p:cTn>
                                        <p:tgtEl>
                                          <p:spTgt spid="7"/>
                                        </p:tgtEl>
                                        <p:attrNameLst>
                                          <p:attrName>style.visibility</p:attrName>
                                        </p:attrNameLst>
                                      </p:cBhvr>
                                      <p:to>
                                        <p:strVal val="visible"/>
                                      </p:to>
                                    </p:set>
                                    <p:anim calcmode="lin" valueType="num">
                                      <p:cBhvr>
                                        <p:cTn id="37" dur="250" fill="hold"/>
                                        <p:tgtEl>
                                          <p:spTgt spid="7"/>
                                        </p:tgtEl>
                                        <p:attrNameLst>
                                          <p:attrName>ppt_w</p:attrName>
                                        </p:attrNameLst>
                                      </p:cBhvr>
                                      <p:tavLst>
                                        <p:tav tm="0">
                                          <p:val>
                                            <p:fltVal val="0"/>
                                          </p:val>
                                        </p:tav>
                                        <p:tav tm="100000">
                                          <p:val>
                                            <p:strVal val="#ppt_w"/>
                                          </p:val>
                                        </p:tav>
                                      </p:tavLst>
                                    </p:anim>
                                    <p:anim calcmode="lin" valueType="num">
                                      <p:cBhvr>
                                        <p:cTn id="38" dur="250" fill="hold"/>
                                        <p:tgtEl>
                                          <p:spTgt spid="7"/>
                                        </p:tgtEl>
                                        <p:attrNameLst>
                                          <p:attrName>ppt_h</p:attrName>
                                        </p:attrNameLst>
                                      </p:cBhvr>
                                      <p:tavLst>
                                        <p:tav tm="0">
                                          <p:val>
                                            <p:fltVal val="0"/>
                                          </p:val>
                                        </p:tav>
                                        <p:tav tm="100000">
                                          <p:val>
                                            <p:strVal val="#ppt_h"/>
                                          </p:val>
                                        </p:tav>
                                      </p:tavLst>
                                    </p:anim>
                                    <p:animEffect transition="in" filter="fade">
                                      <p:cBhvr>
                                        <p:cTn id="39" dur="250"/>
                                        <p:tgtEl>
                                          <p:spTgt spid="7"/>
                                        </p:tgtEl>
                                      </p:cBhvr>
                                    </p:animEffect>
                                  </p:childTnLst>
                                </p:cTn>
                              </p:par>
                              <p:par>
                                <p:cTn id="40" presetID="53" presetClass="entr" presetSubtype="16" fill="hold" grpId="0" nodeType="withEffect">
                                  <p:stCondLst>
                                    <p:cond delay="1250"/>
                                  </p:stCondLst>
                                  <p:childTnLst>
                                    <p:set>
                                      <p:cBhvr>
                                        <p:cTn id="41" dur="1" fill="hold">
                                          <p:stCondLst>
                                            <p:cond delay="0"/>
                                          </p:stCondLst>
                                        </p:cTn>
                                        <p:tgtEl>
                                          <p:spTgt spid="8"/>
                                        </p:tgtEl>
                                        <p:attrNameLst>
                                          <p:attrName>style.visibility</p:attrName>
                                        </p:attrNameLst>
                                      </p:cBhvr>
                                      <p:to>
                                        <p:strVal val="visible"/>
                                      </p:to>
                                    </p:set>
                                    <p:anim calcmode="lin" valueType="num">
                                      <p:cBhvr>
                                        <p:cTn id="42" dur="250" fill="hold"/>
                                        <p:tgtEl>
                                          <p:spTgt spid="8"/>
                                        </p:tgtEl>
                                        <p:attrNameLst>
                                          <p:attrName>ppt_w</p:attrName>
                                        </p:attrNameLst>
                                      </p:cBhvr>
                                      <p:tavLst>
                                        <p:tav tm="0">
                                          <p:val>
                                            <p:fltVal val="0"/>
                                          </p:val>
                                        </p:tav>
                                        <p:tav tm="100000">
                                          <p:val>
                                            <p:strVal val="#ppt_w"/>
                                          </p:val>
                                        </p:tav>
                                      </p:tavLst>
                                    </p:anim>
                                    <p:anim calcmode="lin" valueType="num">
                                      <p:cBhvr>
                                        <p:cTn id="43" dur="250" fill="hold"/>
                                        <p:tgtEl>
                                          <p:spTgt spid="8"/>
                                        </p:tgtEl>
                                        <p:attrNameLst>
                                          <p:attrName>ppt_h</p:attrName>
                                        </p:attrNameLst>
                                      </p:cBhvr>
                                      <p:tavLst>
                                        <p:tav tm="0">
                                          <p:val>
                                            <p:fltVal val="0"/>
                                          </p:val>
                                        </p:tav>
                                        <p:tav tm="100000">
                                          <p:val>
                                            <p:strVal val="#ppt_h"/>
                                          </p:val>
                                        </p:tav>
                                      </p:tavLst>
                                    </p:anim>
                                    <p:animEffect transition="in" filter="fade">
                                      <p:cBhvr>
                                        <p:cTn id="44" dur="250"/>
                                        <p:tgtEl>
                                          <p:spTgt spid="8"/>
                                        </p:tgtEl>
                                      </p:cBhvr>
                                    </p:animEffect>
                                  </p:childTnLst>
                                </p:cTn>
                              </p:par>
                              <p:par>
                                <p:cTn id="45" presetID="22" presetClass="entr" presetSubtype="2" fill="hold" nodeType="withEffect">
                                  <p:stCondLst>
                                    <p:cond delay="1500"/>
                                  </p:stCondLst>
                                  <p:childTnLst>
                                    <p:set>
                                      <p:cBhvr>
                                        <p:cTn id="46" dur="1" fill="hold">
                                          <p:stCondLst>
                                            <p:cond delay="0"/>
                                          </p:stCondLst>
                                        </p:cTn>
                                        <p:tgtEl>
                                          <p:spTgt spid="38"/>
                                        </p:tgtEl>
                                        <p:attrNameLst>
                                          <p:attrName>style.visibility</p:attrName>
                                        </p:attrNameLst>
                                      </p:cBhvr>
                                      <p:to>
                                        <p:strVal val="visible"/>
                                      </p:to>
                                    </p:set>
                                    <p:animEffect transition="in" filter="wipe(right)">
                                      <p:cBhvr>
                                        <p:cTn id="47" dur="500"/>
                                        <p:tgtEl>
                                          <p:spTgt spid="38"/>
                                        </p:tgtEl>
                                      </p:cBhvr>
                                    </p:animEffect>
                                  </p:childTnLst>
                                </p:cTn>
                              </p:par>
                              <p:par>
                                <p:cTn id="48" presetID="22" presetClass="entr" presetSubtype="8" fill="hold" nodeType="withEffect">
                                  <p:stCondLst>
                                    <p:cond delay="1500"/>
                                  </p:stCondLst>
                                  <p:childTnLst>
                                    <p:set>
                                      <p:cBhvr>
                                        <p:cTn id="49" dur="1" fill="hold">
                                          <p:stCondLst>
                                            <p:cond delay="0"/>
                                          </p:stCondLst>
                                        </p:cTn>
                                        <p:tgtEl>
                                          <p:spTgt spid="37"/>
                                        </p:tgtEl>
                                        <p:attrNameLst>
                                          <p:attrName>style.visibility</p:attrName>
                                        </p:attrNameLst>
                                      </p:cBhvr>
                                      <p:to>
                                        <p:strVal val="visible"/>
                                      </p:to>
                                    </p:set>
                                    <p:animEffect transition="in" filter="wipe(left)">
                                      <p:cBhvr>
                                        <p:cTn id="50" dur="500"/>
                                        <p:tgtEl>
                                          <p:spTgt spid="37"/>
                                        </p:tgtEl>
                                      </p:cBhvr>
                                    </p:animEffect>
                                  </p:childTnLst>
                                </p:cTn>
                              </p:par>
                              <p:par>
                                <p:cTn id="51" presetID="10" presetClass="entr" presetSubtype="0" fill="hold" grpId="0" nodeType="withEffect">
                                  <p:stCondLst>
                                    <p:cond delay="1750"/>
                                  </p:stCondLst>
                                  <p:childTnLst>
                                    <p:set>
                                      <p:cBhvr>
                                        <p:cTn id="52" dur="1" fill="hold">
                                          <p:stCondLst>
                                            <p:cond delay="0"/>
                                          </p:stCondLst>
                                        </p:cTn>
                                        <p:tgtEl>
                                          <p:spTgt spid="28"/>
                                        </p:tgtEl>
                                        <p:attrNameLst>
                                          <p:attrName>style.visibility</p:attrName>
                                        </p:attrNameLst>
                                      </p:cBhvr>
                                      <p:to>
                                        <p:strVal val="visible"/>
                                      </p:to>
                                    </p:set>
                                    <p:animEffect transition="in" filter="fade">
                                      <p:cBhvr>
                                        <p:cTn id="53" dur="500"/>
                                        <p:tgtEl>
                                          <p:spTgt spid="28"/>
                                        </p:tgtEl>
                                      </p:cBhvr>
                                    </p:animEffect>
                                  </p:childTnLst>
                                </p:cTn>
                              </p:par>
                              <p:par>
                                <p:cTn id="54" presetID="22" presetClass="entr" presetSubtype="1" fill="hold" grpId="0" nodeType="withEffect">
                                  <p:stCondLst>
                                    <p:cond delay="2000"/>
                                  </p:stCondLst>
                                  <p:iterate type="lt">
                                    <p:tmPct val="5000"/>
                                  </p:iterate>
                                  <p:childTnLst>
                                    <p:set>
                                      <p:cBhvr>
                                        <p:cTn id="55" dur="1" fill="hold">
                                          <p:stCondLst>
                                            <p:cond delay="0"/>
                                          </p:stCondLst>
                                        </p:cTn>
                                        <p:tgtEl>
                                          <p:spTgt spid="27"/>
                                        </p:tgtEl>
                                        <p:attrNameLst>
                                          <p:attrName>style.visibility</p:attrName>
                                        </p:attrNameLst>
                                      </p:cBhvr>
                                      <p:to>
                                        <p:strVal val="visible"/>
                                      </p:to>
                                    </p:set>
                                    <p:animEffect transition="in" filter="wipe(up)">
                                      <p:cBhvr>
                                        <p:cTn id="5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8" grpId="0" animBg="1"/>
      <p:bldP spid="19" grpId="0" animBg="1"/>
      <p:bldP spid="20" grpId="0" animBg="1"/>
      <p:bldP spid="21" grpId="0" animBg="1"/>
      <p:bldP spid="22" grpId="0" animBg="1"/>
      <p:bldP spid="23" grpId="0" animBg="1"/>
      <p:bldP spid="7" grpId="0"/>
      <p:bldP spid="8" grpId="0"/>
      <p:bldP spid="27" grpId="0"/>
      <p:bldP spid="2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1980029" cy="523220"/>
          </a:xfrm>
          <a:prstGeom prst="rect">
            <a:avLst/>
          </a:prstGeom>
        </p:spPr>
        <p:txBody>
          <a:bodyPr wrap="none">
            <a:spAutoFit/>
          </a:bodyPr>
          <a:lstStyle/>
          <a:p>
            <a:r>
              <a:rPr lang="zh-CN" altLang="en-US" sz="2800" b="1" dirty="0">
                <a:solidFill>
                  <a:schemeClr val="bg2">
                    <a:lumMod val="50000"/>
                  </a:schemeClr>
                </a:solidFill>
                <a:latin typeface="+mn-ea"/>
              </a:rPr>
              <a:t>乘坐舒适性</a:t>
            </a:r>
          </a:p>
        </p:txBody>
      </p:sp>
      <p:grpSp>
        <p:nvGrpSpPr>
          <p:cNvPr id="48" name="组合 47"/>
          <p:cNvGrpSpPr/>
          <p:nvPr/>
        </p:nvGrpSpPr>
        <p:grpSpPr>
          <a:xfrm>
            <a:off x="4088308" y="1337482"/>
            <a:ext cx="3140776" cy="3178821"/>
            <a:chOff x="1003945" y="1675433"/>
            <a:chExt cx="3140776" cy="3178821"/>
          </a:xfrm>
        </p:grpSpPr>
        <p:grpSp>
          <p:nvGrpSpPr>
            <p:cNvPr id="5" name="组合 4"/>
            <p:cNvGrpSpPr/>
            <p:nvPr/>
          </p:nvGrpSpPr>
          <p:grpSpPr>
            <a:xfrm>
              <a:off x="1003945" y="1675433"/>
              <a:ext cx="3140776" cy="3178821"/>
              <a:chOff x="913765" y="1463676"/>
              <a:chExt cx="2359025" cy="2387600"/>
            </a:xfrm>
          </p:grpSpPr>
          <p:sp>
            <p:nvSpPr>
              <p:cNvPr id="30" name="Freeform 5"/>
              <p:cNvSpPr/>
              <p:nvPr/>
            </p:nvSpPr>
            <p:spPr bwMode="auto">
              <a:xfrm>
                <a:off x="913765" y="1814513"/>
                <a:ext cx="1123950" cy="1060450"/>
              </a:xfrm>
              <a:custGeom>
                <a:avLst/>
                <a:gdLst>
                  <a:gd name="T0" fmla="*/ 24 w 299"/>
                  <a:gd name="T1" fmla="*/ 281 h 281"/>
                  <a:gd name="T2" fmla="*/ 116 w 299"/>
                  <a:gd name="T3" fmla="*/ 0 h 281"/>
                  <a:gd name="T4" fmla="*/ 299 w 299"/>
                  <a:gd name="T5" fmla="*/ 215 h 281"/>
                  <a:gd name="T6" fmla="*/ 24 w 299"/>
                  <a:gd name="T7" fmla="*/ 281 h 281"/>
                </a:gdLst>
                <a:ahLst/>
                <a:cxnLst>
                  <a:cxn ang="0">
                    <a:pos x="T0" y="T1"/>
                  </a:cxn>
                  <a:cxn ang="0">
                    <a:pos x="T2" y="T3"/>
                  </a:cxn>
                  <a:cxn ang="0">
                    <a:pos x="T4" y="T5"/>
                  </a:cxn>
                  <a:cxn ang="0">
                    <a:pos x="T6" y="T7"/>
                  </a:cxn>
                </a:cxnLst>
                <a:rect l="0" t="0" r="r" b="b"/>
                <a:pathLst>
                  <a:path w="299" h="281">
                    <a:moveTo>
                      <a:pt x="24" y="281"/>
                    </a:moveTo>
                    <a:cubicBezTo>
                      <a:pt x="0" y="181"/>
                      <a:pt x="32" y="71"/>
                      <a:pt x="116" y="0"/>
                    </a:cubicBezTo>
                    <a:cubicBezTo>
                      <a:pt x="299" y="215"/>
                      <a:pt x="299" y="215"/>
                      <a:pt x="299" y="215"/>
                    </a:cubicBezTo>
                    <a:lnTo>
                      <a:pt x="24" y="281"/>
                    </a:lnTo>
                    <a:close/>
                  </a:path>
                </a:pathLst>
              </a:custGeom>
              <a:solidFill>
                <a:schemeClr val="accent3"/>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1" name="Freeform 6"/>
              <p:cNvSpPr/>
              <p:nvPr/>
            </p:nvSpPr>
            <p:spPr bwMode="auto">
              <a:xfrm>
                <a:off x="1116965" y="1463676"/>
                <a:ext cx="2155825" cy="2387600"/>
              </a:xfrm>
              <a:custGeom>
                <a:avLst/>
                <a:gdLst>
                  <a:gd name="T0" fmla="*/ 0 w 574"/>
                  <a:gd name="T1" fmla="*/ 382 h 633"/>
                  <a:gd name="T2" fmla="*/ 275 w 574"/>
                  <a:gd name="T3" fmla="*/ 316 h 633"/>
                  <a:gd name="T4" fmla="*/ 92 w 574"/>
                  <a:gd name="T5" fmla="*/ 101 h 633"/>
                  <a:gd name="T6" fmla="*/ 490 w 574"/>
                  <a:gd name="T7" fmla="*/ 133 h 633"/>
                  <a:gd name="T8" fmla="*/ 550 w 574"/>
                  <a:gd name="T9" fmla="*/ 250 h 633"/>
                  <a:gd name="T10" fmla="*/ 458 w 574"/>
                  <a:gd name="T11" fmla="*/ 532 h 633"/>
                  <a:gd name="T12" fmla="*/ 59 w 574"/>
                  <a:gd name="T13" fmla="*/ 499 h 633"/>
                  <a:gd name="T14" fmla="*/ 0 w 574"/>
                  <a:gd name="T15" fmla="*/ 382 h 6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633">
                    <a:moveTo>
                      <a:pt x="0" y="382"/>
                    </a:moveTo>
                    <a:cubicBezTo>
                      <a:pt x="275" y="316"/>
                      <a:pt x="275" y="316"/>
                      <a:pt x="275" y="316"/>
                    </a:cubicBezTo>
                    <a:cubicBezTo>
                      <a:pt x="92" y="101"/>
                      <a:pt x="92" y="101"/>
                      <a:pt x="92" y="101"/>
                    </a:cubicBezTo>
                    <a:cubicBezTo>
                      <a:pt x="211" y="0"/>
                      <a:pt x="389" y="14"/>
                      <a:pt x="490" y="133"/>
                    </a:cubicBezTo>
                    <a:cubicBezTo>
                      <a:pt x="520" y="168"/>
                      <a:pt x="540" y="208"/>
                      <a:pt x="550" y="250"/>
                    </a:cubicBezTo>
                    <a:cubicBezTo>
                      <a:pt x="574" y="350"/>
                      <a:pt x="542" y="460"/>
                      <a:pt x="458" y="532"/>
                    </a:cubicBezTo>
                    <a:cubicBezTo>
                      <a:pt x="339" y="633"/>
                      <a:pt x="160" y="618"/>
                      <a:pt x="59" y="499"/>
                    </a:cubicBezTo>
                    <a:cubicBezTo>
                      <a:pt x="30" y="464"/>
                      <a:pt x="10" y="424"/>
                      <a:pt x="0" y="382"/>
                    </a:cubicBezTo>
                    <a:close/>
                  </a:path>
                </a:pathLst>
              </a:custGeom>
              <a:solidFill>
                <a:schemeClr val="tx1">
                  <a:lumMod val="75000"/>
                  <a:lumOff val="2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2" name="矩形 31"/>
              <p:cNvSpPr/>
              <p:nvPr/>
            </p:nvSpPr>
            <p:spPr>
              <a:xfrm>
                <a:off x="1120032" y="2213586"/>
                <a:ext cx="426460" cy="392988"/>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2800" dirty="0">
                    <a:solidFill>
                      <a:prstClr val="white"/>
                    </a:solidFill>
                    <a:latin typeface="Arial" panose="020B0604020202020204" pitchFamily="34" charset="0"/>
                    <a:ea typeface="微软雅黑" panose="020B0503020204020204" pitchFamily="34" charset="-122"/>
                    <a:cs typeface="Arial" panose="020B0604020202020204" pitchFamily="34" charset="0"/>
                  </a:rPr>
                  <a:t>8</a:t>
                </a:r>
                <a:r>
                  <a:rPr lang="en-US" altLang="zh-CN" sz="1600" dirty="0">
                    <a:solidFill>
                      <a:prstClr val="white"/>
                    </a:solidFill>
                    <a:latin typeface="Arial" panose="020B0604020202020204" pitchFamily="34" charset="0"/>
                    <a:ea typeface="微软雅黑" panose="020B0503020204020204" pitchFamily="34" charset="-122"/>
                    <a:cs typeface="Arial" panose="020B0604020202020204" pitchFamily="34" charset="0"/>
                  </a:rPr>
                  <a:t>%</a:t>
                </a:r>
                <a:endParaRPr lang="zh-CN" altLang="en-US" sz="6600" dirty="0">
                  <a:solidFill>
                    <a:prstClr val="white"/>
                  </a:solidFill>
                  <a:latin typeface="Arial" panose="020B0604020202020204" pitchFamily="34" charset="0"/>
                  <a:cs typeface="Arial" panose="020B0604020202020204" pitchFamily="34" charset="0"/>
                </a:endParaRPr>
              </a:p>
            </p:txBody>
          </p:sp>
          <p:sp>
            <p:nvSpPr>
              <p:cNvPr id="33" name="文本框 31"/>
              <p:cNvSpPr txBox="1"/>
              <p:nvPr/>
            </p:nvSpPr>
            <p:spPr>
              <a:xfrm>
                <a:off x="2160151" y="2279715"/>
                <a:ext cx="617898" cy="439222"/>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3200" dirty="0">
                    <a:solidFill>
                      <a:prstClr val="white"/>
                    </a:solidFill>
                    <a:latin typeface="Arial" panose="020B0604020202020204" pitchFamily="34" charset="0"/>
                    <a:cs typeface="Arial" panose="020B0604020202020204" pitchFamily="34" charset="0"/>
                  </a:rPr>
                  <a:t>92</a:t>
                </a:r>
                <a:r>
                  <a:rPr lang="en-US" altLang="zh-CN" sz="1600" dirty="0">
                    <a:solidFill>
                      <a:prstClr val="white"/>
                    </a:solidFill>
                    <a:latin typeface="Arial" panose="020B0604020202020204" pitchFamily="34" charset="0"/>
                    <a:cs typeface="Arial" panose="020B0604020202020204" pitchFamily="34" charset="0"/>
                  </a:rPr>
                  <a:t>%</a:t>
                </a:r>
                <a:endParaRPr lang="zh-CN" altLang="en-US" sz="1600" dirty="0">
                  <a:solidFill>
                    <a:prstClr val="white"/>
                  </a:solidFill>
                  <a:latin typeface="Arial" panose="020B0604020202020204" pitchFamily="34" charset="0"/>
                  <a:cs typeface="Arial" panose="020B0604020202020204" pitchFamily="34" charset="0"/>
                </a:endParaRPr>
              </a:p>
            </p:txBody>
          </p:sp>
        </p:grpSp>
        <p:sp>
          <p:nvSpPr>
            <p:cNvPr id="34" name="矩形 33"/>
            <p:cNvSpPr/>
            <p:nvPr/>
          </p:nvSpPr>
          <p:spPr>
            <a:xfrm>
              <a:off x="1834034" y="3570693"/>
              <a:ext cx="2031325" cy="338554"/>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600" dirty="0">
                  <a:solidFill>
                    <a:prstClr val="white"/>
                  </a:solidFill>
                  <a:latin typeface="Arial" panose="020B0604020202020204" pitchFamily="34" charset="0"/>
                  <a:ea typeface="微软雅黑" panose="020B0503020204020204" pitchFamily="34" charset="-122"/>
                  <a:cs typeface="Arial" panose="020B0604020202020204" pitchFamily="34" charset="0"/>
                </a:rPr>
                <a:t>舒适的加速度变化率</a:t>
              </a:r>
              <a:endParaRPr lang="zh-CN" altLang="en-US" sz="4400" dirty="0">
                <a:solidFill>
                  <a:prstClr val="white"/>
                </a:solidFill>
              </a:endParaRPr>
            </a:p>
          </p:txBody>
        </p:sp>
      </p:grpSp>
      <p:grpSp>
        <p:nvGrpSpPr>
          <p:cNvPr id="51" name="组合 50"/>
          <p:cNvGrpSpPr/>
          <p:nvPr/>
        </p:nvGrpSpPr>
        <p:grpSpPr>
          <a:xfrm>
            <a:off x="3365955" y="4724223"/>
            <a:ext cx="4935693" cy="1500582"/>
            <a:chOff x="241755" y="4982457"/>
            <a:chExt cx="4935693" cy="1500582"/>
          </a:xfrm>
        </p:grpSpPr>
        <p:sp>
          <p:nvSpPr>
            <p:cNvPr id="39" name="文本框 38"/>
            <p:cNvSpPr txBox="1"/>
            <p:nvPr/>
          </p:nvSpPr>
          <p:spPr>
            <a:xfrm>
              <a:off x="1369278" y="4982457"/>
              <a:ext cx="2262158" cy="369332"/>
            </a:xfrm>
            <a:prstGeom prst="rect">
              <a:avLst/>
            </a:prstGeom>
            <a:noFill/>
          </p:spPr>
          <p:txBody>
            <a:bodyPr wrap="none" rtlCol="0">
              <a:spAutoFit/>
            </a:bodyPr>
            <a:lstStyle/>
            <a:p>
              <a:r>
                <a:rPr lang="zh-CN" altLang="en-US" b="1" dirty="0">
                  <a:solidFill>
                    <a:schemeClr val="bg2">
                      <a:lumMod val="50000"/>
                    </a:schemeClr>
                  </a:solidFill>
                  <a:latin typeface="+mj-ea"/>
                  <a:ea typeface="+mj-ea"/>
                </a:rPr>
                <a:t>舒适的加速度变化率</a:t>
              </a:r>
            </a:p>
          </p:txBody>
        </p:sp>
        <p:sp>
          <p:nvSpPr>
            <p:cNvPr id="40" name="文本框 39"/>
            <p:cNvSpPr txBox="1"/>
            <p:nvPr/>
          </p:nvSpPr>
          <p:spPr>
            <a:xfrm>
              <a:off x="241755" y="5559709"/>
              <a:ext cx="4935693" cy="923330"/>
            </a:xfrm>
            <a:prstGeom prst="rect">
              <a:avLst/>
            </a:prstGeom>
            <a:noFill/>
          </p:spPr>
          <p:txBody>
            <a:bodyPr wrap="square" rtlCol="0">
              <a:spAutoFit/>
            </a:bodyPr>
            <a:lstStyle/>
            <a:p>
              <a:pPr algn="ctr"/>
              <a:r>
                <a:rPr lang="zh-CN" altLang="en-US" dirty="0">
                  <a:solidFill>
                    <a:schemeClr val="bg2">
                      <a:lumMod val="50000"/>
                    </a:schemeClr>
                  </a:solidFill>
                  <a:latin typeface="+mn-ea"/>
                </a:rPr>
                <a:t>在实验过程中，小车调整了共计 </a:t>
              </a:r>
              <a:r>
                <a:rPr lang="en-US" altLang="zh-CN" dirty="0">
                  <a:solidFill>
                    <a:schemeClr val="bg2">
                      <a:lumMod val="50000"/>
                    </a:schemeClr>
                  </a:solidFill>
                  <a:latin typeface="+mn-ea"/>
                </a:rPr>
                <a:t>124 </a:t>
              </a:r>
              <a:r>
                <a:rPr lang="zh-CN" altLang="en-US" dirty="0">
                  <a:solidFill>
                    <a:schemeClr val="bg2">
                      <a:lumMod val="50000"/>
                    </a:schemeClr>
                  </a:solidFill>
                  <a:latin typeface="+mn-ea"/>
                </a:rPr>
                <a:t>次加速度，其中 </a:t>
              </a:r>
              <a:r>
                <a:rPr lang="en-US" altLang="zh-CN" dirty="0">
                  <a:solidFill>
                    <a:schemeClr val="bg2">
                      <a:lumMod val="50000"/>
                    </a:schemeClr>
                  </a:solidFill>
                  <a:latin typeface="+mn-ea"/>
                </a:rPr>
                <a:t>114 </a:t>
              </a:r>
              <a:r>
                <a:rPr lang="zh-CN" altLang="en-US" dirty="0">
                  <a:solidFill>
                    <a:schemeClr val="bg2">
                      <a:lumMod val="50000"/>
                    </a:schemeClr>
                  </a:solidFill>
                  <a:latin typeface="+mn-ea"/>
                </a:rPr>
                <a:t>次的加速度变化率峰值在等比例计算后达到了国家指导的舒适性标准 </a:t>
              </a:r>
              <a:r>
                <a:rPr lang="en-US" altLang="zh-CN" dirty="0">
                  <a:solidFill>
                    <a:schemeClr val="bg2">
                      <a:lumMod val="50000"/>
                    </a:schemeClr>
                  </a:solidFill>
                  <a:latin typeface="+mn-ea"/>
                </a:rPr>
                <a:t>5 m / s^3</a:t>
              </a:r>
              <a:endParaRPr lang="zh-CN" altLang="en-US" dirty="0">
                <a:solidFill>
                  <a:schemeClr val="bg2">
                    <a:lumMod val="50000"/>
                  </a:schemeClr>
                </a:solidFill>
                <a:latin typeface="+mn-ea"/>
              </a:endParaRPr>
            </a:p>
          </p:txBody>
        </p:sp>
        <p:cxnSp>
          <p:nvCxnSpPr>
            <p:cNvPr id="41" name="直接连接符 40"/>
            <p:cNvCxnSpPr/>
            <p:nvPr/>
          </p:nvCxnSpPr>
          <p:spPr>
            <a:xfrm>
              <a:off x="1846349" y="5435738"/>
              <a:ext cx="1376294"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6408188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500" fill="hold"/>
                                        <p:tgtEl>
                                          <p:spTgt spid="48"/>
                                        </p:tgtEl>
                                        <p:attrNameLst>
                                          <p:attrName>ppt_w</p:attrName>
                                        </p:attrNameLst>
                                      </p:cBhvr>
                                      <p:tavLst>
                                        <p:tav tm="0">
                                          <p:val>
                                            <p:fltVal val="0"/>
                                          </p:val>
                                        </p:tav>
                                        <p:tav tm="100000">
                                          <p:val>
                                            <p:strVal val="#ppt_w"/>
                                          </p:val>
                                        </p:tav>
                                      </p:tavLst>
                                    </p:anim>
                                    <p:anim calcmode="lin" valueType="num">
                                      <p:cBhvr>
                                        <p:cTn id="8" dur="500" fill="hold"/>
                                        <p:tgtEl>
                                          <p:spTgt spid="48"/>
                                        </p:tgtEl>
                                        <p:attrNameLst>
                                          <p:attrName>ppt_h</p:attrName>
                                        </p:attrNameLst>
                                      </p:cBhvr>
                                      <p:tavLst>
                                        <p:tav tm="0">
                                          <p:val>
                                            <p:fltVal val="0"/>
                                          </p:val>
                                        </p:tav>
                                        <p:tav tm="100000">
                                          <p:val>
                                            <p:strVal val="#ppt_h"/>
                                          </p:val>
                                        </p:tav>
                                      </p:tavLst>
                                    </p:anim>
                                    <p:animEffect transition="in" filter="fade">
                                      <p:cBhvr>
                                        <p:cTn id="9" dur="500"/>
                                        <p:tgtEl>
                                          <p:spTgt spid="48"/>
                                        </p:tgtEl>
                                      </p:cBhvr>
                                    </p:animEffect>
                                  </p:childTnLst>
                                </p:cTn>
                              </p:par>
                              <p:par>
                                <p:cTn id="10" presetID="22" presetClass="entr" presetSubtype="1" fill="hold" nodeType="withEffect">
                                  <p:stCondLst>
                                    <p:cond delay="500"/>
                                  </p:stCondLst>
                                  <p:childTnLst>
                                    <p:set>
                                      <p:cBhvr>
                                        <p:cTn id="11" dur="1" fill="hold">
                                          <p:stCondLst>
                                            <p:cond delay="0"/>
                                          </p:stCondLst>
                                        </p:cTn>
                                        <p:tgtEl>
                                          <p:spTgt spid="51"/>
                                        </p:tgtEl>
                                        <p:attrNameLst>
                                          <p:attrName>style.visibility</p:attrName>
                                        </p:attrNameLst>
                                      </p:cBhvr>
                                      <p:to>
                                        <p:strVal val="visible"/>
                                      </p:to>
                                    </p:set>
                                    <p:animEffect transition="in" filter="wipe(up)">
                                      <p:cBhvr>
                                        <p:cTn id="12"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1980029" cy="523220"/>
          </a:xfrm>
          <a:prstGeom prst="rect">
            <a:avLst/>
          </a:prstGeom>
        </p:spPr>
        <p:txBody>
          <a:bodyPr wrap="none">
            <a:spAutoFit/>
          </a:bodyPr>
          <a:lstStyle/>
          <a:p>
            <a:r>
              <a:rPr lang="zh-CN" altLang="en-US" sz="2800" b="1" dirty="0">
                <a:solidFill>
                  <a:schemeClr val="bg2">
                    <a:lumMod val="50000"/>
                  </a:schemeClr>
                </a:solidFill>
                <a:latin typeface="+mn-ea"/>
              </a:rPr>
              <a:t>调度公平性</a:t>
            </a:r>
          </a:p>
        </p:txBody>
      </p:sp>
      <p:grpSp>
        <p:nvGrpSpPr>
          <p:cNvPr id="51" name="组合 50"/>
          <p:cNvGrpSpPr/>
          <p:nvPr/>
        </p:nvGrpSpPr>
        <p:grpSpPr>
          <a:xfrm>
            <a:off x="3156710" y="4724223"/>
            <a:ext cx="4935693" cy="1223583"/>
            <a:chOff x="32510" y="4982457"/>
            <a:chExt cx="4935693" cy="1223583"/>
          </a:xfrm>
        </p:grpSpPr>
        <p:sp>
          <p:nvSpPr>
            <p:cNvPr id="39" name="文本框 38"/>
            <p:cNvSpPr txBox="1"/>
            <p:nvPr/>
          </p:nvSpPr>
          <p:spPr>
            <a:xfrm>
              <a:off x="1369278" y="4982457"/>
              <a:ext cx="2262158" cy="369332"/>
            </a:xfrm>
            <a:prstGeom prst="rect">
              <a:avLst/>
            </a:prstGeom>
            <a:noFill/>
          </p:spPr>
          <p:txBody>
            <a:bodyPr wrap="none" rtlCol="0">
              <a:spAutoFit/>
            </a:bodyPr>
            <a:lstStyle/>
            <a:p>
              <a:r>
                <a:rPr lang="zh-CN" altLang="en-US" b="1" dirty="0">
                  <a:solidFill>
                    <a:schemeClr val="bg2">
                      <a:lumMod val="50000"/>
                    </a:schemeClr>
                  </a:solidFill>
                  <a:latin typeface="+mj-ea"/>
                  <a:ea typeface="+mj-ea"/>
                </a:rPr>
                <a:t>合理的调度选择对象</a:t>
              </a:r>
            </a:p>
          </p:txBody>
        </p:sp>
        <p:sp>
          <p:nvSpPr>
            <p:cNvPr id="40" name="文本框 39"/>
            <p:cNvSpPr txBox="1"/>
            <p:nvPr/>
          </p:nvSpPr>
          <p:spPr>
            <a:xfrm>
              <a:off x="32510" y="5559709"/>
              <a:ext cx="4935693" cy="646331"/>
            </a:xfrm>
            <a:prstGeom prst="rect">
              <a:avLst/>
            </a:prstGeom>
            <a:noFill/>
          </p:spPr>
          <p:txBody>
            <a:bodyPr wrap="square" rtlCol="0">
              <a:spAutoFit/>
            </a:bodyPr>
            <a:lstStyle/>
            <a:p>
              <a:pPr algn="ctr"/>
              <a:r>
                <a:rPr lang="zh-CN" altLang="en-US" dirty="0">
                  <a:solidFill>
                    <a:schemeClr val="bg2">
                      <a:lumMod val="50000"/>
                    </a:schemeClr>
                  </a:solidFill>
                  <a:latin typeface="+mn-ea"/>
                </a:rPr>
                <a:t>在实验过程中，小车在路口相遇共</a:t>
              </a:r>
              <a:r>
                <a:rPr lang="en-US" altLang="zh-CN" dirty="0">
                  <a:solidFill>
                    <a:schemeClr val="bg2">
                      <a:lumMod val="50000"/>
                    </a:schemeClr>
                  </a:solidFill>
                  <a:latin typeface="+mn-ea"/>
                </a:rPr>
                <a:t>34</a:t>
              </a:r>
              <a:r>
                <a:rPr lang="zh-CN" altLang="en-US" dirty="0">
                  <a:solidFill>
                    <a:schemeClr val="bg2">
                      <a:lumMod val="50000"/>
                    </a:schemeClr>
                  </a:solidFill>
                  <a:latin typeface="+mn-ea"/>
                </a:rPr>
                <a:t>次，其中共</a:t>
              </a:r>
              <a:r>
                <a:rPr lang="en-US" altLang="zh-CN" dirty="0">
                  <a:solidFill>
                    <a:schemeClr val="bg2">
                      <a:lumMod val="50000"/>
                    </a:schemeClr>
                  </a:solidFill>
                  <a:latin typeface="+mn-ea"/>
                </a:rPr>
                <a:t>15</a:t>
              </a:r>
              <a:r>
                <a:rPr lang="zh-CN" altLang="en-US" dirty="0">
                  <a:solidFill>
                    <a:schemeClr val="bg2">
                      <a:lumMod val="50000"/>
                    </a:schemeClr>
                  </a:solidFill>
                  <a:latin typeface="+mn-ea"/>
                </a:rPr>
                <a:t>次由小车</a:t>
              </a:r>
              <a:r>
                <a:rPr lang="en-US" altLang="zh-CN" dirty="0">
                  <a:solidFill>
                    <a:schemeClr val="bg2">
                      <a:lumMod val="50000"/>
                    </a:schemeClr>
                  </a:solidFill>
                  <a:latin typeface="+mn-ea"/>
                </a:rPr>
                <a:t>A</a:t>
              </a:r>
              <a:r>
                <a:rPr lang="zh-CN" altLang="en-US" dirty="0">
                  <a:solidFill>
                    <a:schemeClr val="bg2">
                      <a:lumMod val="50000"/>
                    </a:schemeClr>
                  </a:solidFill>
                  <a:latin typeface="+mn-ea"/>
                </a:rPr>
                <a:t>主动避让。</a:t>
              </a:r>
            </a:p>
          </p:txBody>
        </p:sp>
        <p:cxnSp>
          <p:nvCxnSpPr>
            <p:cNvPr id="41" name="直接连接符 40"/>
            <p:cNvCxnSpPr/>
            <p:nvPr/>
          </p:nvCxnSpPr>
          <p:spPr>
            <a:xfrm>
              <a:off x="1846349" y="5435738"/>
              <a:ext cx="1376294"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5" name="组合 14">
            <a:extLst>
              <a:ext uri="{FF2B5EF4-FFF2-40B4-BE49-F238E27FC236}">
                <a16:creationId xmlns:a16="http://schemas.microsoft.com/office/drawing/2014/main" id="{B586712B-FDAC-4493-9CD0-8EB1BD0232ED}"/>
              </a:ext>
            </a:extLst>
          </p:cNvPr>
          <p:cNvGrpSpPr/>
          <p:nvPr/>
        </p:nvGrpSpPr>
        <p:grpSpPr>
          <a:xfrm>
            <a:off x="4171472" y="1448553"/>
            <a:ext cx="2906169" cy="2840647"/>
            <a:chOff x="4666521" y="1842253"/>
            <a:chExt cx="2906169" cy="2840647"/>
          </a:xfrm>
        </p:grpSpPr>
        <p:grpSp>
          <p:nvGrpSpPr>
            <p:cNvPr id="16" name="组合 15">
              <a:extLst>
                <a:ext uri="{FF2B5EF4-FFF2-40B4-BE49-F238E27FC236}">
                  <a16:creationId xmlns:a16="http://schemas.microsoft.com/office/drawing/2014/main" id="{419752B4-BAA8-470A-9F9A-E34425D17CE4}"/>
                </a:ext>
              </a:extLst>
            </p:cNvPr>
            <p:cNvGrpSpPr/>
            <p:nvPr/>
          </p:nvGrpSpPr>
          <p:grpSpPr>
            <a:xfrm>
              <a:off x="4666521" y="1842253"/>
              <a:ext cx="2906169" cy="2840647"/>
              <a:chOff x="3486150" y="1589088"/>
              <a:chExt cx="2182813" cy="2133600"/>
            </a:xfrm>
          </p:grpSpPr>
          <p:sp>
            <p:nvSpPr>
              <p:cNvPr id="19" name="Freeform 13">
                <a:extLst>
                  <a:ext uri="{FF2B5EF4-FFF2-40B4-BE49-F238E27FC236}">
                    <a16:creationId xmlns:a16="http://schemas.microsoft.com/office/drawing/2014/main" id="{114E0EF9-92C0-4431-B2C7-878B214FF3D0}"/>
                  </a:ext>
                </a:extLst>
              </p:cNvPr>
              <p:cNvSpPr/>
              <p:nvPr/>
            </p:nvSpPr>
            <p:spPr bwMode="auto">
              <a:xfrm>
                <a:off x="3486150" y="1589088"/>
                <a:ext cx="1063625" cy="2133600"/>
              </a:xfrm>
              <a:custGeom>
                <a:avLst/>
                <a:gdLst>
                  <a:gd name="T0" fmla="*/ 0 w 283"/>
                  <a:gd name="T1" fmla="*/ 283 h 566"/>
                  <a:gd name="T2" fmla="*/ 283 w 283"/>
                  <a:gd name="T3" fmla="*/ 566 h 566"/>
                  <a:gd name="T4" fmla="*/ 283 w 283"/>
                  <a:gd name="T5" fmla="*/ 0 h 566"/>
                  <a:gd name="T6" fmla="*/ 0 w 283"/>
                  <a:gd name="T7" fmla="*/ 283 h 566"/>
                </a:gdLst>
                <a:ahLst/>
                <a:cxnLst>
                  <a:cxn ang="0">
                    <a:pos x="T0" y="T1"/>
                  </a:cxn>
                  <a:cxn ang="0">
                    <a:pos x="T2" y="T3"/>
                  </a:cxn>
                  <a:cxn ang="0">
                    <a:pos x="T4" y="T5"/>
                  </a:cxn>
                  <a:cxn ang="0">
                    <a:pos x="T6" y="T7"/>
                  </a:cxn>
                </a:cxnLst>
                <a:rect l="0" t="0" r="r" b="b"/>
                <a:pathLst>
                  <a:path w="283" h="566">
                    <a:moveTo>
                      <a:pt x="0" y="283"/>
                    </a:moveTo>
                    <a:cubicBezTo>
                      <a:pt x="0" y="439"/>
                      <a:pt x="127" y="566"/>
                      <a:pt x="283" y="566"/>
                    </a:cubicBezTo>
                    <a:cubicBezTo>
                      <a:pt x="283" y="0"/>
                      <a:pt x="283" y="0"/>
                      <a:pt x="283" y="0"/>
                    </a:cubicBezTo>
                    <a:cubicBezTo>
                      <a:pt x="127" y="0"/>
                      <a:pt x="0" y="127"/>
                      <a:pt x="0" y="283"/>
                    </a:cubicBezTo>
                    <a:close/>
                  </a:path>
                </a:pathLst>
              </a:custGeom>
              <a:solidFill>
                <a:schemeClr val="tx1">
                  <a:lumMod val="75000"/>
                  <a:lumOff val="2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 name="Freeform 14">
                <a:extLst>
                  <a:ext uri="{FF2B5EF4-FFF2-40B4-BE49-F238E27FC236}">
                    <a16:creationId xmlns:a16="http://schemas.microsoft.com/office/drawing/2014/main" id="{C841C3D9-C9ED-4A81-9ECA-B372942E6488}"/>
                  </a:ext>
                </a:extLst>
              </p:cNvPr>
              <p:cNvSpPr/>
              <p:nvPr/>
            </p:nvSpPr>
            <p:spPr bwMode="auto">
              <a:xfrm>
                <a:off x="4605338" y="1589088"/>
                <a:ext cx="1063625" cy="2133600"/>
              </a:xfrm>
              <a:custGeom>
                <a:avLst/>
                <a:gdLst>
                  <a:gd name="T0" fmla="*/ 0 w 283"/>
                  <a:gd name="T1" fmla="*/ 0 h 566"/>
                  <a:gd name="T2" fmla="*/ 0 w 283"/>
                  <a:gd name="T3" fmla="*/ 566 h 566"/>
                  <a:gd name="T4" fmla="*/ 283 w 283"/>
                  <a:gd name="T5" fmla="*/ 283 h 566"/>
                  <a:gd name="T6" fmla="*/ 0 w 283"/>
                  <a:gd name="T7" fmla="*/ 0 h 566"/>
                </a:gdLst>
                <a:ahLst/>
                <a:cxnLst>
                  <a:cxn ang="0">
                    <a:pos x="T0" y="T1"/>
                  </a:cxn>
                  <a:cxn ang="0">
                    <a:pos x="T2" y="T3"/>
                  </a:cxn>
                  <a:cxn ang="0">
                    <a:pos x="T4" y="T5"/>
                  </a:cxn>
                  <a:cxn ang="0">
                    <a:pos x="T6" y="T7"/>
                  </a:cxn>
                </a:cxnLst>
                <a:rect l="0" t="0" r="r" b="b"/>
                <a:pathLst>
                  <a:path w="283" h="566">
                    <a:moveTo>
                      <a:pt x="0" y="0"/>
                    </a:moveTo>
                    <a:cubicBezTo>
                      <a:pt x="0" y="566"/>
                      <a:pt x="0" y="566"/>
                      <a:pt x="0" y="566"/>
                    </a:cubicBezTo>
                    <a:cubicBezTo>
                      <a:pt x="156" y="566"/>
                      <a:pt x="283" y="439"/>
                      <a:pt x="283" y="283"/>
                    </a:cubicBezTo>
                    <a:cubicBezTo>
                      <a:pt x="283" y="127"/>
                      <a:pt x="156" y="0"/>
                      <a:pt x="0" y="0"/>
                    </a:cubicBezTo>
                    <a:close/>
                  </a:path>
                </a:pathLst>
              </a:custGeom>
              <a:solidFill>
                <a:schemeClr val="accent3"/>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 name="文本框 32">
                <a:extLst>
                  <a:ext uri="{FF2B5EF4-FFF2-40B4-BE49-F238E27FC236}">
                    <a16:creationId xmlns:a16="http://schemas.microsoft.com/office/drawing/2014/main" id="{C854A362-D841-4622-A7CE-56A45169E7CB}"/>
                  </a:ext>
                </a:extLst>
              </p:cNvPr>
              <p:cNvSpPr txBox="1"/>
              <p:nvPr/>
            </p:nvSpPr>
            <p:spPr>
              <a:xfrm>
                <a:off x="3590020" y="2321697"/>
                <a:ext cx="617898" cy="439222"/>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3200" dirty="0">
                    <a:solidFill>
                      <a:prstClr val="white"/>
                    </a:solidFill>
                    <a:latin typeface="Arial" panose="020B0604020202020204" pitchFamily="34" charset="0"/>
                    <a:cs typeface="Arial" panose="020B0604020202020204" pitchFamily="34" charset="0"/>
                  </a:rPr>
                  <a:t>44</a:t>
                </a:r>
                <a:r>
                  <a:rPr lang="en-US" altLang="zh-CN" sz="1600" dirty="0">
                    <a:solidFill>
                      <a:prstClr val="white"/>
                    </a:solidFill>
                    <a:latin typeface="Arial" panose="020B0604020202020204" pitchFamily="34" charset="0"/>
                    <a:cs typeface="Arial" panose="020B0604020202020204" pitchFamily="34" charset="0"/>
                  </a:rPr>
                  <a:t>%</a:t>
                </a:r>
                <a:endParaRPr lang="zh-CN" altLang="en-US" sz="1600" dirty="0">
                  <a:solidFill>
                    <a:prstClr val="white"/>
                  </a:solidFill>
                  <a:latin typeface="Arial" panose="020B0604020202020204" pitchFamily="34" charset="0"/>
                  <a:cs typeface="Arial" panose="020B0604020202020204" pitchFamily="34" charset="0"/>
                </a:endParaRPr>
              </a:p>
            </p:txBody>
          </p:sp>
          <p:sp>
            <p:nvSpPr>
              <p:cNvPr id="22" name="文本框 33">
                <a:extLst>
                  <a:ext uri="{FF2B5EF4-FFF2-40B4-BE49-F238E27FC236}">
                    <a16:creationId xmlns:a16="http://schemas.microsoft.com/office/drawing/2014/main" id="{8E9925D7-C0AE-4146-A207-AB9A017E08CA}"/>
                  </a:ext>
                </a:extLst>
              </p:cNvPr>
              <p:cNvSpPr txBox="1"/>
              <p:nvPr/>
            </p:nvSpPr>
            <p:spPr>
              <a:xfrm>
                <a:off x="4679681" y="2321697"/>
                <a:ext cx="617898" cy="439222"/>
              </a:xfrm>
              <a:prstGeom prst="rect">
                <a:avLst/>
              </a:prstGeom>
              <a:noFill/>
            </p:spPr>
            <p:txBody>
              <a:bodyPr wrap="none" rtlCol="0">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3200" dirty="0">
                    <a:solidFill>
                      <a:prstClr val="white"/>
                    </a:solidFill>
                    <a:latin typeface="Arial" panose="020B0604020202020204" pitchFamily="34" charset="0"/>
                    <a:cs typeface="Arial" panose="020B0604020202020204" pitchFamily="34" charset="0"/>
                  </a:rPr>
                  <a:t>56</a:t>
                </a:r>
                <a:r>
                  <a:rPr lang="en-US" altLang="zh-CN" sz="1600" dirty="0">
                    <a:solidFill>
                      <a:prstClr val="white"/>
                    </a:solidFill>
                    <a:latin typeface="Arial" panose="020B0604020202020204" pitchFamily="34" charset="0"/>
                    <a:cs typeface="Arial" panose="020B0604020202020204" pitchFamily="34" charset="0"/>
                  </a:rPr>
                  <a:t>%</a:t>
                </a:r>
                <a:endParaRPr lang="zh-CN" altLang="en-US" sz="1600" dirty="0">
                  <a:solidFill>
                    <a:prstClr val="white"/>
                  </a:solidFill>
                  <a:latin typeface="Arial" panose="020B0604020202020204" pitchFamily="34" charset="0"/>
                  <a:cs typeface="Arial" panose="020B0604020202020204" pitchFamily="34" charset="0"/>
                </a:endParaRPr>
              </a:p>
            </p:txBody>
          </p:sp>
        </p:grpSp>
        <p:sp>
          <p:nvSpPr>
            <p:cNvPr id="17" name="矩形 16">
              <a:extLst>
                <a:ext uri="{FF2B5EF4-FFF2-40B4-BE49-F238E27FC236}">
                  <a16:creationId xmlns:a16="http://schemas.microsoft.com/office/drawing/2014/main" id="{F3DCBA86-C2B1-446B-84D4-898D0F83CEBD}"/>
                </a:ext>
              </a:extLst>
            </p:cNvPr>
            <p:cNvSpPr/>
            <p:nvPr/>
          </p:nvSpPr>
          <p:spPr>
            <a:xfrm>
              <a:off x="4926521" y="3378105"/>
              <a:ext cx="1005403" cy="584775"/>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600" dirty="0">
                  <a:solidFill>
                    <a:prstClr val="white"/>
                  </a:solidFill>
                  <a:latin typeface="Arial" panose="020B0604020202020204" pitchFamily="34" charset="0"/>
                  <a:ea typeface="微软雅黑" panose="020B0503020204020204" pitchFamily="34" charset="-122"/>
                  <a:cs typeface="Arial" panose="020B0604020202020204" pitchFamily="34" charset="0"/>
                </a:rPr>
                <a:t>小车</a:t>
              </a:r>
              <a:r>
                <a:rPr lang="en-US" altLang="zh-CN" sz="1600" dirty="0">
                  <a:solidFill>
                    <a:prstClr val="white"/>
                  </a:solidFill>
                  <a:latin typeface="Arial" panose="020B0604020202020204" pitchFamily="34" charset="0"/>
                  <a:ea typeface="微软雅黑" panose="020B0503020204020204" pitchFamily="34" charset="-122"/>
                  <a:cs typeface="Arial" panose="020B0604020202020204" pitchFamily="34" charset="0"/>
                </a:rPr>
                <a:t>A</a:t>
              </a:r>
            </a:p>
            <a:p>
              <a:pPr defTabSz="914400" eaLnBrk="0" fontAlgn="base" hangingPunct="0">
                <a:spcBef>
                  <a:spcPct val="0"/>
                </a:spcBef>
                <a:spcAft>
                  <a:spcPct val="0"/>
                </a:spcAft>
              </a:pPr>
              <a:r>
                <a:rPr lang="zh-CN" altLang="en-US" sz="1600" dirty="0">
                  <a:solidFill>
                    <a:prstClr val="white"/>
                  </a:solidFill>
                  <a:latin typeface="Arial" panose="020B0604020202020204" pitchFamily="34" charset="0"/>
                  <a:ea typeface="微软雅黑" panose="020B0503020204020204" pitchFamily="34" charset="-122"/>
                  <a:cs typeface="Arial" panose="020B0604020202020204" pitchFamily="34" charset="0"/>
                </a:rPr>
                <a:t>主动减速</a:t>
              </a:r>
              <a:endParaRPr lang="zh-CN" altLang="en-US" sz="4400" dirty="0">
                <a:solidFill>
                  <a:prstClr val="white"/>
                </a:solidFill>
              </a:endParaRPr>
            </a:p>
          </p:txBody>
        </p:sp>
        <p:sp>
          <p:nvSpPr>
            <p:cNvPr id="18" name="矩形 17">
              <a:extLst>
                <a:ext uri="{FF2B5EF4-FFF2-40B4-BE49-F238E27FC236}">
                  <a16:creationId xmlns:a16="http://schemas.microsoft.com/office/drawing/2014/main" id="{BE319B17-571F-404A-A150-3F70389483C1}"/>
                </a:ext>
              </a:extLst>
            </p:cNvPr>
            <p:cNvSpPr/>
            <p:nvPr/>
          </p:nvSpPr>
          <p:spPr>
            <a:xfrm>
              <a:off x="6204327" y="3378104"/>
              <a:ext cx="1005403" cy="584775"/>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1600" dirty="0">
                  <a:solidFill>
                    <a:prstClr val="white"/>
                  </a:solidFill>
                  <a:latin typeface="Arial" panose="020B0604020202020204" pitchFamily="34" charset="0"/>
                  <a:ea typeface="微软雅黑" panose="020B0503020204020204" pitchFamily="34" charset="-122"/>
                  <a:cs typeface="Arial" panose="020B0604020202020204" pitchFamily="34" charset="0"/>
                </a:rPr>
                <a:t>小车</a:t>
              </a:r>
              <a:r>
                <a:rPr lang="en-US" altLang="zh-CN" sz="1600" dirty="0">
                  <a:solidFill>
                    <a:prstClr val="white"/>
                  </a:solidFill>
                  <a:latin typeface="Arial" panose="020B0604020202020204" pitchFamily="34" charset="0"/>
                  <a:ea typeface="微软雅黑" panose="020B0503020204020204" pitchFamily="34" charset="-122"/>
                  <a:cs typeface="Arial" panose="020B0604020202020204" pitchFamily="34" charset="0"/>
                </a:rPr>
                <a:t>B</a:t>
              </a:r>
            </a:p>
            <a:p>
              <a:pPr defTabSz="914400" eaLnBrk="0" fontAlgn="base" hangingPunct="0">
                <a:spcBef>
                  <a:spcPct val="0"/>
                </a:spcBef>
                <a:spcAft>
                  <a:spcPct val="0"/>
                </a:spcAft>
              </a:pPr>
              <a:r>
                <a:rPr lang="zh-CN" altLang="en-US" sz="1600" dirty="0">
                  <a:solidFill>
                    <a:prstClr val="white"/>
                  </a:solidFill>
                  <a:latin typeface="Arial" panose="020B0604020202020204" pitchFamily="34" charset="0"/>
                  <a:ea typeface="微软雅黑" panose="020B0503020204020204" pitchFamily="34" charset="-122"/>
                  <a:cs typeface="Arial" panose="020B0604020202020204" pitchFamily="34" charset="0"/>
                </a:rPr>
                <a:t>主动减速</a:t>
              </a:r>
              <a:endParaRPr lang="zh-CN" altLang="en-US" sz="4400" dirty="0">
                <a:solidFill>
                  <a:prstClr val="white"/>
                </a:solidFill>
              </a:endParaRPr>
            </a:p>
          </p:txBody>
        </p:sp>
      </p:grpSp>
    </p:spTree>
    <p:extLst>
      <p:ext uri="{BB962C8B-B14F-4D97-AF65-F5344CB8AC3E}">
        <p14:creationId xmlns:p14="http://schemas.microsoft.com/office/powerpoint/2010/main" val="1671953404"/>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500"/>
                                  </p:stCondLst>
                                  <p:childTnLst>
                                    <p:set>
                                      <p:cBhvr>
                                        <p:cTn id="6" dur="1" fill="hold">
                                          <p:stCondLst>
                                            <p:cond delay="0"/>
                                          </p:stCondLst>
                                        </p:cTn>
                                        <p:tgtEl>
                                          <p:spTgt spid="51"/>
                                        </p:tgtEl>
                                        <p:attrNameLst>
                                          <p:attrName>style.visibility</p:attrName>
                                        </p:attrNameLst>
                                      </p:cBhvr>
                                      <p:to>
                                        <p:strVal val="visible"/>
                                      </p:to>
                                    </p:set>
                                    <p:animEffect transition="in" filter="wipe(up)">
                                      <p:cBhvr>
                                        <p:cTn id="7" dur="500"/>
                                        <p:tgtEl>
                                          <p:spTgt spid="51"/>
                                        </p:tgtEl>
                                      </p:cBhvr>
                                    </p:animEffect>
                                  </p:childTnLst>
                                </p:cTn>
                              </p:par>
                              <p:par>
                                <p:cTn id="8" presetID="53" presetClass="entr" presetSubtype="16"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cBhvr>
                                        <p:cTn id="10" dur="500" fill="hold"/>
                                        <p:tgtEl>
                                          <p:spTgt spid="15"/>
                                        </p:tgtEl>
                                        <p:attrNameLst>
                                          <p:attrName>ppt_w</p:attrName>
                                        </p:attrNameLst>
                                      </p:cBhvr>
                                      <p:tavLst>
                                        <p:tav tm="0">
                                          <p:val>
                                            <p:fltVal val="0"/>
                                          </p:val>
                                        </p:tav>
                                        <p:tav tm="100000">
                                          <p:val>
                                            <p:strVal val="#ppt_w"/>
                                          </p:val>
                                        </p:tav>
                                      </p:tavLst>
                                    </p:anim>
                                    <p:anim calcmode="lin" valueType="num">
                                      <p:cBhvr>
                                        <p:cTn id="11" dur="500" fill="hold"/>
                                        <p:tgtEl>
                                          <p:spTgt spid="15"/>
                                        </p:tgtEl>
                                        <p:attrNameLst>
                                          <p:attrName>ppt_h</p:attrName>
                                        </p:attrNameLst>
                                      </p:cBhvr>
                                      <p:tavLst>
                                        <p:tav tm="0">
                                          <p:val>
                                            <p:fltVal val="0"/>
                                          </p:val>
                                        </p:tav>
                                        <p:tav tm="100000">
                                          <p:val>
                                            <p:strVal val="#ppt_h"/>
                                          </p:val>
                                        </p:tav>
                                      </p:tavLst>
                                    </p:anim>
                                    <p:animEffect transition="in" filter="fade">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4134465" cy="523220"/>
          </a:xfrm>
          <a:prstGeom prst="rect">
            <a:avLst/>
          </a:prstGeom>
        </p:spPr>
        <p:txBody>
          <a:bodyPr wrap="none">
            <a:spAutoFit/>
          </a:bodyPr>
          <a:lstStyle/>
          <a:p>
            <a:r>
              <a:rPr lang="zh-CN" altLang="en-US" sz="2800" b="1" dirty="0">
                <a:solidFill>
                  <a:schemeClr val="bg2">
                    <a:lumMod val="50000"/>
                  </a:schemeClr>
                </a:solidFill>
                <a:latin typeface="+mn-ea"/>
              </a:rPr>
              <a:t>小车的提前街区提前规划</a:t>
            </a:r>
            <a:endParaRPr lang="zh-CN" altLang="en-US" sz="2800" dirty="0">
              <a:solidFill>
                <a:schemeClr val="bg2">
                  <a:lumMod val="50000"/>
                </a:schemeClr>
              </a:solidFill>
              <a:latin typeface="+mn-ea"/>
            </a:endParaRPr>
          </a:p>
        </p:txBody>
      </p:sp>
      <p:pic>
        <p:nvPicPr>
          <p:cNvPr id="6" name="十字口减速（常速实况）">
            <a:hlinkClick r:id="" action="ppaction://media"/>
            <a:extLst>
              <a:ext uri="{FF2B5EF4-FFF2-40B4-BE49-F238E27FC236}">
                <a16:creationId xmlns:a16="http://schemas.microsoft.com/office/drawing/2014/main" id="{6087632E-D40A-4ADE-A813-05FF4A5B05C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79345" y="1097882"/>
            <a:ext cx="9033309" cy="5081236"/>
          </a:xfrm>
          <a:prstGeom prst="rect">
            <a:avLst/>
          </a:prstGeom>
        </p:spPr>
      </p:pic>
    </p:spTree>
    <p:extLst>
      <p:ext uri="{BB962C8B-B14F-4D97-AF65-F5344CB8AC3E}">
        <p14:creationId xmlns:p14="http://schemas.microsoft.com/office/powerpoint/2010/main" val="124324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85207" y="2820853"/>
            <a:ext cx="9421586" cy="2077718"/>
            <a:chOff x="1385207" y="2820853"/>
            <a:chExt cx="9421586" cy="2077718"/>
          </a:xfrm>
        </p:grpSpPr>
        <p:sp>
          <p:nvSpPr>
            <p:cNvPr id="16" name="Rectangle 12_1"/>
            <p:cNvSpPr/>
            <p:nvPr/>
          </p:nvSpPr>
          <p:spPr>
            <a:xfrm>
              <a:off x="1385207" y="2820853"/>
              <a:ext cx="9421586" cy="2077718"/>
            </a:xfrm>
            <a:prstGeom prst="rect">
              <a:avLst/>
            </a:prstGeom>
            <a:blipFill dpi="0" rotWithShape="1">
              <a:blip r:embed="rId2">
                <a:extLst>
                  <a:ext uri="{BEBA8EAE-BF5A-486C-A8C5-ECC9F3942E4B}">
                    <a14:imgProps xmlns:a14="http://schemas.microsoft.com/office/drawing/2010/main">
                      <a14:imgLayer r:embed="rId3">
                        <a14:imgEffect>
                          <a14:saturation sat="0"/>
                        </a14:imgEffect>
                      </a14:imgLayer>
                    </a14:imgProps>
                  </a:ext>
                </a:extLst>
              </a:blip>
              <a:srcRect/>
              <a:stretch>
                <a:fillRect t="-22000" b="-3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385207" y="2820853"/>
              <a:ext cx="9421586" cy="2077718"/>
            </a:xfrm>
            <a:prstGeom prst="rect">
              <a:avLst/>
            </a:prstGeom>
            <a:gradFill>
              <a:gsLst>
                <a:gs pos="0">
                  <a:schemeClr val="tx1">
                    <a:alpha val="73000"/>
                  </a:schemeClr>
                </a:gs>
                <a:gs pos="100000">
                  <a:schemeClr val="tx1"/>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任意多边形 8"/>
          <p:cNvSpPr/>
          <p:nvPr/>
        </p:nvSpPr>
        <p:spPr>
          <a:xfrm>
            <a:off x="5353050" y="2155373"/>
            <a:ext cx="1551215" cy="1583872"/>
          </a:xfrm>
          <a:custGeom>
            <a:avLst/>
            <a:gdLst>
              <a:gd name="connsiteX0" fmla="*/ 0 w 1551215"/>
              <a:gd name="connsiteY0" fmla="*/ 0 h 1583872"/>
              <a:gd name="connsiteX1" fmla="*/ 449036 w 1551215"/>
              <a:gd name="connsiteY1" fmla="*/ 0 h 1583872"/>
              <a:gd name="connsiteX2" fmla="*/ 449036 w 1551215"/>
              <a:gd name="connsiteY2" fmla="*/ 71936 h 1583872"/>
              <a:gd name="connsiteX3" fmla="*/ 73607 w 1551215"/>
              <a:gd name="connsiteY3" fmla="*/ 71936 h 1583872"/>
              <a:gd name="connsiteX4" fmla="*/ 73607 w 1551215"/>
              <a:gd name="connsiteY4" fmla="*/ 1511936 h 1583872"/>
              <a:gd name="connsiteX5" fmla="*/ 1477607 w 1551215"/>
              <a:gd name="connsiteY5" fmla="*/ 1511936 h 1583872"/>
              <a:gd name="connsiteX6" fmla="*/ 1477607 w 1551215"/>
              <a:gd name="connsiteY6" fmla="*/ 71936 h 1583872"/>
              <a:gd name="connsiteX7" fmla="*/ 1102179 w 1551215"/>
              <a:gd name="connsiteY7" fmla="*/ 71936 h 1583872"/>
              <a:gd name="connsiteX8" fmla="*/ 1102179 w 1551215"/>
              <a:gd name="connsiteY8" fmla="*/ 0 h 1583872"/>
              <a:gd name="connsiteX9" fmla="*/ 1551215 w 1551215"/>
              <a:gd name="connsiteY9" fmla="*/ 0 h 1583872"/>
              <a:gd name="connsiteX10" fmla="*/ 1551215 w 1551215"/>
              <a:gd name="connsiteY10" fmla="*/ 1583872 h 1583872"/>
              <a:gd name="connsiteX11" fmla="*/ 0 w 1551215"/>
              <a:gd name="connsiteY11" fmla="*/ 1583872 h 1583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51215" h="1583872">
                <a:moveTo>
                  <a:pt x="0" y="0"/>
                </a:moveTo>
                <a:lnTo>
                  <a:pt x="449036" y="0"/>
                </a:lnTo>
                <a:lnTo>
                  <a:pt x="449036" y="71936"/>
                </a:lnTo>
                <a:lnTo>
                  <a:pt x="73607" y="71936"/>
                </a:lnTo>
                <a:lnTo>
                  <a:pt x="73607" y="1511936"/>
                </a:lnTo>
                <a:lnTo>
                  <a:pt x="1477607" y="1511936"/>
                </a:lnTo>
                <a:lnTo>
                  <a:pt x="1477607" y="71936"/>
                </a:lnTo>
                <a:lnTo>
                  <a:pt x="1102179" y="71936"/>
                </a:lnTo>
                <a:lnTo>
                  <a:pt x="1102179" y="0"/>
                </a:lnTo>
                <a:lnTo>
                  <a:pt x="1551215" y="0"/>
                </a:lnTo>
                <a:lnTo>
                  <a:pt x="1551215" y="1583872"/>
                </a:lnTo>
                <a:lnTo>
                  <a:pt x="0" y="158387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rot="10800000">
            <a:off x="5976257" y="3184072"/>
            <a:ext cx="304800" cy="27758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5779844" y="1620524"/>
            <a:ext cx="653613" cy="1200329"/>
          </a:xfrm>
          <a:prstGeom prst="rect">
            <a:avLst/>
          </a:prstGeom>
          <a:noFill/>
        </p:spPr>
        <p:txBody>
          <a:bodyPr wrap="square" rtlCol="0">
            <a:spAutoFit/>
          </a:bodyPr>
          <a:lstStyle/>
          <a:p>
            <a:pPr algn="ctr"/>
            <a:r>
              <a:rPr lang="en-US" altLang="zh-CN" sz="7200" dirty="0">
                <a:solidFill>
                  <a:schemeClr val="bg1">
                    <a:lumMod val="50000"/>
                  </a:schemeClr>
                </a:solidFill>
                <a:latin typeface="+mn-ea"/>
              </a:rPr>
              <a:t>4</a:t>
            </a:r>
            <a:endParaRPr lang="zh-CN" altLang="en-US" sz="7200" dirty="0">
              <a:solidFill>
                <a:schemeClr val="bg1">
                  <a:lumMod val="50000"/>
                </a:schemeClr>
              </a:solidFill>
              <a:latin typeface="+mn-ea"/>
            </a:endParaRPr>
          </a:p>
        </p:txBody>
      </p:sp>
      <p:sp>
        <p:nvSpPr>
          <p:cNvPr id="12" name="矩形 11"/>
          <p:cNvSpPr/>
          <p:nvPr/>
        </p:nvSpPr>
        <p:spPr>
          <a:xfrm>
            <a:off x="5080342" y="3824349"/>
            <a:ext cx="2031325" cy="923330"/>
          </a:xfrm>
          <a:prstGeom prst="rect">
            <a:avLst/>
          </a:prstGeom>
        </p:spPr>
        <p:txBody>
          <a:bodyPr wrap="none">
            <a:spAutoFit/>
          </a:bodyPr>
          <a:lstStyle/>
          <a:p>
            <a:pPr algn="ctr"/>
            <a:r>
              <a:rPr lang="zh-CN" altLang="en-US" sz="3600" dirty="0">
                <a:solidFill>
                  <a:schemeClr val="bg1"/>
                </a:solidFill>
                <a:latin typeface="+mn-ea"/>
              </a:rPr>
              <a:t>前景展望</a:t>
            </a:r>
            <a:endParaRPr lang="en-US" altLang="zh-CN" sz="3600" dirty="0">
              <a:solidFill>
                <a:schemeClr val="bg1"/>
              </a:solidFill>
              <a:latin typeface="+mn-ea"/>
            </a:endParaRPr>
          </a:p>
          <a:p>
            <a:pPr algn="ctr"/>
            <a:r>
              <a:rPr lang="en-US" altLang="zh-CN" b="1" dirty="0">
                <a:solidFill>
                  <a:schemeClr val="bg1"/>
                </a:solidFill>
                <a:latin typeface="+mn-ea"/>
              </a:rPr>
              <a:t>Potentials</a:t>
            </a:r>
            <a:endParaRPr lang="zh-CN" altLang="en-US" b="1" dirty="0">
              <a:solidFill>
                <a:schemeClr val="bg1"/>
              </a:solidFill>
              <a:latin typeface="+mn-ea"/>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1" presetClass="entr" presetSubtype="1" fill="hold" grpId="0" nodeType="withEffect">
                                      <p:stCondLst>
                                        <p:cond delay="250"/>
                                      </p:stCondLst>
                                      <p:childTnLst>
                                        <p:set>
                                          <p:cBhvr>
                                            <p:cTn id="9" dur="1" fill="hold">
                                              <p:stCondLst>
                                                <p:cond delay="0"/>
                                              </p:stCondLst>
                                            </p:cTn>
                                            <p:tgtEl>
                                              <p:spTgt spid="9"/>
                                            </p:tgtEl>
                                            <p:attrNameLst>
                                              <p:attrName>style.visibility</p:attrName>
                                            </p:attrNameLst>
                                          </p:cBhvr>
                                          <p:to>
                                            <p:strVal val="visible"/>
                                          </p:to>
                                        </p:set>
                                        <p:animEffect transition="in" filter="wheel(1)">
                                          <p:cBhvr>
                                            <p:cTn id="10" dur="1000"/>
                                            <p:tgtEl>
                                              <p:spTgt spid="9"/>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1" nodeType="withEffect">
                                      <p:stCondLst>
                                        <p:cond delay="1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64" presetClass="path" presetSubtype="0" accel="50000" fill="hold" grpId="0" nodeType="withEffect" p14:presetBounceEnd="30000">
                                      <p:stCondLst>
                                        <p:cond delay="1500"/>
                                      </p:stCondLst>
                                      <p:childTnLst>
                                        <p:animMotion origin="layout" path="M 0 0 L 0 -0.25 E" pathEditMode="relative" ptsTypes="" p14:bounceEnd="30000">
                                          <p:cBhvr>
                                            <p:cTn id="18" dur="750" spd="-100000" fill="hold"/>
                                            <p:tgtEl>
                                              <p:spTgt spid="10"/>
                                            </p:tgtEl>
                                            <p:attrNameLst>
                                              <p:attrName>ppt_x</p:attrName>
                                              <p:attrName>ppt_y</p:attrName>
                                            </p:attrNameLst>
                                          </p:cBhvr>
                                        </p:animMotion>
                                      </p:childTnLst>
                                    </p:cTn>
                                  </p:par>
                                  <p:par>
                                    <p:cTn id="19" presetID="42" presetClass="entr" presetSubtype="0" fill="hold" grpId="0" nodeType="withEffect">
                                      <p:stCondLst>
                                        <p:cond delay="2250"/>
                                      </p:stCondLst>
                                      <p:iterate type="lt">
                                        <p:tmPct val="10000"/>
                                      </p:iterate>
                                      <p:childTnLst>
                                        <p:set>
                                          <p:cBhvr>
                                            <p:cTn id="20" dur="1" fill="hold">
                                              <p:stCondLst>
                                                <p:cond delay="0"/>
                                              </p:stCondLst>
                                            </p:cTn>
                                            <p:tgtEl>
                                              <p:spTgt spid="12"/>
                                            </p:tgtEl>
                                            <p:attrNameLst>
                                              <p:attrName>style.visibility</p:attrName>
                                            </p:attrNameLst>
                                          </p:cBhvr>
                                          <p:to>
                                            <p:strVal val="visible"/>
                                          </p:to>
                                        </p:set>
                                        <p:animEffect transition="in" filter="fade">
                                          <p:cBhvr>
                                            <p:cTn id="21" dur="250"/>
                                            <p:tgtEl>
                                              <p:spTgt spid="12"/>
                                            </p:tgtEl>
                                          </p:cBhvr>
                                        </p:animEffect>
                                        <p:anim calcmode="lin" valueType="num">
                                          <p:cBhvr>
                                            <p:cTn id="22" dur="250" fill="hold"/>
                                            <p:tgtEl>
                                              <p:spTgt spid="12"/>
                                            </p:tgtEl>
                                            <p:attrNameLst>
                                              <p:attrName>ppt_x</p:attrName>
                                            </p:attrNameLst>
                                          </p:cBhvr>
                                          <p:tavLst>
                                            <p:tav tm="0">
                                              <p:val>
                                                <p:strVal val="#ppt_x"/>
                                              </p:val>
                                            </p:tav>
                                            <p:tav tm="100000">
                                              <p:val>
                                                <p:strVal val="#ppt_x"/>
                                              </p:val>
                                            </p:tav>
                                          </p:tavLst>
                                        </p:anim>
                                        <p:anim calcmode="lin" valueType="num">
                                          <p:cBhvr>
                                            <p:cTn id="23" dur="25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0" grpId="1" animBg="1"/>
          <p:bldP spid="11"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1" presetClass="entr" presetSubtype="1" fill="hold" grpId="0" nodeType="withEffect">
                                      <p:stCondLst>
                                        <p:cond delay="250"/>
                                      </p:stCondLst>
                                      <p:childTnLst>
                                        <p:set>
                                          <p:cBhvr>
                                            <p:cTn id="9" dur="1" fill="hold">
                                              <p:stCondLst>
                                                <p:cond delay="0"/>
                                              </p:stCondLst>
                                            </p:cTn>
                                            <p:tgtEl>
                                              <p:spTgt spid="9"/>
                                            </p:tgtEl>
                                            <p:attrNameLst>
                                              <p:attrName>style.visibility</p:attrName>
                                            </p:attrNameLst>
                                          </p:cBhvr>
                                          <p:to>
                                            <p:strVal val="visible"/>
                                          </p:to>
                                        </p:set>
                                        <p:animEffect transition="in" filter="wheel(1)">
                                          <p:cBhvr>
                                            <p:cTn id="10" dur="1000"/>
                                            <p:tgtEl>
                                              <p:spTgt spid="9"/>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1" nodeType="withEffect">
                                      <p:stCondLst>
                                        <p:cond delay="1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64" presetClass="path" presetSubtype="0" accel="50000" fill="hold" grpId="0" nodeType="withEffect">
                                      <p:stCondLst>
                                        <p:cond delay="1500"/>
                                      </p:stCondLst>
                                      <p:childTnLst>
                                        <p:animMotion origin="layout" path="M 0 0 L 0 -0.25 E" pathEditMode="relative" ptsTypes="">
                                          <p:cBhvr>
                                            <p:cTn id="18" dur="750" spd="-100000" fill="hold"/>
                                            <p:tgtEl>
                                              <p:spTgt spid="10"/>
                                            </p:tgtEl>
                                            <p:attrNameLst>
                                              <p:attrName>ppt_x</p:attrName>
                                              <p:attrName>ppt_y</p:attrName>
                                            </p:attrNameLst>
                                          </p:cBhvr>
                                        </p:animMotion>
                                      </p:childTnLst>
                                    </p:cTn>
                                  </p:par>
                                  <p:par>
                                    <p:cTn id="19" presetID="42" presetClass="entr" presetSubtype="0" fill="hold" grpId="0" nodeType="withEffect">
                                      <p:stCondLst>
                                        <p:cond delay="2250"/>
                                      </p:stCondLst>
                                      <p:iterate type="lt">
                                        <p:tmPct val="10000"/>
                                      </p:iterate>
                                      <p:childTnLst>
                                        <p:set>
                                          <p:cBhvr>
                                            <p:cTn id="20" dur="1" fill="hold">
                                              <p:stCondLst>
                                                <p:cond delay="0"/>
                                              </p:stCondLst>
                                            </p:cTn>
                                            <p:tgtEl>
                                              <p:spTgt spid="12"/>
                                            </p:tgtEl>
                                            <p:attrNameLst>
                                              <p:attrName>style.visibility</p:attrName>
                                            </p:attrNameLst>
                                          </p:cBhvr>
                                          <p:to>
                                            <p:strVal val="visible"/>
                                          </p:to>
                                        </p:set>
                                        <p:animEffect transition="in" filter="fade">
                                          <p:cBhvr>
                                            <p:cTn id="21" dur="250"/>
                                            <p:tgtEl>
                                              <p:spTgt spid="12"/>
                                            </p:tgtEl>
                                          </p:cBhvr>
                                        </p:animEffect>
                                        <p:anim calcmode="lin" valueType="num">
                                          <p:cBhvr>
                                            <p:cTn id="22" dur="250" fill="hold"/>
                                            <p:tgtEl>
                                              <p:spTgt spid="12"/>
                                            </p:tgtEl>
                                            <p:attrNameLst>
                                              <p:attrName>ppt_x</p:attrName>
                                            </p:attrNameLst>
                                          </p:cBhvr>
                                          <p:tavLst>
                                            <p:tav tm="0">
                                              <p:val>
                                                <p:strVal val="#ppt_x"/>
                                              </p:val>
                                            </p:tav>
                                            <p:tav tm="100000">
                                              <p:val>
                                                <p:strVal val="#ppt_x"/>
                                              </p:val>
                                            </p:tav>
                                          </p:tavLst>
                                        </p:anim>
                                        <p:anim calcmode="lin" valueType="num">
                                          <p:cBhvr>
                                            <p:cTn id="23" dur="25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0" grpId="1" animBg="1"/>
          <p:bldP spid="11" grpId="0"/>
          <p:bldP spid="12" grpId="0"/>
        </p:bldLst>
      </p:timing>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4852610" cy="523220"/>
          </a:xfrm>
          <a:prstGeom prst="rect">
            <a:avLst/>
          </a:prstGeom>
        </p:spPr>
        <p:txBody>
          <a:bodyPr wrap="none">
            <a:spAutoFit/>
          </a:bodyPr>
          <a:lstStyle/>
          <a:p>
            <a:r>
              <a:rPr lang="zh-CN" altLang="en-US" sz="2800" b="1" dirty="0">
                <a:solidFill>
                  <a:schemeClr val="bg2">
                    <a:lumMod val="50000"/>
                  </a:schemeClr>
                </a:solidFill>
                <a:latin typeface="+mn-ea"/>
              </a:rPr>
              <a:t>真实可靠的调度模型测试方案</a:t>
            </a:r>
          </a:p>
        </p:txBody>
      </p:sp>
      <p:pic>
        <p:nvPicPr>
          <p:cNvPr id="10" name="图片 9">
            <a:extLst>
              <a:ext uri="{FF2B5EF4-FFF2-40B4-BE49-F238E27FC236}">
                <a16:creationId xmlns:a16="http://schemas.microsoft.com/office/drawing/2014/main" id="{7936A787-FCCF-4F41-A7B2-337827A347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4653" y="1002249"/>
            <a:ext cx="7122694" cy="4594137"/>
          </a:xfrm>
          <a:prstGeom prst="rect">
            <a:avLst/>
          </a:prstGeom>
        </p:spPr>
      </p:pic>
      <p:sp>
        <p:nvSpPr>
          <p:cNvPr id="11" name="文本框 66">
            <a:extLst>
              <a:ext uri="{FF2B5EF4-FFF2-40B4-BE49-F238E27FC236}">
                <a16:creationId xmlns:a16="http://schemas.microsoft.com/office/drawing/2014/main" id="{79813A25-58E2-4BED-944B-3C2F99122D3D}"/>
              </a:ext>
            </a:extLst>
          </p:cNvPr>
          <p:cNvSpPr txBox="1">
            <a:spLocks noChangeArrowheads="1"/>
          </p:cNvSpPr>
          <p:nvPr/>
        </p:nvSpPr>
        <p:spPr bwMode="auto">
          <a:xfrm>
            <a:off x="2001983" y="5690587"/>
            <a:ext cx="8252692" cy="4554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fontAlgn="base">
              <a:lnSpc>
                <a:spcPct val="130000"/>
              </a:lnSpc>
              <a:spcBef>
                <a:spcPct val="0"/>
              </a:spcBef>
              <a:spcAft>
                <a:spcPct val="0"/>
              </a:spcAft>
            </a:pPr>
            <a:r>
              <a:rPr lang="zh-CN" altLang="en-US" sz="2000" dirty="0">
                <a:solidFill>
                  <a:schemeClr val="bg2">
                    <a:lumMod val="50000"/>
                  </a:schemeClr>
                </a:solidFill>
                <a:latin typeface="+mn-ea"/>
                <a:cs typeface="Arial" panose="020B0604020202020204" pitchFamily="34" charset="0"/>
              </a:rPr>
              <a:t>必须承认，</a:t>
            </a:r>
            <a:r>
              <a:rPr lang="en-US" altLang="zh-CN" sz="2000" dirty="0">
                <a:solidFill>
                  <a:schemeClr val="bg2">
                    <a:lumMod val="50000"/>
                  </a:schemeClr>
                </a:solidFill>
                <a:latin typeface="+mn-ea"/>
                <a:cs typeface="Arial" panose="020B0604020202020204" pitchFamily="34" charset="0"/>
              </a:rPr>
              <a:t>RV02</a:t>
            </a:r>
            <a:r>
              <a:rPr lang="zh-CN" altLang="en-US" sz="2000" dirty="0">
                <a:solidFill>
                  <a:schemeClr val="bg2">
                    <a:lumMod val="50000"/>
                  </a:schemeClr>
                </a:solidFill>
                <a:latin typeface="+mn-ea"/>
                <a:cs typeface="Arial" panose="020B0604020202020204" pitchFamily="34" charset="0"/>
              </a:rPr>
              <a:t>仍然过于理想！</a:t>
            </a:r>
          </a:p>
        </p:txBody>
      </p:sp>
    </p:spTree>
    <p:extLst>
      <p:ext uri="{BB962C8B-B14F-4D97-AF65-F5344CB8AC3E}">
        <p14:creationId xmlns:p14="http://schemas.microsoft.com/office/powerpoint/2010/main" val="3315230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750"/>
                                  </p:stCondLst>
                                  <p:iterate type="lt">
                                    <p:tmPct val="5000"/>
                                  </p:iterate>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4493538" cy="523220"/>
          </a:xfrm>
          <a:prstGeom prst="rect">
            <a:avLst/>
          </a:prstGeom>
        </p:spPr>
        <p:txBody>
          <a:bodyPr wrap="none">
            <a:spAutoFit/>
          </a:bodyPr>
          <a:lstStyle/>
          <a:p>
            <a:r>
              <a:rPr lang="zh-CN" altLang="en-US" sz="2800" b="1" dirty="0">
                <a:solidFill>
                  <a:schemeClr val="bg2">
                    <a:lumMod val="50000"/>
                  </a:schemeClr>
                </a:solidFill>
                <a:latin typeface="+mn-ea"/>
              </a:rPr>
              <a:t>未来纪元交通系统的新架构</a:t>
            </a:r>
            <a:endParaRPr lang="zh-CN" altLang="en-US" sz="2800" dirty="0">
              <a:solidFill>
                <a:schemeClr val="bg2">
                  <a:lumMod val="50000"/>
                </a:schemeClr>
              </a:solidFill>
              <a:latin typeface="+mn-ea"/>
            </a:endParaRPr>
          </a:p>
        </p:txBody>
      </p:sp>
      <p:grpSp>
        <p:nvGrpSpPr>
          <p:cNvPr id="63" name="组合 62"/>
          <p:cNvGrpSpPr/>
          <p:nvPr/>
        </p:nvGrpSpPr>
        <p:grpSpPr>
          <a:xfrm>
            <a:off x="7109455" y="2761943"/>
            <a:ext cx="1816474" cy="2784381"/>
            <a:chOff x="5276850" y="1209675"/>
            <a:chExt cx="1657350" cy="2133600"/>
          </a:xfrm>
        </p:grpSpPr>
        <p:sp>
          <p:nvSpPr>
            <p:cNvPr id="98" name="任意多边形 97"/>
            <p:cNvSpPr/>
            <p:nvPr/>
          </p:nvSpPr>
          <p:spPr>
            <a:xfrm>
              <a:off x="5276850" y="1209675"/>
              <a:ext cx="1162050" cy="923925"/>
            </a:xfrm>
            <a:custGeom>
              <a:avLst/>
              <a:gdLst>
                <a:gd name="connsiteX0" fmla="*/ 0 w 1162050"/>
                <a:gd name="connsiteY0" fmla="*/ 923925 h 923925"/>
                <a:gd name="connsiteX1" fmla="*/ 1162050 w 1162050"/>
                <a:gd name="connsiteY1" fmla="*/ 0 h 923925"/>
              </a:gdLst>
              <a:ahLst/>
              <a:cxnLst>
                <a:cxn ang="0">
                  <a:pos x="connsiteX0" y="connsiteY0"/>
                </a:cxn>
                <a:cxn ang="0">
                  <a:pos x="connsiteX1" y="connsiteY1"/>
                </a:cxn>
              </a:cxnLst>
              <a:rect l="l" t="t" r="r" b="b"/>
              <a:pathLst>
                <a:path w="1162050" h="923925">
                  <a:moveTo>
                    <a:pt x="0" y="923925"/>
                  </a:moveTo>
                  <a:lnTo>
                    <a:pt x="1162050"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9" name="任意多边形 98"/>
            <p:cNvSpPr/>
            <p:nvPr/>
          </p:nvSpPr>
          <p:spPr>
            <a:xfrm>
              <a:off x="5286375" y="2238375"/>
              <a:ext cx="1647825" cy="0"/>
            </a:xfrm>
            <a:custGeom>
              <a:avLst/>
              <a:gdLst>
                <a:gd name="connsiteX0" fmla="*/ 0 w 1647825"/>
                <a:gd name="connsiteY0" fmla="*/ 0 h 0"/>
                <a:gd name="connsiteX1" fmla="*/ 1647825 w 1647825"/>
                <a:gd name="connsiteY1" fmla="*/ 0 h 0"/>
              </a:gdLst>
              <a:ahLst/>
              <a:cxnLst>
                <a:cxn ang="0">
                  <a:pos x="connsiteX0" y="connsiteY0"/>
                </a:cxn>
                <a:cxn ang="0">
                  <a:pos x="connsiteX1" y="connsiteY1"/>
                </a:cxn>
              </a:cxnLst>
              <a:rect l="l" t="t" r="r" b="b"/>
              <a:pathLst>
                <a:path w="1647825">
                  <a:moveTo>
                    <a:pt x="0" y="0"/>
                  </a:moveTo>
                  <a:lnTo>
                    <a:pt x="1647825"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00" name="任意多边形 99"/>
            <p:cNvSpPr/>
            <p:nvPr/>
          </p:nvSpPr>
          <p:spPr>
            <a:xfrm>
              <a:off x="5276850" y="2324100"/>
              <a:ext cx="1143000" cy="1019175"/>
            </a:xfrm>
            <a:custGeom>
              <a:avLst/>
              <a:gdLst>
                <a:gd name="connsiteX0" fmla="*/ 0 w 1143000"/>
                <a:gd name="connsiteY0" fmla="*/ 0 h 1019175"/>
                <a:gd name="connsiteX1" fmla="*/ 1143000 w 1143000"/>
                <a:gd name="connsiteY1" fmla="*/ 1019175 h 1019175"/>
              </a:gdLst>
              <a:ahLst/>
              <a:cxnLst>
                <a:cxn ang="0">
                  <a:pos x="connsiteX0" y="connsiteY0"/>
                </a:cxn>
                <a:cxn ang="0">
                  <a:pos x="connsiteX1" y="connsiteY1"/>
                </a:cxn>
              </a:cxnLst>
              <a:rect l="l" t="t" r="r" b="b"/>
              <a:pathLst>
                <a:path w="1143000" h="1019175">
                  <a:moveTo>
                    <a:pt x="0" y="0"/>
                  </a:moveTo>
                  <a:lnTo>
                    <a:pt x="1143000" y="1019175"/>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grpSp>
      <p:grpSp>
        <p:nvGrpSpPr>
          <p:cNvPr id="67" name="组合 66"/>
          <p:cNvGrpSpPr/>
          <p:nvPr/>
        </p:nvGrpSpPr>
        <p:grpSpPr>
          <a:xfrm flipH="1">
            <a:off x="2959403" y="2761943"/>
            <a:ext cx="1644111" cy="2784381"/>
            <a:chOff x="5276850" y="1209675"/>
            <a:chExt cx="1657350" cy="2133600"/>
          </a:xfrm>
        </p:grpSpPr>
        <p:sp>
          <p:nvSpPr>
            <p:cNvPr id="89" name="任意多边形 88"/>
            <p:cNvSpPr/>
            <p:nvPr/>
          </p:nvSpPr>
          <p:spPr>
            <a:xfrm>
              <a:off x="5276850" y="1209675"/>
              <a:ext cx="1162050" cy="923925"/>
            </a:xfrm>
            <a:custGeom>
              <a:avLst/>
              <a:gdLst>
                <a:gd name="connsiteX0" fmla="*/ 0 w 1162050"/>
                <a:gd name="connsiteY0" fmla="*/ 923925 h 923925"/>
                <a:gd name="connsiteX1" fmla="*/ 1162050 w 1162050"/>
                <a:gd name="connsiteY1" fmla="*/ 0 h 923925"/>
              </a:gdLst>
              <a:ahLst/>
              <a:cxnLst>
                <a:cxn ang="0">
                  <a:pos x="connsiteX0" y="connsiteY0"/>
                </a:cxn>
                <a:cxn ang="0">
                  <a:pos x="connsiteX1" y="connsiteY1"/>
                </a:cxn>
              </a:cxnLst>
              <a:rect l="l" t="t" r="r" b="b"/>
              <a:pathLst>
                <a:path w="1162050" h="923925">
                  <a:moveTo>
                    <a:pt x="0" y="923925"/>
                  </a:moveTo>
                  <a:lnTo>
                    <a:pt x="1162050"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0" name="任意多边形 89"/>
            <p:cNvSpPr/>
            <p:nvPr/>
          </p:nvSpPr>
          <p:spPr>
            <a:xfrm>
              <a:off x="5286375" y="2238375"/>
              <a:ext cx="1647825" cy="0"/>
            </a:xfrm>
            <a:custGeom>
              <a:avLst/>
              <a:gdLst>
                <a:gd name="connsiteX0" fmla="*/ 0 w 1647825"/>
                <a:gd name="connsiteY0" fmla="*/ 0 h 0"/>
                <a:gd name="connsiteX1" fmla="*/ 1647825 w 1647825"/>
                <a:gd name="connsiteY1" fmla="*/ 0 h 0"/>
              </a:gdLst>
              <a:ahLst/>
              <a:cxnLst>
                <a:cxn ang="0">
                  <a:pos x="connsiteX0" y="connsiteY0"/>
                </a:cxn>
                <a:cxn ang="0">
                  <a:pos x="connsiteX1" y="connsiteY1"/>
                </a:cxn>
              </a:cxnLst>
              <a:rect l="l" t="t" r="r" b="b"/>
              <a:pathLst>
                <a:path w="1647825">
                  <a:moveTo>
                    <a:pt x="0" y="0"/>
                  </a:moveTo>
                  <a:lnTo>
                    <a:pt x="1647825"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1" name="任意多边形 90"/>
            <p:cNvSpPr/>
            <p:nvPr/>
          </p:nvSpPr>
          <p:spPr>
            <a:xfrm>
              <a:off x="5276850" y="2324100"/>
              <a:ext cx="1143000" cy="1019175"/>
            </a:xfrm>
            <a:custGeom>
              <a:avLst/>
              <a:gdLst>
                <a:gd name="connsiteX0" fmla="*/ 0 w 1143000"/>
                <a:gd name="connsiteY0" fmla="*/ 0 h 1019175"/>
                <a:gd name="connsiteX1" fmla="*/ 1143000 w 1143000"/>
                <a:gd name="connsiteY1" fmla="*/ 1019175 h 1019175"/>
              </a:gdLst>
              <a:ahLst/>
              <a:cxnLst>
                <a:cxn ang="0">
                  <a:pos x="connsiteX0" y="connsiteY0"/>
                </a:cxn>
                <a:cxn ang="0">
                  <a:pos x="connsiteX1" y="connsiteY1"/>
                </a:cxn>
              </a:cxnLst>
              <a:rect l="l" t="t" r="r" b="b"/>
              <a:pathLst>
                <a:path w="1143000" h="1019175">
                  <a:moveTo>
                    <a:pt x="0" y="0"/>
                  </a:moveTo>
                  <a:lnTo>
                    <a:pt x="1143000" y="1019175"/>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grpSp>
      <p:grpSp>
        <p:nvGrpSpPr>
          <p:cNvPr id="123" name="组合 122"/>
          <p:cNvGrpSpPr/>
          <p:nvPr/>
        </p:nvGrpSpPr>
        <p:grpSpPr>
          <a:xfrm>
            <a:off x="4647515" y="2248924"/>
            <a:ext cx="2345156" cy="3345706"/>
            <a:chOff x="4844737" y="1962975"/>
            <a:chExt cx="2077746" cy="3052203"/>
          </a:xfrm>
        </p:grpSpPr>
        <p:grpSp>
          <p:nvGrpSpPr>
            <p:cNvPr id="73" name="组合 72"/>
            <p:cNvGrpSpPr/>
            <p:nvPr/>
          </p:nvGrpSpPr>
          <p:grpSpPr>
            <a:xfrm>
              <a:off x="4844737" y="1962975"/>
              <a:ext cx="2077746" cy="3052203"/>
              <a:chOff x="3764395" y="1800081"/>
              <a:chExt cx="1587500" cy="2332037"/>
            </a:xfrm>
            <a:solidFill>
              <a:schemeClr val="bg2"/>
            </a:solidFill>
          </p:grpSpPr>
          <p:sp>
            <p:nvSpPr>
              <p:cNvPr id="76" name="Freeform 5"/>
              <p:cNvSpPr>
                <a:spLocks noEditPoints="1"/>
              </p:cNvSpPr>
              <p:nvPr/>
            </p:nvSpPr>
            <p:spPr bwMode="auto">
              <a:xfrm>
                <a:off x="3764395" y="1800081"/>
                <a:ext cx="1587500" cy="1676400"/>
              </a:xfrm>
              <a:custGeom>
                <a:avLst/>
                <a:gdLst>
                  <a:gd name="T0" fmla="*/ 152 w 1935"/>
                  <a:gd name="T1" fmla="*/ 1129 h 2043"/>
                  <a:gd name="T2" fmla="*/ 964 w 1935"/>
                  <a:gd name="T3" fmla="*/ 112 h 2043"/>
                  <a:gd name="T4" fmla="*/ 966 w 1935"/>
                  <a:gd name="T5" fmla="*/ 112 h 2043"/>
                  <a:gd name="T6" fmla="*/ 1610 w 1935"/>
                  <a:gd name="T7" fmla="*/ 400 h 2043"/>
                  <a:gd name="T8" fmla="*/ 1611 w 1935"/>
                  <a:gd name="T9" fmla="*/ 401 h 2043"/>
                  <a:gd name="T10" fmla="*/ 1628 w 1935"/>
                  <a:gd name="T11" fmla="*/ 421 h 2043"/>
                  <a:gd name="T12" fmla="*/ 1786 w 1935"/>
                  <a:gd name="T13" fmla="*/ 1118 h 2043"/>
                  <a:gd name="T14" fmla="*/ 1786 w 1935"/>
                  <a:gd name="T15" fmla="*/ 1119 h 2043"/>
                  <a:gd name="T16" fmla="*/ 1785 w 1935"/>
                  <a:gd name="T17" fmla="*/ 1124 h 2043"/>
                  <a:gd name="T18" fmla="*/ 1784 w 1935"/>
                  <a:gd name="T19" fmla="*/ 1125 h 2043"/>
                  <a:gd name="T20" fmla="*/ 1420 w 1935"/>
                  <a:gd name="T21" fmla="*/ 1787 h 2043"/>
                  <a:gd name="T22" fmla="*/ 1420 w 1935"/>
                  <a:gd name="T23" fmla="*/ 1788 h 2043"/>
                  <a:gd name="T24" fmla="*/ 1417 w 1935"/>
                  <a:gd name="T25" fmla="*/ 1793 h 2043"/>
                  <a:gd name="T26" fmla="*/ 965 w 1935"/>
                  <a:gd name="T27" fmla="*/ 1931 h 2043"/>
                  <a:gd name="T28" fmla="*/ 963 w 1935"/>
                  <a:gd name="T29" fmla="*/ 1931 h 2043"/>
                  <a:gd name="T30" fmla="*/ 963 w 1935"/>
                  <a:gd name="T31" fmla="*/ 1931 h 2043"/>
                  <a:gd name="T32" fmla="*/ 962 w 1935"/>
                  <a:gd name="T33" fmla="*/ 1931 h 2043"/>
                  <a:gd name="T34" fmla="*/ 517 w 1935"/>
                  <a:gd name="T35" fmla="*/ 1791 h 2043"/>
                  <a:gd name="T36" fmla="*/ 516 w 1935"/>
                  <a:gd name="T37" fmla="*/ 1788 h 2043"/>
                  <a:gd name="T38" fmla="*/ 515 w 1935"/>
                  <a:gd name="T39" fmla="*/ 1786 h 2043"/>
                  <a:gd name="T40" fmla="*/ 515 w 1935"/>
                  <a:gd name="T41" fmla="*/ 1787 h 2043"/>
                  <a:gd name="T42" fmla="*/ 151 w 1935"/>
                  <a:gd name="T43" fmla="*/ 1125 h 2043"/>
                  <a:gd name="T44" fmla="*/ 150 w 1935"/>
                  <a:gd name="T45" fmla="*/ 1120 h 2043"/>
                  <a:gd name="T46" fmla="*/ 323 w 1935"/>
                  <a:gd name="T47" fmla="*/ 403 h 2043"/>
                  <a:gd name="T48" fmla="*/ 325 w 1935"/>
                  <a:gd name="T49" fmla="*/ 401 h 2043"/>
                  <a:gd name="T50" fmla="*/ 962 w 1935"/>
                  <a:gd name="T51" fmla="*/ 112 h 2043"/>
                  <a:gd name="T52" fmla="*/ 972 w 1935"/>
                  <a:gd name="T53" fmla="*/ 0 h 2043"/>
                  <a:gd name="T54" fmla="*/ 963 w 1935"/>
                  <a:gd name="T55" fmla="*/ 0 h 2043"/>
                  <a:gd name="T56" fmla="*/ 559 w 1935"/>
                  <a:gd name="T57" fmla="*/ 95 h 2043"/>
                  <a:gd name="T58" fmla="*/ 241 w 1935"/>
                  <a:gd name="T59" fmla="*/ 327 h 2043"/>
                  <a:gd name="T60" fmla="*/ 222 w 1935"/>
                  <a:gd name="T61" fmla="*/ 347 h 2043"/>
                  <a:gd name="T62" fmla="*/ 41 w 1935"/>
                  <a:gd name="T63" fmla="*/ 1147 h 2043"/>
                  <a:gd name="T64" fmla="*/ 43 w 1935"/>
                  <a:gd name="T65" fmla="*/ 1152 h 2043"/>
                  <a:gd name="T66" fmla="*/ 43 w 1935"/>
                  <a:gd name="T67" fmla="*/ 1153 h 2043"/>
                  <a:gd name="T68" fmla="*/ 415 w 1935"/>
                  <a:gd name="T69" fmla="*/ 1836 h 2043"/>
                  <a:gd name="T70" fmla="*/ 417 w 1935"/>
                  <a:gd name="T71" fmla="*/ 1840 h 2043"/>
                  <a:gd name="T72" fmla="*/ 458 w 1935"/>
                  <a:gd name="T73" fmla="*/ 2043 h 2043"/>
                  <a:gd name="T74" fmla="*/ 963 w 1935"/>
                  <a:gd name="T75" fmla="*/ 2043 h 2043"/>
                  <a:gd name="T76" fmla="*/ 1477 w 1935"/>
                  <a:gd name="T77" fmla="*/ 2043 h 2043"/>
                  <a:gd name="T78" fmla="*/ 1518 w 1935"/>
                  <a:gd name="T79" fmla="*/ 1841 h 2043"/>
                  <a:gd name="T80" fmla="*/ 1893 w 1935"/>
                  <a:gd name="T81" fmla="*/ 1152 h 2043"/>
                  <a:gd name="T82" fmla="*/ 1894 w 1935"/>
                  <a:gd name="T83" fmla="*/ 1146 h 2043"/>
                  <a:gd name="T84" fmla="*/ 1886 w 1935"/>
                  <a:gd name="T85" fmla="*/ 652 h 2043"/>
                  <a:gd name="T86" fmla="*/ 1695 w 1935"/>
                  <a:gd name="T87" fmla="*/ 327 h 2043"/>
                  <a:gd name="T88" fmla="*/ 1691 w 1935"/>
                  <a:gd name="T89" fmla="*/ 323 h 2043"/>
                  <a:gd name="T90" fmla="*/ 1377 w 1935"/>
                  <a:gd name="T91" fmla="*/ 95 h 2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35" h="2043">
                    <a:moveTo>
                      <a:pt x="152" y="1131"/>
                    </a:moveTo>
                    <a:cubicBezTo>
                      <a:pt x="152" y="1130"/>
                      <a:pt x="152" y="1130"/>
                      <a:pt x="152" y="1129"/>
                    </a:cubicBezTo>
                    <a:cubicBezTo>
                      <a:pt x="152" y="1129"/>
                      <a:pt x="152" y="1129"/>
                      <a:pt x="152" y="1129"/>
                    </a:cubicBezTo>
                    <a:cubicBezTo>
                      <a:pt x="152" y="1130"/>
                      <a:pt x="152" y="1130"/>
                      <a:pt x="152" y="1131"/>
                    </a:cubicBezTo>
                    <a:moveTo>
                      <a:pt x="963" y="112"/>
                    </a:moveTo>
                    <a:cubicBezTo>
                      <a:pt x="964" y="112"/>
                      <a:pt x="964" y="112"/>
                      <a:pt x="964" y="112"/>
                    </a:cubicBezTo>
                    <a:cubicBezTo>
                      <a:pt x="964" y="112"/>
                      <a:pt x="964" y="112"/>
                      <a:pt x="964" y="112"/>
                    </a:cubicBezTo>
                    <a:cubicBezTo>
                      <a:pt x="964" y="112"/>
                      <a:pt x="964" y="112"/>
                      <a:pt x="964" y="112"/>
                    </a:cubicBezTo>
                    <a:cubicBezTo>
                      <a:pt x="964" y="112"/>
                      <a:pt x="965" y="112"/>
                      <a:pt x="966" y="112"/>
                    </a:cubicBezTo>
                    <a:cubicBezTo>
                      <a:pt x="966" y="112"/>
                      <a:pt x="966" y="112"/>
                      <a:pt x="966" y="112"/>
                    </a:cubicBezTo>
                    <a:cubicBezTo>
                      <a:pt x="972" y="112"/>
                      <a:pt x="972" y="112"/>
                      <a:pt x="972" y="112"/>
                    </a:cubicBezTo>
                    <a:cubicBezTo>
                      <a:pt x="1205" y="114"/>
                      <a:pt x="1447" y="224"/>
                      <a:pt x="1610" y="400"/>
                    </a:cubicBezTo>
                    <a:cubicBezTo>
                      <a:pt x="1610" y="400"/>
                      <a:pt x="1610" y="400"/>
                      <a:pt x="1610" y="400"/>
                    </a:cubicBezTo>
                    <a:cubicBezTo>
                      <a:pt x="1610" y="400"/>
                      <a:pt x="1610" y="400"/>
                      <a:pt x="1610" y="400"/>
                    </a:cubicBezTo>
                    <a:cubicBezTo>
                      <a:pt x="1610" y="400"/>
                      <a:pt x="1611" y="400"/>
                      <a:pt x="1611" y="401"/>
                    </a:cubicBezTo>
                    <a:cubicBezTo>
                      <a:pt x="1612" y="402"/>
                      <a:pt x="1612" y="402"/>
                      <a:pt x="1613" y="403"/>
                    </a:cubicBezTo>
                    <a:cubicBezTo>
                      <a:pt x="1613" y="403"/>
                      <a:pt x="1613" y="403"/>
                      <a:pt x="1613" y="403"/>
                    </a:cubicBezTo>
                    <a:cubicBezTo>
                      <a:pt x="1618" y="409"/>
                      <a:pt x="1623" y="415"/>
                      <a:pt x="1628" y="421"/>
                    </a:cubicBezTo>
                    <a:cubicBezTo>
                      <a:pt x="1730" y="538"/>
                      <a:pt x="1844" y="736"/>
                      <a:pt x="1807" y="1008"/>
                    </a:cubicBezTo>
                    <a:cubicBezTo>
                      <a:pt x="1802" y="1047"/>
                      <a:pt x="1795" y="1083"/>
                      <a:pt x="1786" y="1118"/>
                    </a:cubicBezTo>
                    <a:cubicBezTo>
                      <a:pt x="1786" y="1118"/>
                      <a:pt x="1786" y="1118"/>
                      <a:pt x="1786" y="1118"/>
                    </a:cubicBezTo>
                    <a:cubicBezTo>
                      <a:pt x="1786" y="1118"/>
                      <a:pt x="1786" y="1118"/>
                      <a:pt x="1786" y="1118"/>
                    </a:cubicBezTo>
                    <a:cubicBezTo>
                      <a:pt x="1786" y="1118"/>
                      <a:pt x="1786" y="1118"/>
                      <a:pt x="1786" y="1118"/>
                    </a:cubicBezTo>
                    <a:cubicBezTo>
                      <a:pt x="1786" y="1119"/>
                      <a:pt x="1786" y="1119"/>
                      <a:pt x="1786" y="1119"/>
                    </a:cubicBezTo>
                    <a:cubicBezTo>
                      <a:pt x="1786" y="1120"/>
                      <a:pt x="1785" y="1120"/>
                      <a:pt x="1785" y="1121"/>
                    </a:cubicBezTo>
                    <a:cubicBezTo>
                      <a:pt x="1785" y="1122"/>
                      <a:pt x="1785" y="1122"/>
                      <a:pt x="1785" y="1123"/>
                    </a:cubicBezTo>
                    <a:cubicBezTo>
                      <a:pt x="1785" y="1123"/>
                      <a:pt x="1785" y="1123"/>
                      <a:pt x="1785" y="1124"/>
                    </a:cubicBezTo>
                    <a:cubicBezTo>
                      <a:pt x="1784" y="1124"/>
                      <a:pt x="1784" y="1124"/>
                      <a:pt x="1784" y="1124"/>
                    </a:cubicBezTo>
                    <a:cubicBezTo>
                      <a:pt x="1784" y="1124"/>
                      <a:pt x="1784" y="1124"/>
                      <a:pt x="1784" y="1124"/>
                    </a:cubicBezTo>
                    <a:cubicBezTo>
                      <a:pt x="1784" y="1125"/>
                      <a:pt x="1784" y="1125"/>
                      <a:pt x="1784" y="1125"/>
                    </a:cubicBezTo>
                    <a:cubicBezTo>
                      <a:pt x="1784" y="1125"/>
                      <a:pt x="1784" y="1125"/>
                      <a:pt x="1784" y="1125"/>
                    </a:cubicBezTo>
                    <a:cubicBezTo>
                      <a:pt x="1735" y="1314"/>
                      <a:pt x="1637" y="1455"/>
                      <a:pt x="1549" y="1582"/>
                    </a:cubicBezTo>
                    <a:cubicBezTo>
                      <a:pt x="1501" y="1650"/>
                      <a:pt x="1454" y="1717"/>
                      <a:pt x="1420" y="1787"/>
                    </a:cubicBezTo>
                    <a:cubicBezTo>
                      <a:pt x="1420" y="1787"/>
                      <a:pt x="1420" y="1787"/>
                      <a:pt x="1420" y="1787"/>
                    </a:cubicBezTo>
                    <a:cubicBezTo>
                      <a:pt x="1420" y="1787"/>
                      <a:pt x="1420" y="1787"/>
                      <a:pt x="1420" y="1787"/>
                    </a:cubicBezTo>
                    <a:cubicBezTo>
                      <a:pt x="1420" y="1787"/>
                      <a:pt x="1420" y="1788"/>
                      <a:pt x="1420" y="1788"/>
                    </a:cubicBezTo>
                    <a:cubicBezTo>
                      <a:pt x="1419" y="1788"/>
                      <a:pt x="1419" y="1789"/>
                      <a:pt x="1419" y="1789"/>
                    </a:cubicBezTo>
                    <a:cubicBezTo>
                      <a:pt x="1418" y="1790"/>
                      <a:pt x="1418" y="1791"/>
                      <a:pt x="1417" y="1793"/>
                    </a:cubicBezTo>
                    <a:cubicBezTo>
                      <a:pt x="1417" y="1793"/>
                      <a:pt x="1417" y="1793"/>
                      <a:pt x="1417" y="1793"/>
                    </a:cubicBezTo>
                    <a:cubicBezTo>
                      <a:pt x="1417" y="1793"/>
                      <a:pt x="1417" y="1793"/>
                      <a:pt x="1417" y="1793"/>
                    </a:cubicBezTo>
                    <a:cubicBezTo>
                      <a:pt x="1396" y="1837"/>
                      <a:pt x="1380" y="1883"/>
                      <a:pt x="1372" y="1931"/>
                    </a:cubicBezTo>
                    <a:cubicBezTo>
                      <a:pt x="965" y="1931"/>
                      <a:pt x="965" y="1931"/>
                      <a:pt x="965" y="1931"/>
                    </a:cubicBezTo>
                    <a:cubicBezTo>
                      <a:pt x="965" y="1931"/>
                      <a:pt x="965" y="1931"/>
                      <a:pt x="965" y="1931"/>
                    </a:cubicBezTo>
                    <a:cubicBezTo>
                      <a:pt x="964" y="1931"/>
                      <a:pt x="964"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2" y="1931"/>
                      <a:pt x="962" y="1931"/>
                      <a:pt x="962" y="1931"/>
                    </a:cubicBezTo>
                    <a:cubicBezTo>
                      <a:pt x="962" y="1931"/>
                      <a:pt x="962" y="1931"/>
                      <a:pt x="962" y="1931"/>
                    </a:cubicBezTo>
                    <a:cubicBezTo>
                      <a:pt x="564" y="1931"/>
                      <a:pt x="564" y="1931"/>
                      <a:pt x="564" y="1931"/>
                    </a:cubicBezTo>
                    <a:cubicBezTo>
                      <a:pt x="556" y="1882"/>
                      <a:pt x="539" y="1836"/>
                      <a:pt x="517" y="1791"/>
                    </a:cubicBezTo>
                    <a:cubicBezTo>
                      <a:pt x="517" y="1791"/>
                      <a:pt x="517" y="1791"/>
                      <a:pt x="517" y="1791"/>
                    </a:cubicBezTo>
                    <a:cubicBezTo>
                      <a:pt x="517" y="1790"/>
                      <a:pt x="517" y="1790"/>
                      <a:pt x="517" y="1790"/>
                    </a:cubicBezTo>
                    <a:cubicBezTo>
                      <a:pt x="517" y="1789"/>
                      <a:pt x="516" y="1788"/>
                      <a:pt x="516" y="1788"/>
                    </a:cubicBezTo>
                    <a:cubicBezTo>
                      <a:pt x="515" y="1787"/>
                      <a:pt x="515" y="1787"/>
                      <a:pt x="515" y="1787"/>
                    </a:cubicBezTo>
                    <a:cubicBezTo>
                      <a:pt x="515" y="1786"/>
                      <a:pt x="515" y="1786"/>
                      <a:pt x="515" y="1786"/>
                    </a:cubicBezTo>
                    <a:cubicBezTo>
                      <a:pt x="515" y="1786"/>
                      <a:pt x="515" y="1786"/>
                      <a:pt x="515" y="1786"/>
                    </a:cubicBezTo>
                    <a:cubicBezTo>
                      <a:pt x="515" y="1786"/>
                      <a:pt x="515" y="1786"/>
                      <a:pt x="515" y="1786"/>
                    </a:cubicBezTo>
                    <a:cubicBezTo>
                      <a:pt x="515" y="1787"/>
                      <a:pt x="515" y="1787"/>
                      <a:pt x="515" y="1787"/>
                    </a:cubicBezTo>
                    <a:cubicBezTo>
                      <a:pt x="515" y="1787"/>
                      <a:pt x="515" y="1787"/>
                      <a:pt x="515" y="1787"/>
                    </a:cubicBezTo>
                    <a:cubicBezTo>
                      <a:pt x="481" y="1717"/>
                      <a:pt x="435" y="1650"/>
                      <a:pt x="387" y="1582"/>
                    </a:cubicBezTo>
                    <a:cubicBezTo>
                      <a:pt x="298" y="1455"/>
                      <a:pt x="200" y="1314"/>
                      <a:pt x="151" y="1125"/>
                    </a:cubicBezTo>
                    <a:cubicBezTo>
                      <a:pt x="151" y="1125"/>
                      <a:pt x="151" y="1125"/>
                      <a:pt x="151" y="1125"/>
                    </a:cubicBezTo>
                    <a:cubicBezTo>
                      <a:pt x="151" y="1125"/>
                      <a:pt x="151" y="1126"/>
                      <a:pt x="151" y="1126"/>
                    </a:cubicBezTo>
                    <a:cubicBezTo>
                      <a:pt x="151" y="1124"/>
                      <a:pt x="150" y="1122"/>
                      <a:pt x="150" y="1120"/>
                    </a:cubicBezTo>
                    <a:cubicBezTo>
                      <a:pt x="150" y="1120"/>
                      <a:pt x="150" y="1120"/>
                      <a:pt x="150" y="1120"/>
                    </a:cubicBezTo>
                    <a:cubicBezTo>
                      <a:pt x="141" y="1085"/>
                      <a:pt x="133" y="1047"/>
                      <a:pt x="128" y="1008"/>
                    </a:cubicBezTo>
                    <a:cubicBezTo>
                      <a:pt x="92" y="736"/>
                      <a:pt x="205" y="538"/>
                      <a:pt x="307" y="421"/>
                    </a:cubicBezTo>
                    <a:cubicBezTo>
                      <a:pt x="312" y="415"/>
                      <a:pt x="318" y="409"/>
                      <a:pt x="323" y="403"/>
                    </a:cubicBezTo>
                    <a:cubicBezTo>
                      <a:pt x="323" y="403"/>
                      <a:pt x="323" y="403"/>
                      <a:pt x="323" y="403"/>
                    </a:cubicBezTo>
                    <a:cubicBezTo>
                      <a:pt x="323" y="402"/>
                      <a:pt x="324" y="402"/>
                      <a:pt x="324" y="401"/>
                    </a:cubicBezTo>
                    <a:cubicBezTo>
                      <a:pt x="325" y="401"/>
                      <a:pt x="325" y="401"/>
                      <a:pt x="325" y="401"/>
                    </a:cubicBezTo>
                    <a:cubicBezTo>
                      <a:pt x="325" y="401"/>
                      <a:pt x="325" y="401"/>
                      <a:pt x="325" y="401"/>
                    </a:cubicBezTo>
                    <a:cubicBezTo>
                      <a:pt x="487" y="225"/>
                      <a:pt x="728" y="115"/>
                      <a:pt x="962" y="112"/>
                    </a:cubicBezTo>
                    <a:cubicBezTo>
                      <a:pt x="962" y="112"/>
                      <a:pt x="962" y="112"/>
                      <a:pt x="962" y="112"/>
                    </a:cubicBezTo>
                    <a:cubicBezTo>
                      <a:pt x="962" y="112"/>
                      <a:pt x="962" y="112"/>
                      <a:pt x="962" y="112"/>
                    </a:cubicBezTo>
                    <a:cubicBezTo>
                      <a:pt x="962" y="112"/>
                      <a:pt x="963" y="112"/>
                      <a:pt x="963" y="112"/>
                    </a:cubicBezTo>
                    <a:moveTo>
                      <a:pt x="972" y="0"/>
                    </a:moveTo>
                    <a:cubicBezTo>
                      <a:pt x="964" y="0"/>
                      <a:pt x="964" y="0"/>
                      <a:pt x="964" y="0"/>
                    </a:cubicBezTo>
                    <a:cubicBezTo>
                      <a:pt x="964" y="0"/>
                      <a:pt x="964" y="0"/>
                      <a:pt x="964" y="0"/>
                    </a:cubicBezTo>
                    <a:cubicBezTo>
                      <a:pt x="964" y="0"/>
                      <a:pt x="964" y="0"/>
                      <a:pt x="963" y="0"/>
                    </a:cubicBezTo>
                    <a:cubicBezTo>
                      <a:pt x="962" y="0"/>
                      <a:pt x="962" y="0"/>
                      <a:pt x="961" y="0"/>
                    </a:cubicBezTo>
                    <a:cubicBezTo>
                      <a:pt x="961" y="0"/>
                      <a:pt x="961" y="0"/>
                      <a:pt x="961" y="0"/>
                    </a:cubicBezTo>
                    <a:cubicBezTo>
                      <a:pt x="827" y="2"/>
                      <a:pt x="687" y="34"/>
                      <a:pt x="559" y="95"/>
                    </a:cubicBezTo>
                    <a:cubicBezTo>
                      <a:pt x="439" y="151"/>
                      <a:pt x="330" y="230"/>
                      <a:pt x="243" y="324"/>
                    </a:cubicBezTo>
                    <a:cubicBezTo>
                      <a:pt x="243" y="324"/>
                      <a:pt x="243" y="324"/>
                      <a:pt x="243" y="324"/>
                    </a:cubicBezTo>
                    <a:cubicBezTo>
                      <a:pt x="242" y="325"/>
                      <a:pt x="241" y="326"/>
                      <a:pt x="241" y="327"/>
                    </a:cubicBezTo>
                    <a:cubicBezTo>
                      <a:pt x="240" y="327"/>
                      <a:pt x="240" y="327"/>
                      <a:pt x="240" y="327"/>
                    </a:cubicBezTo>
                    <a:cubicBezTo>
                      <a:pt x="240" y="327"/>
                      <a:pt x="240" y="327"/>
                      <a:pt x="240" y="327"/>
                    </a:cubicBezTo>
                    <a:cubicBezTo>
                      <a:pt x="234" y="334"/>
                      <a:pt x="228" y="340"/>
                      <a:pt x="222" y="347"/>
                    </a:cubicBezTo>
                    <a:cubicBezTo>
                      <a:pt x="143" y="439"/>
                      <a:pt x="85" y="541"/>
                      <a:pt x="49" y="652"/>
                    </a:cubicBezTo>
                    <a:cubicBezTo>
                      <a:pt x="11" y="771"/>
                      <a:pt x="0" y="896"/>
                      <a:pt x="17" y="1023"/>
                    </a:cubicBezTo>
                    <a:cubicBezTo>
                      <a:pt x="23" y="1066"/>
                      <a:pt x="31" y="1108"/>
                      <a:pt x="41" y="1147"/>
                    </a:cubicBezTo>
                    <a:cubicBezTo>
                      <a:pt x="41" y="1148"/>
                      <a:pt x="41" y="1148"/>
                      <a:pt x="41" y="1148"/>
                    </a:cubicBezTo>
                    <a:cubicBezTo>
                      <a:pt x="42" y="1148"/>
                      <a:pt x="42" y="1148"/>
                      <a:pt x="42" y="1149"/>
                    </a:cubicBezTo>
                    <a:cubicBezTo>
                      <a:pt x="42" y="1150"/>
                      <a:pt x="42" y="1151"/>
                      <a:pt x="43" y="1152"/>
                    </a:cubicBezTo>
                    <a:cubicBezTo>
                      <a:pt x="43" y="1153"/>
                      <a:pt x="43" y="1153"/>
                      <a:pt x="43" y="1153"/>
                    </a:cubicBezTo>
                    <a:cubicBezTo>
                      <a:pt x="43" y="1153"/>
                      <a:pt x="43" y="1153"/>
                      <a:pt x="43" y="1153"/>
                    </a:cubicBezTo>
                    <a:cubicBezTo>
                      <a:pt x="43" y="1153"/>
                      <a:pt x="43" y="1153"/>
                      <a:pt x="43" y="1153"/>
                    </a:cubicBezTo>
                    <a:cubicBezTo>
                      <a:pt x="43" y="1153"/>
                      <a:pt x="43" y="1153"/>
                      <a:pt x="43" y="1153"/>
                    </a:cubicBezTo>
                    <a:cubicBezTo>
                      <a:pt x="98" y="1363"/>
                      <a:pt x="205" y="1517"/>
                      <a:pt x="295" y="1646"/>
                    </a:cubicBezTo>
                    <a:cubicBezTo>
                      <a:pt x="341" y="1713"/>
                      <a:pt x="385" y="1775"/>
                      <a:pt x="415" y="1836"/>
                    </a:cubicBezTo>
                    <a:cubicBezTo>
                      <a:pt x="415" y="1836"/>
                      <a:pt x="415" y="1836"/>
                      <a:pt x="415" y="1836"/>
                    </a:cubicBezTo>
                    <a:cubicBezTo>
                      <a:pt x="415" y="1836"/>
                      <a:pt x="415" y="1836"/>
                      <a:pt x="415" y="1836"/>
                    </a:cubicBezTo>
                    <a:cubicBezTo>
                      <a:pt x="415" y="1837"/>
                      <a:pt x="416" y="1839"/>
                      <a:pt x="417" y="1840"/>
                    </a:cubicBezTo>
                    <a:cubicBezTo>
                      <a:pt x="417" y="1841"/>
                      <a:pt x="417" y="1841"/>
                      <a:pt x="417" y="1841"/>
                    </a:cubicBezTo>
                    <a:cubicBezTo>
                      <a:pt x="441" y="1890"/>
                      <a:pt x="456" y="1938"/>
                      <a:pt x="457" y="1988"/>
                    </a:cubicBezTo>
                    <a:cubicBezTo>
                      <a:pt x="458" y="2043"/>
                      <a:pt x="458" y="2043"/>
                      <a:pt x="458" y="2043"/>
                    </a:cubicBezTo>
                    <a:cubicBezTo>
                      <a:pt x="961" y="2043"/>
                      <a:pt x="961" y="2043"/>
                      <a:pt x="961" y="2043"/>
                    </a:cubicBezTo>
                    <a:cubicBezTo>
                      <a:pt x="961" y="2043"/>
                      <a:pt x="961" y="2043"/>
                      <a:pt x="961" y="2043"/>
                    </a:cubicBezTo>
                    <a:cubicBezTo>
                      <a:pt x="962" y="2043"/>
                      <a:pt x="962" y="2043"/>
                      <a:pt x="963" y="2043"/>
                    </a:cubicBezTo>
                    <a:cubicBezTo>
                      <a:pt x="964" y="2043"/>
                      <a:pt x="964" y="2043"/>
                      <a:pt x="965" y="2043"/>
                    </a:cubicBezTo>
                    <a:cubicBezTo>
                      <a:pt x="965" y="2043"/>
                      <a:pt x="965" y="2043"/>
                      <a:pt x="965" y="2043"/>
                    </a:cubicBezTo>
                    <a:cubicBezTo>
                      <a:pt x="1477" y="2043"/>
                      <a:pt x="1477" y="2043"/>
                      <a:pt x="1477" y="2043"/>
                    </a:cubicBezTo>
                    <a:cubicBezTo>
                      <a:pt x="1478" y="1988"/>
                      <a:pt x="1478" y="1988"/>
                      <a:pt x="1478" y="1988"/>
                    </a:cubicBezTo>
                    <a:cubicBezTo>
                      <a:pt x="1480" y="1938"/>
                      <a:pt x="1495" y="1890"/>
                      <a:pt x="1518" y="1842"/>
                    </a:cubicBezTo>
                    <a:cubicBezTo>
                      <a:pt x="1518" y="1841"/>
                      <a:pt x="1518" y="1841"/>
                      <a:pt x="1518" y="1841"/>
                    </a:cubicBezTo>
                    <a:cubicBezTo>
                      <a:pt x="1519" y="1839"/>
                      <a:pt x="1520" y="1837"/>
                      <a:pt x="1521" y="1835"/>
                    </a:cubicBezTo>
                    <a:cubicBezTo>
                      <a:pt x="1551" y="1774"/>
                      <a:pt x="1594" y="1712"/>
                      <a:pt x="1641" y="1646"/>
                    </a:cubicBezTo>
                    <a:cubicBezTo>
                      <a:pt x="1730" y="1517"/>
                      <a:pt x="1838" y="1362"/>
                      <a:pt x="1893" y="1152"/>
                    </a:cubicBezTo>
                    <a:cubicBezTo>
                      <a:pt x="1893" y="1152"/>
                      <a:pt x="1893" y="1152"/>
                      <a:pt x="1893" y="1152"/>
                    </a:cubicBezTo>
                    <a:cubicBezTo>
                      <a:pt x="1893" y="1150"/>
                      <a:pt x="1894" y="1148"/>
                      <a:pt x="1894" y="1146"/>
                    </a:cubicBezTo>
                    <a:cubicBezTo>
                      <a:pt x="1894" y="1146"/>
                      <a:pt x="1894" y="1146"/>
                      <a:pt x="1894" y="1146"/>
                    </a:cubicBezTo>
                    <a:cubicBezTo>
                      <a:pt x="1894" y="1146"/>
                      <a:pt x="1894" y="1146"/>
                      <a:pt x="1894" y="1146"/>
                    </a:cubicBezTo>
                    <a:cubicBezTo>
                      <a:pt x="1904" y="1107"/>
                      <a:pt x="1912" y="1066"/>
                      <a:pt x="1918" y="1023"/>
                    </a:cubicBezTo>
                    <a:cubicBezTo>
                      <a:pt x="1935" y="896"/>
                      <a:pt x="1925" y="771"/>
                      <a:pt x="1886" y="652"/>
                    </a:cubicBezTo>
                    <a:cubicBezTo>
                      <a:pt x="1851" y="541"/>
                      <a:pt x="1792" y="439"/>
                      <a:pt x="1713" y="347"/>
                    </a:cubicBezTo>
                    <a:cubicBezTo>
                      <a:pt x="1707" y="341"/>
                      <a:pt x="1701" y="334"/>
                      <a:pt x="1695" y="327"/>
                    </a:cubicBezTo>
                    <a:cubicBezTo>
                      <a:pt x="1695" y="327"/>
                      <a:pt x="1695" y="327"/>
                      <a:pt x="1695" y="327"/>
                    </a:cubicBezTo>
                    <a:cubicBezTo>
                      <a:pt x="1695" y="327"/>
                      <a:pt x="1695" y="327"/>
                      <a:pt x="1695" y="327"/>
                    </a:cubicBezTo>
                    <a:cubicBezTo>
                      <a:pt x="1694" y="326"/>
                      <a:pt x="1693" y="325"/>
                      <a:pt x="1692" y="324"/>
                    </a:cubicBezTo>
                    <a:cubicBezTo>
                      <a:pt x="1691" y="323"/>
                      <a:pt x="1691" y="323"/>
                      <a:pt x="1691" y="323"/>
                    </a:cubicBezTo>
                    <a:cubicBezTo>
                      <a:pt x="1691" y="323"/>
                      <a:pt x="1691" y="323"/>
                      <a:pt x="1691" y="323"/>
                    </a:cubicBezTo>
                    <a:cubicBezTo>
                      <a:pt x="1691" y="323"/>
                      <a:pt x="1691" y="323"/>
                      <a:pt x="1691" y="323"/>
                    </a:cubicBezTo>
                    <a:cubicBezTo>
                      <a:pt x="1604" y="229"/>
                      <a:pt x="1496" y="150"/>
                      <a:pt x="1377" y="95"/>
                    </a:cubicBezTo>
                    <a:cubicBezTo>
                      <a:pt x="1247" y="34"/>
                      <a:pt x="1108" y="1"/>
                      <a:pt x="973" y="0"/>
                    </a:cubicBezTo>
                    <a:cubicBezTo>
                      <a:pt x="972" y="0"/>
                      <a:pt x="972" y="0"/>
                      <a:pt x="972" y="0"/>
                    </a:cubicBezTo>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7" name="Freeform 6"/>
              <p:cNvSpPr/>
              <p:nvPr/>
            </p:nvSpPr>
            <p:spPr bwMode="auto">
              <a:xfrm>
                <a:off x="4131108" y="3649518"/>
                <a:ext cx="849313" cy="106363"/>
              </a:xfrm>
              <a:custGeom>
                <a:avLst/>
                <a:gdLst>
                  <a:gd name="T0" fmla="*/ 65 w 1035"/>
                  <a:gd name="T1" fmla="*/ 0 h 131"/>
                  <a:gd name="T2" fmla="*/ 0 w 1035"/>
                  <a:gd name="T3" fmla="*/ 63 h 131"/>
                  <a:gd name="T4" fmla="*/ 65 w 1035"/>
                  <a:gd name="T5" fmla="*/ 131 h 131"/>
                  <a:gd name="T6" fmla="*/ 513 w 1035"/>
                  <a:gd name="T7" fmla="*/ 131 h 131"/>
                  <a:gd name="T8" fmla="*/ 517 w 1035"/>
                  <a:gd name="T9" fmla="*/ 131 h 131"/>
                  <a:gd name="T10" fmla="*/ 522 w 1035"/>
                  <a:gd name="T11" fmla="*/ 131 h 131"/>
                  <a:gd name="T12" fmla="*/ 522 w 1035"/>
                  <a:gd name="T13" fmla="*/ 131 h 131"/>
                  <a:gd name="T14" fmla="*/ 969 w 1035"/>
                  <a:gd name="T15" fmla="*/ 131 h 131"/>
                  <a:gd name="T16" fmla="*/ 969 w 1035"/>
                  <a:gd name="T17" fmla="*/ 131 h 131"/>
                  <a:gd name="T18" fmla="*/ 1034 w 1035"/>
                  <a:gd name="T19" fmla="*/ 68 h 131"/>
                  <a:gd name="T20" fmla="*/ 970 w 1035"/>
                  <a:gd name="T21" fmla="*/ 0 h 131"/>
                  <a:gd name="T22" fmla="*/ 520 w 1035"/>
                  <a:gd name="T23" fmla="*/ 0 h 131"/>
                  <a:gd name="T24" fmla="*/ 520 w 1035"/>
                  <a:gd name="T25" fmla="*/ 0 h 131"/>
                  <a:gd name="T26" fmla="*/ 517 w 1035"/>
                  <a:gd name="T27" fmla="*/ 0 h 131"/>
                  <a:gd name="T28" fmla="*/ 514 w 1035"/>
                  <a:gd name="T29" fmla="*/ 0 h 131"/>
                  <a:gd name="T30" fmla="*/ 514 w 1035"/>
                  <a:gd name="T31" fmla="*/ 0 h 131"/>
                  <a:gd name="T32" fmla="*/ 65 w 1035"/>
                  <a:gd name="T33" fmla="*/ 0 h 131"/>
                  <a:gd name="T34" fmla="*/ 65 w 1035"/>
                  <a:gd name="T35"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35" h="131">
                    <a:moveTo>
                      <a:pt x="65" y="0"/>
                    </a:moveTo>
                    <a:cubicBezTo>
                      <a:pt x="29" y="0"/>
                      <a:pt x="0" y="27"/>
                      <a:pt x="0" y="63"/>
                    </a:cubicBezTo>
                    <a:cubicBezTo>
                      <a:pt x="0" y="99"/>
                      <a:pt x="29" y="131"/>
                      <a:pt x="65" y="131"/>
                    </a:cubicBezTo>
                    <a:cubicBezTo>
                      <a:pt x="513" y="131"/>
                      <a:pt x="513" y="131"/>
                      <a:pt x="513" y="131"/>
                    </a:cubicBezTo>
                    <a:cubicBezTo>
                      <a:pt x="514" y="131"/>
                      <a:pt x="516" y="131"/>
                      <a:pt x="517" y="131"/>
                    </a:cubicBezTo>
                    <a:cubicBezTo>
                      <a:pt x="519" y="131"/>
                      <a:pt x="520" y="131"/>
                      <a:pt x="522" y="131"/>
                    </a:cubicBezTo>
                    <a:cubicBezTo>
                      <a:pt x="522" y="131"/>
                      <a:pt x="522" y="131"/>
                      <a:pt x="522" y="131"/>
                    </a:cubicBezTo>
                    <a:cubicBezTo>
                      <a:pt x="969" y="131"/>
                      <a:pt x="969" y="131"/>
                      <a:pt x="969" y="131"/>
                    </a:cubicBezTo>
                    <a:cubicBezTo>
                      <a:pt x="969" y="131"/>
                      <a:pt x="969" y="131"/>
                      <a:pt x="969" y="131"/>
                    </a:cubicBezTo>
                    <a:cubicBezTo>
                      <a:pt x="1005" y="131"/>
                      <a:pt x="1034" y="104"/>
                      <a:pt x="1034" y="68"/>
                    </a:cubicBezTo>
                    <a:cubicBezTo>
                      <a:pt x="1035" y="32"/>
                      <a:pt x="1005" y="1"/>
                      <a:pt x="970" y="0"/>
                    </a:cubicBezTo>
                    <a:cubicBezTo>
                      <a:pt x="520" y="0"/>
                      <a:pt x="520" y="0"/>
                      <a:pt x="520" y="0"/>
                    </a:cubicBezTo>
                    <a:cubicBezTo>
                      <a:pt x="520" y="0"/>
                      <a:pt x="520" y="0"/>
                      <a:pt x="520" y="0"/>
                    </a:cubicBezTo>
                    <a:cubicBezTo>
                      <a:pt x="519" y="0"/>
                      <a:pt x="518" y="0"/>
                      <a:pt x="517" y="0"/>
                    </a:cubicBezTo>
                    <a:cubicBezTo>
                      <a:pt x="516" y="0"/>
                      <a:pt x="515" y="0"/>
                      <a:pt x="514" y="0"/>
                    </a:cubicBezTo>
                    <a:cubicBezTo>
                      <a:pt x="514" y="0"/>
                      <a:pt x="514" y="0"/>
                      <a:pt x="514" y="0"/>
                    </a:cubicBezTo>
                    <a:cubicBezTo>
                      <a:pt x="65" y="0"/>
                      <a:pt x="65" y="0"/>
                      <a:pt x="65" y="0"/>
                    </a:cubicBezTo>
                    <a:cubicBezTo>
                      <a:pt x="65" y="0"/>
                      <a:pt x="65" y="0"/>
                      <a:pt x="65" y="0"/>
                    </a:cubicBezTo>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8" name="Freeform 7"/>
              <p:cNvSpPr/>
              <p:nvPr/>
            </p:nvSpPr>
            <p:spPr bwMode="auto">
              <a:xfrm>
                <a:off x="4129520" y="3506643"/>
                <a:ext cx="849313" cy="106363"/>
              </a:xfrm>
              <a:custGeom>
                <a:avLst/>
                <a:gdLst>
                  <a:gd name="T0" fmla="*/ 518 w 1035"/>
                  <a:gd name="T1" fmla="*/ 0 h 131"/>
                  <a:gd name="T2" fmla="*/ 517 w 1035"/>
                  <a:gd name="T3" fmla="*/ 0 h 131"/>
                  <a:gd name="T4" fmla="*/ 517 w 1035"/>
                  <a:gd name="T5" fmla="*/ 0 h 131"/>
                  <a:gd name="T6" fmla="*/ 517 w 1035"/>
                  <a:gd name="T7" fmla="*/ 0 h 131"/>
                  <a:gd name="T8" fmla="*/ 515 w 1035"/>
                  <a:gd name="T9" fmla="*/ 0 h 131"/>
                  <a:gd name="T10" fmla="*/ 515 w 1035"/>
                  <a:gd name="T11" fmla="*/ 0 h 131"/>
                  <a:gd name="T12" fmla="*/ 66 w 1035"/>
                  <a:gd name="T13" fmla="*/ 0 h 131"/>
                  <a:gd name="T14" fmla="*/ 66 w 1035"/>
                  <a:gd name="T15" fmla="*/ 0 h 131"/>
                  <a:gd name="T16" fmla="*/ 1 w 1035"/>
                  <a:gd name="T17" fmla="*/ 63 h 131"/>
                  <a:gd name="T18" fmla="*/ 66 w 1035"/>
                  <a:gd name="T19" fmla="*/ 131 h 131"/>
                  <a:gd name="T20" fmla="*/ 515 w 1035"/>
                  <a:gd name="T21" fmla="*/ 131 h 131"/>
                  <a:gd name="T22" fmla="*/ 515 w 1035"/>
                  <a:gd name="T23" fmla="*/ 131 h 131"/>
                  <a:gd name="T24" fmla="*/ 518 w 1035"/>
                  <a:gd name="T25" fmla="*/ 131 h 131"/>
                  <a:gd name="T26" fmla="*/ 521 w 1035"/>
                  <a:gd name="T27" fmla="*/ 131 h 131"/>
                  <a:gd name="T28" fmla="*/ 521 w 1035"/>
                  <a:gd name="T29" fmla="*/ 131 h 131"/>
                  <a:gd name="T30" fmla="*/ 970 w 1035"/>
                  <a:gd name="T31" fmla="*/ 131 h 131"/>
                  <a:gd name="T32" fmla="*/ 970 w 1035"/>
                  <a:gd name="T33" fmla="*/ 131 h 131"/>
                  <a:gd name="T34" fmla="*/ 1035 w 1035"/>
                  <a:gd name="T35" fmla="*/ 68 h 131"/>
                  <a:gd name="T36" fmla="*/ 970 w 1035"/>
                  <a:gd name="T37" fmla="*/ 0 h 131"/>
                  <a:gd name="T38" fmla="*/ 521 w 1035"/>
                  <a:gd name="T39" fmla="*/ 0 h 131"/>
                  <a:gd name="T40" fmla="*/ 521 w 1035"/>
                  <a:gd name="T41" fmla="*/ 0 h 131"/>
                  <a:gd name="T42" fmla="*/ 519 w 1035"/>
                  <a:gd name="T43" fmla="*/ 0 h 131"/>
                  <a:gd name="T44" fmla="*/ 519 w 1035"/>
                  <a:gd name="T45" fmla="*/ 0 h 131"/>
                  <a:gd name="T46" fmla="*/ 518 w 1035"/>
                  <a:gd name="T47"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35" h="131">
                    <a:moveTo>
                      <a:pt x="518" y="0"/>
                    </a:moveTo>
                    <a:cubicBezTo>
                      <a:pt x="518" y="0"/>
                      <a:pt x="517" y="0"/>
                      <a:pt x="517" y="0"/>
                    </a:cubicBezTo>
                    <a:cubicBezTo>
                      <a:pt x="517" y="0"/>
                      <a:pt x="517" y="0"/>
                      <a:pt x="517" y="0"/>
                    </a:cubicBezTo>
                    <a:cubicBezTo>
                      <a:pt x="517" y="0"/>
                      <a:pt x="517" y="0"/>
                      <a:pt x="517" y="0"/>
                    </a:cubicBezTo>
                    <a:cubicBezTo>
                      <a:pt x="516" y="0"/>
                      <a:pt x="516" y="0"/>
                      <a:pt x="515" y="0"/>
                    </a:cubicBezTo>
                    <a:cubicBezTo>
                      <a:pt x="515" y="0"/>
                      <a:pt x="515" y="0"/>
                      <a:pt x="515" y="0"/>
                    </a:cubicBezTo>
                    <a:cubicBezTo>
                      <a:pt x="66" y="0"/>
                      <a:pt x="66" y="0"/>
                      <a:pt x="66" y="0"/>
                    </a:cubicBezTo>
                    <a:cubicBezTo>
                      <a:pt x="66" y="0"/>
                      <a:pt x="66" y="0"/>
                      <a:pt x="66" y="0"/>
                    </a:cubicBezTo>
                    <a:cubicBezTo>
                      <a:pt x="30" y="0"/>
                      <a:pt x="1" y="27"/>
                      <a:pt x="1" y="63"/>
                    </a:cubicBezTo>
                    <a:cubicBezTo>
                      <a:pt x="0" y="99"/>
                      <a:pt x="29" y="130"/>
                      <a:pt x="66" y="131"/>
                    </a:cubicBezTo>
                    <a:cubicBezTo>
                      <a:pt x="515" y="131"/>
                      <a:pt x="515" y="131"/>
                      <a:pt x="515" y="131"/>
                    </a:cubicBezTo>
                    <a:cubicBezTo>
                      <a:pt x="515" y="131"/>
                      <a:pt x="515" y="131"/>
                      <a:pt x="515" y="131"/>
                    </a:cubicBezTo>
                    <a:cubicBezTo>
                      <a:pt x="516" y="131"/>
                      <a:pt x="517" y="131"/>
                      <a:pt x="518" y="131"/>
                    </a:cubicBezTo>
                    <a:cubicBezTo>
                      <a:pt x="519" y="131"/>
                      <a:pt x="520" y="131"/>
                      <a:pt x="521" y="131"/>
                    </a:cubicBezTo>
                    <a:cubicBezTo>
                      <a:pt x="521" y="131"/>
                      <a:pt x="521" y="131"/>
                      <a:pt x="521" y="131"/>
                    </a:cubicBezTo>
                    <a:cubicBezTo>
                      <a:pt x="970" y="131"/>
                      <a:pt x="970" y="131"/>
                      <a:pt x="970" y="131"/>
                    </a:cubicBezTo>
                    <a:cubicBezTo>
                      <a:pt x="970" y="131"/>
                      <a:pt x="970" y="131"/>
                      <a:pt x="970" y="131"/>
                    </a:cubicBezTo>
                    <a:cubicBezTo>
                      <a:pt x="1006" y="131"/>
                      <a:pt x="1035" y="104"/>
                      <a:pt x="1035" y="68"/>
                    </a:cubicBezTo>
                    <a:cubicBezTo>
                      <a:pt x="1035" y="32"/>
                      <a:pt x="1006" y="0"/>
                      <a:pt x="970" y="0"/>
                    </a:cubicBezTo>
                    <a:cubicBezTo>
                      <a:pt x="521" y="0"/>
                      <a:pt x="521" y="0"/>
                      <a:pt x="521" y="0"/>
                    </a:cubicBezTo>
                    <a:cubicBezTo>
                      <a:pt x="521" y="0"/>
                      <a:pt x="521" y="0"/>
                      <a:pt x="521" y="0"/>
                    </a:cubicBezTo>
                    <a:cubicBezTo>
                      <a:pt x="520" y="0"/>
                      <a:pt x="520" y="0"/>
                      <a:pt x="519" y="0"/>
                    </a:cubicBezTo>
                    <a:cubicBezTo>
                      <a:pt x="519" y="0"/>
                      <a:pt x="519" y="0"/>
                      <a:pt x="519" y="0"/>
                    </a:cubicBezTo>
                    <a:cubicBezTo>
                      <a:pt x="519" y="0"/>
                      <a:pt x="518" y="0"/>
                      <a:pt x="518" y="0"/>
                    </a:cubicBezTo>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9" name="Freeform 8"/>
              <p:cNvSpPr/>
              <p:nvPr/>
            </p:nvSpPr>
            <p:spPr bwMode="auto">
              <a:xfrm>
                <a:off x="4131108" y="3792393"/>
                <a:ext cx="849313" cy="106363"/>
              </a:xfrm>
              <a:custGeom>
                <a:avLst/>
                <a:gdLst>
                  <a:gd name="T0" fmla="*/ 517 w 1035"/>
                  <a:gd name="T1" fmla="*/ 0 h 130"/>
                  <a:gd name="T2" fmla="*/ 515 w 1035"/>
                  <a:gd name="T3" fmla="*/ 0 h 130"/>
                  <a:gd name="T4" fmla="*/ 515 w 1035"/>
                  <a:gd name="T5" fmla="*/ 0 h 130"/>
                  <a:gd name="T6" fmla="*/ 515 w 1035"/>
                  <a:gd name="T7" fmla="*/ 0 h 130"/>
                  <a:gd name="T8" fmla="*/ 515 w 1035"/>
                  <a:gd name="T9" fmla="*/ 0 h 130"/>
                  <a:gd name="T10" fmla="*/ 515 w 1035"/>
                  <a:gd name="T11" fmla="*/ 0 h 130"/>
                  <a:gd name="T12" fmla="*/ 65 w 1035"/>
                  <a:gd name="T13" fmla="*/ 0 h 130"/>
                  <a:gd name="T14" fmla="*/ 65 w 1035"/>
                  <a:gd name="T15" fmla="*/ 0 h 130"/>
                  <a:gd name="T16" fmla="*/ 0 w 1035"/>
                  <a:gd name="T17" fmla="*/ 62 h 130"/>
                  <a:gd name="T18" fmla="*/ 65 w 1035"/>
                  <a:gd name="T19" fmla="*/ 130 h 130"/>
                  <a:gd name="T20" fmla="*/ 512 w 1035"/>
                  <a:gd name="T21" fmla="*/ 130 h 130"/>
                  <a:gd name="T22" fmla="*/ 517 w 1035"/>
                  <a:gd name="T23" fmla="*/ 130 h 130"/>
                  <a:gd name="T24" fmla="*/ 522 w 1035"/>
                  <a:gd name="T25" fmla="*/ 130 h 130"/>
                  <a:gd name="T26" fmla="*/ 522 w 1035"/>
                  <a:gd name="T27" fmla="*/ 130 h 130"/>
                  <a:gd name="T28" fmla="*/ 969 w 1035"/>
                  <a:gd name="T29" fmla="*/ 130 h 130"/>
                  <a:gd name="T30" fmla="*/ 969 w 1035"/>
                  <a:gd name="T31" fmla="*/ 130 h 130"/>
                  <a:gd name="T32" fmla="*/ 1034 w 1035"/>
                  <a:gd name="T33" fmla="*/ 67 h 130"/>
                  <a:gd name="T34" fmla="*/ 969 w 1035"/>
                  <a:gd name="T35" fmla="*/ 0 h 130"/>
                  <a:gd name="T36" fmla="*/ 521 w 1035"/>
                  <a:gd name="T37" fmla="*/ 0 h 130"/>
                  <a:gd name="T38" fmla="*/ 521 w 1035"/>
                  <a:gd name="T39" fmla="*/ 0 h 130"/>
                  <a:gd name="T40" fmla="*/ 517 w 1035"/>
                  <a:gd name="T41"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5" h="130">
                    <a:moveTo>
                      <a:pt x="517" y="0"/>
                    </a:moveTo>
                    <a:cubicBezTo>
                      <a:pt x="516" y="0"/>
                      <a:pt x="516" y="0"/>
                      <a:pt x="515" y="0"/>
                    </a:cubicBezTo>
                    <a:cubicBezTo>
                      <a:pt x="515" y="0"/>
                      <a:pt x="515" y="0"/>
                      <a:pt x="515" y="0"/>
                    </a:cubicBezTo>
                    <a:cubicBezTo>
                      <a:pt x="515" y="0"/>
                      <a:pt x="515" y="0"/>
                      <a:pt x="515" y="0"/>
                    </a:cubicBezTo>
                    <a:cubicBezTo>
                      <a:pt x="515" y="0"/>
                      <a:pt x="515" y="0"/>
                      <a:pt x="515" y="0"/>
                    </a:cubicBezTo>
                    <a:cubicBezTo>
                      <a:pt x="515" y="0"/>
                      <a:pt x="515" y="0"/>
                      <a:pt x="515" y="0"/>
                    </a:cubicBezTo>
                    <a:cubicBezTo>
                      <a:pt x="65" y="0"/>
                      <a:pt x="65" y="0"/>
                      <a:pt x="65" y="0"/>
                    </a:cubicBezTo>
                    <a:cubicBezTo>
                      <a:pt x="65" y="0"/>
                      <a:pt x="65" y="0"/>
                      <a:pt x="65" y="0"/>
                    </a:cubicBezTo>
                    <a:cubicBezTo>
                      <a:pt x="29" y="0"/>
                      <a:pt x="0" y="26"/>
                      <a:pt x="0" y="62"/>
                    </a:cubicBezTo>
                    <a:cubicBezTo>
                      <a:pt x="0" y="98"/>
                      <a:pt x="29" y="130"/>
                      <a:pt x="65" y="130"/>
                    </a:cubicBezTo>
                    <a:cubicBezTo>
                      <a:pt x="512" y="130"/>
                      <a:pt x="512" y="130"/>
                      <a:pt x="512" y="130"/>
                    </a:cubicBezTo>
                    <a:cubicBezTo>
                      <a:pt x="513" y="130"/>
                      <a:pt x="515" y="130"/>
                      <a:pt x="517" y="130"/>
                    </a:cubicBezTo>
                    <a:cubicBezTo>
                      <a:pt x="519" y="130"/>
                      <a:pt x="521" y="130"/>
                      <a:pt x="522" y="130"/>
                    </a:cubicBezTo>
                    <a:cubicBezTo>
                      <a:pt x="522" y="130"/>
                      <a:pt x="522" y="130"/>
                      <a:pt x="522" y="130"/>
                    </a:cubicBezTo>
                    <a:cubicBezTo>
                      <a:pt x="969" y="130"/>
                      <a:pt x="969" y="130"/>
                      <a:pt x="969" y="130"/>
                    </a:cubicBezTo>
                    <a:cubicBezTo>
                      <a:pt x="969" y="130"/>
                      <a:pt x="969" y="130"/>
                      <a:pt x="969" y="130"/>
                    </a:cubicBezTo>
                    <a:cubicBezTo>
                      <a:pt x="1005" y="130"/>
                      <a:pt x="1034" y="103"/>
                      <a:pt x="1034" y="67"/>
                    </a:cubicBezTo>
                    <a:cubicBezTo>
                      <a:pt x="1035" y="31"/>
                      <a:pt x="1006" y="0"/>
                      <a:pt x="969" y="0"/>
                    </a:cubicBezTo>
                    <a:cubicBezTo>
                      <a:pt x="521" y="0"/>
                      <a:pt x="521" y="0"/>
                      <a:pt x="521" y="0"/>
                    </a:cubicBezTo>
                    <a:cubicBezTo>
                      <a:pt x="521" y="0"/>
                      <a:pt x="521" y="0"/>
                      <a:pt x="521" y="0"/>
                    </a:cubicBezTo>
                    <a:cubicBezTo>
                      <a:pt x="519" y="0"/>
                      <a:pt x="518" y="0"/>
                      <a:pt x="517" y="0"/>
                    </a:cubicBezTo>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0" name="Freeform 9"/>
              <p:cNvSpPr/>
              <p:nvPr/>
            </p:nvSpPr>
            <p:spPr bwMode="auto">
              <a:xfrm>
                <a:off x="4254933" y="3935268"/>
                <a:ext cx="600075" cy="196850"/>
              </a:xfrm>
              <a:custGeom>
                <a:avLst/>
                <a:gdLst>
                  <a:gd name="T0" fmla="*/ 366 w 731"/>
                  <a:gd name="T1" fmla="*/ 0 h 240"/>
                  <a:gd name="T2" fmla="*/ 361 w 731"/>
                  <a:gd name="T3" fmla="*/ 0 h 240"/>
                  <a:gd name="T4" fmla="*/ 66 w 731"/>
                  <a:gd name="T5" fmla="*/ 0 h 240"/>
                  <a:gd name="T6" fmla="*/ 66 w 731"/>
                  <a:gd name="T7" fmla="*/ 0 h 240"/>
                  <a:gd name="T8" fmla="*/ 1 w 731"/>
                  <a:gd name="T9" fmla="*/ 63 h 240"/>
                  <a:gd name="T10" fmla="*/ 105 w 731"/>
                  <a:gd name="T11" fmla="*/ 123 h 240"/>
                  <a:gd name="T12" fmla="*/ 353 w 731"/>
                  <a:gd name="T13" fmla="*/ 240 h 240"/>
                  <a:gd name="T14" fmla="*/ 358 w 731"/>
                  <a:gd name="T15" fmla="*/ 240 h 240"/>
                  <a:gd name="T16" fmla="*/ 359 w 731"/>
                  <a:gd name="T17" fmla="*/ 240 h 240"/>
                  <a:gd name="T18" fmla="*/ 366 w 731"/>
                  <a:gd name="T19" fmla="*/ 240 h 240"/>
                  <a:gd name="T20" fmla="*/ 367 w 731"/>
                  <a:gd name="T21" fmla="*/ 240 h 240"/>
                  <a:gd name="T22" fmla="*/ 367 w 731"/>
                  <a:gd name="T23" fmla="*/ 240 h 240"/>
                  <a:gd name="T24" fmla="*/ 633 w 731"/>
                  <a:gd name="T25" fmla="*/ 123 h 240"/>
                  <a:gd name="T26" fmla="*/ 731 w 731"/>
                  <a:gd name="T27" fmla="*/ 67 h 240"/>
                  <a:gd name="T28" fmla="*/ 666 w 731"/>
                  <a:gd name="T29" fmla="*/ 0 h 240"/>
                  <a:gd name="T30" fmla="*/ 371 w 731"/>
                  <a:gd name="T31" fmla="*/ 0 h 240"/>
                  <a:gd name="T32" fmla="*/ 371 w 731"/>
                  <a:gd name="T33" fmla="*/ 0 h 240"/>
                  <a:gd name="T34" fmla="*/ 366 w 731"/>
                  <a:gd name="T3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1" h="240">
                    <a:moveTo>
                      <a:pt x="366" y="0"/>
                    </a:moveTo>
                    <a:cubicBezTo>
                      <a:pt x="364" y="0"/>
                      <a:pt x="363" y="0"/>
                      <a:pt x="361" y="0"/>
                    </a:cubicBezTo>
                    <a:cubicBezTo>
                      <a:pt x="66" y="0"/>
                      <a:pt x="66" y="0"/>
                      <a:pt x="66" y="0"/>
                    </a:cubicBezTo>
                    <a:cubicBezTo>
                      <a:pt x="66" y="0"/>
                      <a:pt x="66" y="0"/>
                      <a:pt x="66" y="0"/>
                    </a:cubicBezTo>
                    <a:cubicBezTo>
                      <a:pt x="30" y="0"/>
                      <a:pt x="1" y="27"/>
                      <a:pt x="1" y="63"/>
                    </a:cubicBezTo>
                    <a:cubicBezTo>
                      <a:pt x="0" y="99"/>
                      <a:pt x="57" y="119"/>
                      <a:pt x="105" y="123"/>
                    </a:cubicBezTo>
                    <a:cubicBezTo>
                      <a:pt x="150" y="127"/>
                      <a:pt x="249" y="231"/>
                      <a:pt x="353" y="240"/>
                    </a:cubicBezTo>
                    <a:cubicBezTo>
                      <a:pt x="355" y="240"/>
                      <a:pt x="357" y="240"/>
                      <a:pt x="358" y="240"/>
                    </a:cubicBezTo>
                    <a:cubicBezTo>
                      <a:pt x="359" y="240"/>
                      <a:pt x="359" y="240"/>
                      <a:pt x="359" y="240"/>
                    </a:cubicBezTo>
                    <a:cubicBezTo>
                      <a:pt x="361" y="240"/>
                      <a:pt x="363" y="240"/>
                      <a:pt x="366" y="240"/>
                    </a:cubicBezTo>
                    <a:cubicBezTo>
                      <a:pt x="366" y="240"/>
                      <a:pt x="366" y="240"/>
                      <a:pt x="367" y="240"/>
                    </a:cubicBezTo>
                    <a:cubicBezTo>
                      <a:pt x="367" y="240"/>
                      <a:pt x="367" y="240"/>
                      <a:pt x="367" y="240"/>
                    </a:cubicBezTo>
                    <a:cubicBezTo>
                      <a:pt x="476" y="240"/>
                      <a:pt x="578" y="129"/>
                      <a:pt x="633" y="123"/>
                    </a:cubicBezTo>
                    <a:cubicBezTo>
                      <a:pt x="674" y="118"/>
                      <a:pt x="731" y="103"/>
                      <a:pt x="731" y="67"/>
                    </a:cubicBezTo>
                    <a:cubicBezTo>
                      <a:pt x="731" y="31"/>
                      <a:pt x="702" y="0"/>
                      <a:pt x="666" y="0"/>
                    </a:cubicBezTo>
                    <a:cubicBezTo>
                      <a:pt x="371" y="0"/>
                      <a:pt x="371" y="0"/>
                      <a:pt x="371" y="0"/>
                    </a:cubicBezTo>
                    <a:cubicBezTo>
                      <a:pt x="371" y="0"/>
                      <a:pt x="371" y="0"/>
                      <a:pt x="371" y="0"/>
                    </a:cubicBezTo>
                    <a:cubicBezTo>
                      <a:pt x="370" y="0"/>
                      <a:pt x="368" y="0"/>
                      <a:pt x="366" y="0"/>
                    </a:cubicBezTo>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75" name="矩形 74"/>
            <p:cNvSpPr/>
            <p:nvPr/>
          </p:nvSpPr>
          <p:spPr>
            <a:xfrm>
              <a:off x="5024937" y="2770387"/>
              <a:ext cx="1799700" cy="421165"/>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交通单元调度</a:t>
              </a:r>
              <a:endParaRPr lang="zh-CN" altLang="en-US" sz="2400" dirty="0">
                <a:solidFill>
                  <a:schemeClr val="tx1">
                    <a:lumMod val="75000"/>
                    <a:lumOff val="25000"/>
                  </a:schemeClr>
                </a:solidFill>
              </a:endParaRPr>
            </a:p>
          </p:txBody>
        </p:sp>
      </p:grpSp>
      <p:grpSp>
        <p:nvGrpSpPr>
          <p:cNvPr id="124" name="组合 123"/>
          <p:cNvGrpSpPr/>
          <p:nvPr/>
        </p:nvGrpSpPr>
        <p:grpSpPr>
          <a:xfrm>
            <a:off x="8536444" y="2297181"/>
            <a:ext cx="2260969" cy="867047"/>
            <a:chOff x="8536444" y="1204710"/>
            <a:chExt cx="2260969" cy="867047"/>
          </a:xfrm>
        </p:grpSpPr>
        <p:sp>
          <p:nvSpPr>
            <p:cNvPr id="103" name="文本框 102"/>
            <p:cNvSpPr txBox="1"/>
            <p:nvPr/>
          </p:nvSpPr>
          <p:spPr>
            <a:xfrm>
              <a:off x="8673124" y="1204710"/>
              <a:ext cx="1107996" cy="369332"/>
            </a:xfrm>
            <a:prstGeom prst="rect">
              <a:avLst/>
            </a:prstGeom>
            <a:noFill/>
          </p:spPr>
          <p:txBody>
            <a:bodyPr wrap="none" rtlCol="0">
              <a:spAutoFit/>
            </a:bodyPr>
            <a:lstStyle/>
            <a:p>
              <a:r>
                <a:rPr lang="zh-CN" altLang="en-US" dirty="0">
                  <a:solidFill>
                    <a:schemeClr val="bg2">
                      <a:lumMod val="50000"/>
                    </a:schemeClr>
                  </a:solidFill>
                  <a:latin typeface="+mj-ea"/>
                  <a:ea typeface="+mj-ea"/>
                </a:rPr>
                <a:t>微观层面</a:t>
              </a:r>
            </a:p>
          </p:txBody>
        </p:sp>
        <p:sp>
          <p:nvSpPr>
            <p:cNvPr id="104" name="文本框 103"/>
            <p:cNvSpPr txBox="1"/>
            <p:nvPr/>
          </p:nvSpPr>
          <p:spPr>
            <a:xfrm>
              <a:off x="8536444" y="1702425"/>
              <a:ext cx="2260969" cy="369332"/>
            </a:xfrm>
            <a:prstGeom prst="rect">
              <a:avLst/>
            </a:prstGeom>
            <a:noFill/>
          </p:spPr>
          <p:txBody>
            <a:bodyPr wrap="square" rtlCol="0">
              <a:spAutoFit/>
            </a:bodyPr>
            <a:lstStyle/>
            <a:p>
              <a:r>
                <a:rPr lang="zh-CN" altLang="en-US" dirty="0">
                  <a:solidFill>
                    <a:schemeClr val="bg2">
                      <a:lumMod val="50000"/>
                    </a:schemeClr>
                  </a:solidFill>
                  <a:latin typeface="+mn-ea"/>
                </a:rPr>
                <a:t>  </a:t>
              </a:r>
            </a:p>
          </p:txBody>
        </p:sp>
        <p:cxnSp>
          <p:nvCxnSpPr>
            <p:cNvPr id="105" name="直接连接符 104"/>
            <p:cNvCxnSpPr/>
            <p:nvPr/>
          </p:nvCxnSpPr>
          <p:spPr>
            <a:xfrm>
              <a:off x="8769807" y="1633213"/>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9035359" y="3666570"/>
            <a:ext cx="2784464" cy="867047"/>
            <a:chOff x="9035359" y="2574099"/>
            <a:chExt cx="2784464" cy="867047"/>
          </a:xfrm>
        </p:grpSpPr>
        <p:sp>
          <p:nvSpPr>
            <p:cNvPr id="106" name="文本框 105"/>
            <p:cNvSpPr txBox="1"/>
            <p:nvPr/>
          </p:nvSpPr>
          <p:spPr>
            <a:xfrm>
              <a:off x="9172039" y="2574099"/>
              <a:ext cx="2262158" cy="369332"/>
            </a:xfrm>
            <a:prstGeom prst="rect">
              <a:avLst/>
            </a:prstGeom>
            <a:noFill/>
          </p:spPr>
          <p:txBody>
            <a:bodyPr wrap="none" rtlCol="0">
              <a:spAutoFit/>
            </a:bodyPr>
            <a:lstStyle/>
            <a:p>
              <a:r>
                <a:rPr lang="zh-CN" altLang="en-US" dirty="0">
                  <a:solidFill>
                    <a:schemeClr val="bg2">
                      <a:lumMod val="50000"/>
                    </a:schemeClr>
                  </a:solidFill>
                  <a:latin typeface="+mj-ea"/>
                  <a:ea typeface="+mj-ea"/>
                </a:rPr>
                <a:t>中国四线城市及以上</a:t>
              </a:r>
            </a:p>
          </p:txBody>
        </p:sp>
        <p:sp>
          <p:nvSpPr>
            <p:cNvPr id="107" name="文本框 106"/>
            <p:cNvSpPr txBox="1"/>
            <p:nvPr/>
          </p:nvSpPr>
          <p:spPr>
            <a:xfrm>
              <a:off x="9035359" y="3071814"/>
              <a:ext cx="2784464" cy="369332"/>
            </a:xfrm>
            <a:prstGeom prst="rect">
              <a:avLst/>
            </a:prstGeom>
            <a:noFill/>
          </p:spPr>
          <p:txBody>
            <a:bodyPr wrap="square" rtlCol="0">
              <a:spAutoFit/>
            </a:bodyPr>
            <a:lstStyle/>
            <a:p>
              <a:r>
                <a:rPr lang="zh-CN" altLang="en-US" dirty="0">
                  <a:solidFill>
                    <a:schemeClr val="bg2">
                      <a:lumMod val="50000"/>
                    </a:schemeClr>
                  </a:solidFill>
                  <a:latin typeface="+mn-ea"/>
                </a:rPr>
                <a:t>  路口摄像头覆盖率超</a:t>
              </a:r>
              <a:r>
                <a:rPr lang="en-US" altLang="zh-CN" dirty="0">
                  <a:solidFill>
                    <a:schemeClr val="bg2">
                      <a:lumMod val="50000"/>
                    </a:schemeClr>
                  </a:solidFill>
                  <a:latin typeface="+mn-ea"/>
                </a:rPr>
                <a:t>9</a:t>
              </a:r>
              <a:r>
                <a:rPr lang="zh-CN" altLang="en-US" dirty="0">
                  <a:solidFill>
                    <a:schemeClr val="bg2">
                      <a:lumMod val="50000"/>
                    </a:schemeClr>
                  </a:solidFill>
                  <a:latin typeface="+mn-ea"/>
                </a:rPr>
                <a:t>成</a:t>
              </a:r>
            </a:p>
          </p:txBody>
        </p:sp>
        <p:cxnSp>
          <p:nvCxnSpPr>
            <p:cNvPr id="108" name="直接连接符 107"/>
            <p:cNvCxnSpPr/>
            <p:nvPr/>
          </p:nvCxnSpPr>
          <p:spPr>
            <a:xfrm>
              <a:off x="9268722" y="3002602"/>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8650635" y="5104089"/>
            <a:ext cx="2652159" cy="867047"/>
            <a:chOff x="8650635" y="4011618"/>
            <a:chExt cx="2652159" cy="867047"/>
          </a:xfrm>
        </p:grpSpPr>
        <p:sp>
          <p:nvSpPr>
            <p:cNvPr id="109" name="文本框 108"/>
            <p:cNvSpPr txBox="1"/>
            <p:nvPr/>
          </p:nvSpPr>
          <p:spPr>
            <a:xfrm>
              <a:off x="8809804" y="4011618"/>
              <a:ext cx="2492990" cy="369332"/>
            </a:xfrm>
            <a:prstGeom prst="rect">
              <a:avLst/>
            </a:prstGeom>
            <a:noFill/>
          </p:spPr>
          <p:txBody>
            <a:bodyPr wrap="none" rtlCol="0">
              <a:spAutoFit/>
            </a:bodyPr>
            <a:lstStyle/>
            <a:p>
              <a:r>
                <a:rPr lang="zh-CN" altLang="en-US" dirty="0">
                  <a:solidFill>
                    <a:schemeClr val="bg2">
                      <a:lumMod val="50000"/>
                    </a:schemeClr>
                  </a:solidFill>
                  <a:latin typeface="+mj-ea"/>
                  <a:ea typeface="+mj-ea"/>
                </a:rPr>
                <a:t>利用路口的摄像头资源</a:t>
              </a:r>
            </a:p>
          </p:txBody>
        </p:sp>
        <p:sp>
          <p:nvSpPr>
            <p:cNvPr id="110" name="文本框 109"/>
            <p:cNvSpPr txBox="1"/>
            <p:nvPr/>
          </p:nvSpPr>
          <p:spPr>
            <a:xfrm>
              <a:off x="8650635" y="4509333"/>
              <a:ext cx="2652159" cy="369332"/>
            </a:xfrm>
            <a:prstGeom prst="rect">
              <a:avLst/>
            </a:prstGeom>
            <a:noFill/>
          </p:spPr>
          <p:txBody>
            <a:bodyPr wrap="square" rtlCol="0">
              <a:spAutoFit/>
            </a:bodyPr>
            <a:lstStyle/>
            <a:p>
              <a:pPr algn="ctr"/>
              <a:r>
                <a:rPr lang="zh-CN" altLang="en-US" dirty="0">
                  <a:solidFill>
                    <a:schemeClr val="bg2">
                      <a:lumMod val="50000"/>
                    </a:schemeClr>
                  </a:solidFill>
                  <a:latin typeface="+mn-ea"/>
                </a:rPr>
                <a:t>完成实时车辆路线规划</a:t>
              </a:r>
            </a:p>
          </p:txBody>
        </p:sp>
        <p:cxnSp>
          <p:nvCxnSpPr>
            <p:cNvPr id="111" name="直接连接符 110"/>
            <p:cNvCxnSpPr/>
            <p:nvPr/>
          </p:nvCxnSpPr>
          <p:spPr>
            <a:xfrm>
              <a:off x="8906487" y="4440121"/>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7" name="组合 126"/>
          <p:cNvGrpSpPr/>
          <p:nvPr/>
        </p:nvGrpSpPr>
        <p:grpSpPr>
          <a:xfrm>
            <a:off x="1033294" y="2373065"/>
            <a:ext cx="2260969" cy="867047"/>
            <a:chOff x="1033294" y="1280594"/>
            <a:chExt cx="2260969" cy="867047"/>
          </a:xfrm>
        </p:grpSpPr>
        <p:sp>
          <p:nvSpPr>
            <p:cNvPr id="112" name="文本框 111"/>
            <p:cNvSpPr txBox="1"/>
            <p:nvPr/>
          </p:nvSpPr>
          <p:spPr>
            <a:xfrm>
              <a:off x="2147833" y="1280594"/>
              <a:ext cx="1107997"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宏观层面</a:t>
              </a:r>
            </a:p>
          </p:txBody>
        </p:sp>
        <p:sp>
          <p:nvSpPr>
            <p:cNvPr id="113" name="文本框 112"/>
            <p:cNvSpPr txBox="1"/>
            <p:nvPr/>
          </p:nvSpPr>
          <p:spPr>
            <a:xfrm>
              <a:off x="1033294" y="1778309"/>
              <a:ext cx="2260969" cy="369332"/>
            </a:xfrm>
            <a:prstGeom prst="rect">
              <a:avLst/>
            </a:prstGeom>
            <a:noFill/>
          </p:spPr>
          <p:txBody>
            <a:bodyPr wrap="square" rtlCol="0">
              <a:spAutoFit/>
            </a:bodyPr>
            <a:lstStyle/>
            <a:p>
              <a:pPr algn="r"/>
              <a:endParaRPr lang="zh-CN" altLang="en-US" dirty="0">
                <a:solidFill>
                  <a:schemeClr val="bg2">
                    <a:lumMod val="50000"/>
                  </a:schemeClr>
                </a:solidFill>
                <a:latin typeface="+mn-ea"/>
              </a:endParaRPr>
            </a:p>
          </p:txBody>
        </p:sp>
        <p:cxnSp>
          <p:nvCxnSpPr>
            <p:cNvPr id="114" name="直接连接符 113"/>
            <p:cNvCxnSpPr/>
            <p:nvPr/>
          </p:nvCxnSpPr>
          <p:spPr>
            <a:xfrm>
              <a:off x="1178169" y="1709097"/>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144379" y="3655422"/>
            <a:ext cx="3563796" cy="852691"/>
            <a:chOff x="144379" y="2562951"/>
            <a:chExt cx="3563796" cy="852691"/>
          </a:xfrm>
        </p:grpSpPr>
        <p:sp>
          <p:nvSpPr>
            <p:cNvPr id="115" name="文本框 114"/>
            <p:cNvSpPr txBox="1"/>
            <p:nvPr/>
          </p:nvSpPr>
          <p:spPr>
            <a:xfrm>
              <a:off x="144379" y="2562951"/>
              <a:ext cx="3563796"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当今中国的地图测绘率接近</a:t>
              </a:r>
              <a:r>
                <a:rPr lang="en-US" altLang="zh-CN" dirty="0">
                  <a:solidFill>
                    <a:schemeClr val="bg2">
                      <a:lumMod val="50000"/>
                    </a:schemeClr>
                  </a:solidFill>
                  <a:latin typeface="+mj-ea"/>
                  <a:ea typeface="+mj-ea"/>
                </a:rPr>
                <a:t>100%</a:t>
              </a:r>
              <a:endParaRPr lang="zh-CN" altLang="en-US" dirty="0">
                <a:solidFill>
                  <a:schemeClr val="bg2">
                    <a:lumMod val="50000"/>
                  </a:schemeClr>
                </a:solidFill>
                <a:latin typeface="+mj-ea"/>
                <a:ea typeface="+mj-ea"/>
              </a:endParaRPr>
            </a:p>
          </p:txBody>
        </p:sp>
        <p:sp>
          <p:nvSpPr>
            <p:cNvPr id="116" name="文本框 115"/>
            <p:cNvSpPr txBox="1"/>
            <p:nvPr/>
          </p:nvSpPr>
          <p:spPr>
            <a:xfrm>
              <a:off x="535512" y="3046310"/>
              <a:ext cx="2260969" cy="369332"/>
            </a:xfrm>
            <a:prstGeom prst="rect">
              <a:avLst/>
            </a:prstGeom>
            <a:noFill/>
          </p:spPr>
          <p:txBody>
            <a:bodyPr wrap="square" rtlCol="0">
              <a:spAutoFit/>
            </a:bodyPr>
            <a:lstStyle/>
            <a:p>
              <a:pPr algn="r"/>
              <a:endParaRPr lang="zh-CN" altLang="en-US" dirty="0">
                <a:solidFill>
                  <a:schemeClr val="bg2">
                    <a:lumMod val="50000"/>
                  </a:schemeClr>
                </a:solidFill>
                <a:latin typeface="+mn-ea"/>
              </a:endParaRPr>
            </a:p>
          </p:txBody>
        </p:sp>
        <p:cxnSp>
          <p:nvCxnSpPr>
            <p:cNvPr id="117" name="直接连接符 116"/>
            <p:cNvCxnSpPr/>
            <p:nvPr/>
          </p:nvCxnSpPr>
          <p:spPr>
            <a:xfrm>
              <a:off x="680387" y="2977098"/>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48126" y="5114881"/>
            <a:ext cx="3250551" cy="867047"/>
            <a:chOff x="48126" y="4022410"/>
            <a:chExt cx="3250551" cy="867047"/>
          </a:xfrm>
        </p:grpSpPr>
        <p:sp>
          <p:nvSpPr>
            <p:cNvPr id="118" name="文本框 117"/>
            <p:cNvSpPr txBox="1"/>
            <p:nvPr/>
          </p:nvSpPr>
          <p:spPr>
            <a:xfrm>
              <a:off x="767254" y="4022410"/>
              <a:ext cx="2492990"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在道路行驶上控制车速</a:t>
              </a:r>
            </a:p>
          </p:txBody>
        </p:sp>
        <p:sp>
          <p:nvSpPr>
            <p:cNvPr id="119" name="文本框 118"/>
            <p:cNvSpPr txBox="1"/>
            <p:nvPr/>
          </p:nvSpPr>
          <p:spPr>
            <a:xfrm>
              <a:off x="48126" y="4520125"/>
              <a:ext cx="3250551" cy="369332"/>
            </a:xfrm>
            <a:prstGeom prst="rect">
              <a:avLst/>
            </a:prstGeom>
            <a:noFill/>
          </p:spPr>
          <p:txBody>
            <a:bodyPr wrap="square" rtlCol="0">
              <a:spAutoFit/>
            </a:bodyPr>
            <a:lstStyle/>
            <a:p>
              <a:pPr algn="r"/>
              <a:r>
                <a:rPr lang="zh-CN" altLang="en-US" dirty="0">
                  <a:solidFill>
                    <a:schemeClr val="bg2">
                      <a:lumMod val="50000"/>
                    </a:schemeClr>
                  </a:solidFill>
                  <a:latin typeface="+mn-ea"/>
                </a:rPr>
                <a:t>规避路口大量车辆的同时进入</a:t>
              </a:r>
            </a:p>
          </p:txBody>
        </p:sp>
        <p:cxnSp>
          <p:nvCxnSpPr>
            <p:cNvPr id="120" name="直接连接符 119"/>
            <p:cNvCxnSpPr/>
            <p:nvPr/>
          </p:nvCxnSpPr>
          <p:spPr>
            <a:xfrm>
              <a:off x="1182583" y="4450913"/>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89198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23"/>
                                        </p:tgtEl>
                                        <p:attrNameLst>
                                          <p:attrName>style.visibility</p:attrName>
                                        </p:attrNameLst>
                                      </p:cBhvr>
                                      <p:to>
                                        <p:strVal val="visible"/>
                                      </p:to>
                                    </p:set>
                                    <p:animEffect transition="in" filter="wipe(down)">
                                      <p:cBhvr>
                                        <p:cTn id="7" dur="500"/>
                                        <p:tgtEl>
                                          <p:spTgt spid="123"/>
                                        </p:tgtEl>
                                      </p:cBhvr>
                                    </p:animEffect>
                                  </p:childTnLst>
                                </p:cTn>
                              </p:par>
                              <p:par>
                                <p:cTn id="8" presetID="26" presetClass="emph" presetSubtype="0" repeatCount="2000" fill="hold" nodeType="withEffect">
                                  <p:stCondLst>
                                    <p:cond delay="500"/>
                                  </p:stCondLst>
                                  <p:childTnLst>
                                    <p:animEffect transition="out" filter="fade">
                                      <p:cBhvr>
                                        <p:cTn id="9" dur="500" tmFilter="0, 0; .2, .5; .8, .5; 1, 0"/>
                                        <p:tgtEl>
                                          <p:spTgt spid="123"/>
                                        </p:tgtEl>
                                      </p:cBhvr>
                                    </p:animEffect>
                                    <p:animScale>
                                      <p:cBhvr>
                                        <p:cTn id="10" dur="250" autoRev="1" fill="hold"/>
                                        <p:tgtEl>
                                          <p:spTgt spid="123"/>
                                        </p:tgtEl>
                                      </p:cBhvr>
                                      <p:by x="105000" y="105000"/>
                                    </p:animScale>
                                  </p:childTnLst>
                                </p:cTn>
                              </p:par>
                              <p:par>
                                <p:cTn id="11" presetID="22" presetClass="entr" presetSubtype="8" fill="hold" nodeType="withEffect">
                                  <p:stCondLst>
                                    <p:cond delay="1000"/>
                                  </p:stCondLst>
                                  <p:childTnLst>
                                    <p:set>
                                      <p:cBhvr>
                                        <p:cTn id="12" dur="1" fill="hold">
                                          <p:stCondLst>
                                            <p:cond delay="0"/>
                                          </p:stCondLst>
                                        </p:cTn>
                                        <p:tgtEl>
                                          <p:spTgt spid="63"/>
                                        </p:tgtEl>
                                        <p:attrNameLst>
                                          <p:attrName>style.visibility</p:attrName>
                                        </p:attrNameLst>
                                      </p:cBhvr>
                                      <p:to>
                                        <p:strVal val="visible"/>
                                      </p:to>
                                    </p:set>
                                    <p:animEffect transition="in" filter="wipe(left)">
                                      <p:cBhvr>
                                        <p:cTn id="13" dur="500"/>
                                        <p:tgtEl>
                                          <p:spTgt spid="63"/>
                                        </p:tgtEl>
                                      </p:cBhvr>
                                    </p:animEffect>
                                  </p:childTnLst>
                                </p:cTn>
                              </p:par>
                              <p:par>
                                <p:cTn id="14" presetID="22" presetClass="entr" presetSubtype="2" fill="hold" nodeType="withEffect">
                                  <p:stCondLst>
                                    <p:cond delay="1000"/>
                                  </p:stCondLst>
                                  <p:childTnLst>
                                    <p:set>
                                      <p:cBhvr>
                                        <p:cTn id="15" dur="1" fill="hold">
                                          <p:stCondLst>
                                            <p:cond delay="0"/>
                                          </p:stCondLst>
                                        </p:cTn>
                                        <p:tgtEl>
                                          <p:spTgt spid="67"/>
                                        </p:tgtEl>
                                        <p:attrNameLst>
                                          <p:attrName>style.visibility</p:attrName>
                                        </p:attrNameLst>
                                      </p:cBhvr>
                                      <p:to>
                                        <p:strVal val="visible"/>
                                      </p:to>
                                    </p:set>
                                    <p:animEffect transition="in" filter="wipe(right)">
                                      <p:cBhvr>
                                        <p:cTn id="16" dur="500"/>
                                        <p:tgtEl>
                                          <p:spTgt spid="67"/>
                                        </p:tgtEl>
                                      </p:cBhvr>
                                    </p:animEffect>
                                  </p:childTnLst>
                                </p:cTn>
                              </p:par>
                              <p:par>
                                <p:cTn id="17" presetID="10" presetClass="entr" presetSubtype="0" fill="hold" nodeType="withEffect">
                                  <p:stCondLst>
                                    <p:cond delay="150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par>
                                <p:cTn id="20" presetID="10" presetClass="entr" presetSubtype="0" fill="hold" nodeType="withEffect">
                                  <p:stCondLst>
                                    <p:cond delay="1500"/>
                                  </p:stCondLst>
                                  <p:childTnLst>
                                    <p:set>
                                      <p:cBhvr>
                                        <p:cTn id="21" dur="1" fill="hold">
                                          <p:stCondLst>
                                            <p:cond delay="0"/>
                                          </p:stCondLst>
                                        </p:cTn>
                                        <p:tgtEl>
                                          <p:spTgt spid="124"/>
                                        </p:tgtEl>
                                        <p:attrNameLst>
                                          <p:attrName>style.visibility</p:attrName>
                                        </p:attrNameLst>
                                      </p:cBhvr>
                                      <p:to>
                                        <p:strVal val="visible"/>
                                      </p:to>
                                    </p:set>
                                    <p:animEffect transition="in" filter="fade">
                                      <p:cBhvr>
                                        <p:cTn id="22" dur="500"/>
                                        <p:tgtEl>
                                          <p:spTgt spid="124"/>
                                        </p:tgtEl>
                                      </p:cBhvr>
                                    </p:animEffect>
                                  </p:childTnLst>
                                </p:cTn>
                              </p:par>
                              <p:par>
                                <p:cTn id="23" presetID="10" presetClass="entr" presetSubtype="0" fill="hold" nodeType="withEffect">
                                  <p:stCondLst>
                                    <p:cond delay="2000"/>
                                  </p:stCondLst>
                                  <p:childTnLst>
                                    <p:set>
                                      <p:cBhvr>
                                        <p:cTn id="24" dur="1" fill="hold">
                                          <p:stCondLst>
                                            <p:cond delay="0"/>
                                          </p:stCondLst>
                                        </p:cTn>
                                        <p:tgtEl>
                                          <p:spTgt spid="128"/>
                                        </p:tgtEl>
                                        <p:attrNameLst>
                                          <p:attrName>style.visibility</p:attrName>
                                        </p:attrNameLst>
                                      </p:cBhvr>
                                      <p:to>
                                        <p:strVal val="visible"/>
                                      </p:to>
                                    </p:set>
                                    <p:animEffect transition="in" filter="fade">
                                      <p:cBhvr>
                                        <p:cTn id="25" dur="500"/>
                                        <p:tgtEl>
                                          <p:spTgt spid="128"/>
                                        </p:tgtEl>
                                      </p:cBhvr>
                                    </p:animEffect>
                                  </p:childTnLst>
                                </p:cTn>
                              </p:par>
                              <p:par>
                                <p:cTn id="26" presetID="10" presetClass="entr" presetSubtype="0" fill="hold" nodeType="withEffect">
                                  <p:stCondLst>
                                    <p:cond delay="2000"/>
                                  </p:stCondLst>
                                  <p:childTnLst>
                                    <p:set>
                                      <p:cBhvr>
                                        <p:cTn id="27" dur="1" fill="hold">
                                          <p:stCondLst>
                                            <p:cond delay="0"/>
                                          </p:stCondLst>
                                        </p:cTn>
                                        <p:tgtEl>
                                          <p:spTgt spid="125"/>
                                        </p:tgtEl>
                                        <p:attrNameLst>
                                          <p:attrName>style.visibility</p:attrName>
                                        </p:attrNameLst>
                                      </p:cBhvr>
                                      <p:to>
                                        <p:strVal val="visible"/>
                                      </p:to>
                                    </p:set>
                                    <p:animEffect transition="in" filter="fade">
                                      <p:cBhvr>
                                        <p:cTn id="28" dur="500"/>
                                        <p:tgtEl>
                                          <p:spTgt spid="125"/>
                                        </p:tgtEl>
                                      </p:cBhvr>
                                    </p:animEffect>
                                  </p:childTnLst>
                                </p:cTn>
                              </p:par>
                              <p:par>
                                <p:cTn id="29" presetID="10" presetClass="entr" presetSubtype="0" fill="hold" nodeType="withEffect">
                                  <p:stCondLst>
                                    <p:cond delay="2500"/>
                                  </p:stCondLst>
                                  <p:childTnLst>
                                    <p:set>
                                      <p:cBhvr>
                                        <p:cTn id="30" dur="1" fill="hold">
                                          <p:stCondLst>
                                            <p:cond delay="0"/>
                                          </p:stCondLst>
                                        </p:cTn>
                                        <p:tgtEl>
                                          <p:spTgt spid="129"/>
                                        </p:tgtEl>
                                        <p:attrNameLst>
                                          <p:attrName>style.visibility</p:attrName>
                                        </p:attrNameLst>
                                      </p:cBhvr>
                                      <p:to>
                                        <p:strVal val="visible"/>
                                      </p:to>
                                    </p:set>
                                    <p:animEffect transition="in" filter="fade">
                                      <p:cBhvr>
                                        <p:cTn id="31" dur="500"/>
                                        <p:tgtEl>
                                          <p:spTgt spid="129"/>
                                        </p:tgtEl>
                                      </p:cBhvr>
                                    </p:animEffect>
                                  </p:childTnLst>
                                </p:cTn>
                              </p:par>
                              <p:par>
                                <p:cTn id="32" presetID="10" presetClass="entr" presetSubtype="0" fill="hold" nodeType="withEffect">
                                  <p:stCondLst>
                                    <p:cond delay="2500"/>
                                  </p:stCondLst>
                                  <p:childTnLst>
                                    <p:set>
                                      <p:cBhvr>
                                        <p:cTn id="33" dur="1" fill="hold">
                                          <p:stCondLst>
                                            <p:cond delay="0"/>
                                          </p:stCondLst>
                                        </p:cTn>
                                        <p:tgtEl>
                                          <p:spTgt spid="126"/>
                                        </p:tgtEl>
                                        <p:attrNameLst>
                                          <p:attrName>style.visibility</p:attrName>
                                        </p:attrNameLst>
                                      </p:cBhvr>
                                      <p:to>
                                        <p:strVal val="visible"/>
                                      </p:to>
                                    </p:set>
                                    <p:animEffect transition="in" filter="fade">
                                      <p:cBhvr>
                                        <p:cTn id="34"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211064" y="1370869"/>
            <a:ext cx="7459420" cy="3920252"/>
            <a:chOff x="2011363" y="1371600"/>
            <a:chExt cx="4987926" cy="2722563"/>
          </a:xfrm>
        </p:grpSpPr>
        <p:sp>
          <p:nvSpPr>
            <p:cNvPr id="5" name="Freeform 5"/>
            <p:cNvSpPr/>
            <p:nvPr/>
          </p:nvSpPr>
          <p:spPr bwMode="auto">
            <a:xfrm>
              <a:off x="5827714" y="3290888"/>
              <a:ext cx="531813" cy="487363"/>
            </a:xfrm>
            <a:custGeom>
              <a:avLst/>
              <a:gdLst>
                <a:gd name="T0" fmla="*/ 243 w 335"/>
                <a:gd name="T1" fmla="*/ 0 h 307"/>
                <a:gd name="T2" fmla="*/ 275 w 335"/>
                <a:gd name="T3" fmla="*/ 81 h 307"/>
                <a:gd name="T4" fmla="*/ 317 w 335"/>
                <a:gd name="T5" fmla="*/ 127 h 307"/>
                <a:gd name="T6" fmla="*/ 335 w 335"/>
                <a:gd name="T7" fmla="*/ 193 h 307"/>
                <a:gd name="T8" fmla="*/ 316 w 335"/>
                <a:gd name="T9" fmla="*/ 245 h 307"/>
                <a:gd name="T10" fmla="*/ 306 w 335"/>
                <a:gd name="T11" fmla="*/ 282 h 307"/>
                <a:gd name="T12" fmla="*/ 285 w 335"/>
                <a:gd name="T13" fmla="*/ 291 h 307"/>
                <a:gd name="T14" fmla="*/ 279 w 335"/>
                <a:gd name="T15" fmla="*/ 307 h 307"/>
                <a:gd name="T16" fmla="*/ 262 w 335"/>
                <a:gd name="T17" fmla="*/ 291 h 307"/>
                <a:gd name="T18" fmla="*/ 252 w 335"/>
                <a:gd name="T19" fmla="*/ 304 h 307"/>
                <a:gd name="T20" fmla="*/ 226 w 335"/>
                <a:gd name="T21" fmla="*/ 291 h 307"/>
                <a:gd name="T22" fmla="*/ 216 w 335"/>
                <a:gd name="T23" fmla="*/ 262 h 307"/>
                <a:gd name="T24" fmla="*/ 200 w 335"/>
                <a:gd name="T25" fmla="*/ 258 h 307"/>
                <a:gd name="T26" fmla="*/ 205 w 335"/>
                <a:gd name="T27" fmla="*/ 235 h 307"/>
                <a:gd name="T28" fmla="*/ 183 w 335"/>
                <a:gd name="T29" fmla="*/ 250 h 307"/>
                <a:gd name="T30" fmla="*/ 165 w 335"/>
                <a:gd name="T31" fmla="*/ 224 h 307"/>
                <a:gd name="T32" fmla="*/ 148 w 335"/>
                <a:gd name="T33" fmla="*/ 219 h 307"/>
                <a:gd name="T34" fmla="*/ 99 w 335"/>
                <a:gd name="T35" fmla="*/ 230 h 307"/>
                <a:gd name="T36" fmla="*/ 81 w 335"/>
                <a:gd name="T37" fmla="*/ 248 h 307"/>
                <a:gd name="T38" fmla="*/ 51 w 335"/>
                <a:gd name="T39" fmla="*/ 243 h 307"/>
                <a:gd name="T40" fmla="*/ 33 w 335"/>
                <a:gd name="T41" fmla="*/ 259 h 307"/>
                <a:gd name="T42" fmla="*/ 13 w 335"/>
                <a:gd name="T43" fmla="*/ 246 h 307"/>
                <a:gd name="T44" fmla="*/ 21 w 335"/>
                <a:gd name="T45" fmla="*/ 215 h 307"/>
                <a:gd name="T46" fmla="*/ 0 w 335"/>
                <a:gd name="T47" fmla="*/ 158 h 307"/>
                <a:gd name="T48" fmla="*/ 8 w 335"/>
                <a:gd name="T49" fmla="*/ 156 h 307"/>
                <a:gd name="T50" fmla="*/ 5 w 335"/>
                <a:gd name="T51" fmla="*/ 118 h 307"/>
                <a:gd name="T52" fmla="*/ 72 w 335"/>
                <a:gd name="T53" fmla="*/ 78 h 307"/>
                <a:gd name="T54" fmla="*/ 82 w 335"/>
                <a:gd name="T55" fmla="*/ 54 h 307"/>
                <a:gd name="T56" fmla="*/ 91 w 335"/>
                <a:gd name="T57" fmla="*/ 58 h 307"/>
                <a:gd name="T58" fmla="*/ 113 w 335"/>
                <a:gd name="T59" fmla="*/ 25 h 307"/>
                <a:gd name="T60" fmla="*/ 134 w 335"/>
                <a:gd name="T61" fmla="*/ 43 h 307"/>
                <a:gd name="T62" fmla="*/ 150 w 335"/>
                <a:gd name="T63" fmla="*/ 3 h 307"/>
                <a:gd name="T64" fmla="*/ 204 w 335"/>
                <a:gd name="T65" fmla="*/ 14 h 307"/>
                <a:gd name="T66" fmla="*/ 186 w 335"/>
                <a:gd name="T67" fmla="*/ 39 h 307"/>
                <a:gd name="T68" fmla="*/ 226 w 335"/>
                <a:gd name="T69" fmla="*/ 69 h 307"/>
                <a:gd name="T70" fmla="*/ 243 w 335"/>
                <a:gd name="T7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5" h="307">
                  <a:moveTo>
                    <a:pt x="243" y="0"/>
                  </a:moveTo>
                  <a:lnTo>
                    <a:pt x="275" y="81"/>
                  </a:lnTo>
                  <a:lnTo>
                    <a:pt x="317" y="127"/>
                  </a:lnTo>
                  <a:lnTo>
                    <a:pt x="335" y="193"/>
                  </a:lnTo>
                  <a:lnTo>
                    <a:pt x="316" y="245"/>
                  </a:lnTo>
                  <a:lnTo>
                    <a:pt x="306" y="282"/>
                  </a:lnTo>
                  <a:lnTo>
                    <a:pt x="285" y="291"/>
                  </a:lnTo>
                  <a:lnTo>
                    <a:pt x="279" y="307"/>
                  </a:lnTo>
                  <a:lnTo>
                    <a:pt x="262" y="291"/>
                  </a:lnTo>
                  <a:lnTo>
                    <a:pt x="252" y="304"/>
                  </a:lnTo>
                  <a:lnTo>
                    <a:pt x="226" y="291"/>
                  </a:lnTo>
                  <a:lnTo>
                    <a:pt x="216" y="262"/>
                  </a:lnTo>
                  <a:lnTo>
                    <a:pt x="200" y="258"/>
                  </a:lnTo>
                  <a:lnTo>
                    <a:pt x="205" y="235"/>
                  </a:lnTo>
                  <a:lnTo>
                    <a:pt x="183" y="250"/>
                  </a:lnTo>
                  <a:lnTo>
                    <a:pt x="165" y="224"/>
                  </a:lnTo>
                  <a:lnTo>
                    <a:pt x="148" y="219"/>
                  </a:lnTo>
                  <a:lnTo>
                    <a:pt x="99" y="230"/>
                  </a:lnTo>
                  <a:lnTo>
                    <a:pt x="81" y="248"/>
                  </a:lnTo>
                  <a:lnTo>
                    <a:pt x="51" y="243"/>
                  </a:lnTo>
                  <a:lnTo>
                    <a:pt x="33" y="259"/>
                  </a:lnTo>
                  <a:lnTo>
                    <a:pt x="13" y="246"/>
                  </a:lnTo>
                  <a:lnTo>
                    <a:pt x="21" y="215"/>
                  </a:lnTo>
                  <a:lnTo>
                    <a:pt x="0" y="158"/>
                  </a:lnTo>
                  <a:lnTo>
                    <a:pt x="8" y="156"/>
                  </a:lnTo>
                  <a:lnTo>
                    <a:pt x="5" y="118"/>
                  </a:lnTo>
                  <a:lnTo>
                    <a:pt x="72" y="78"/>
                  </a:lnTo>
                  <a:lnTo>
                    <a:pt x="82" y="54"/>
                  </a:lnTo>
                  <a:lnTo>
                    <a:pt x="91" y="58"/>
                  </a:lnTo>
                  <a:lnTo>
                    <a:pt x="113" y="25"/>
                  </a:lnTo>
                  <a:lnTo>
                    <a:pt x="134" y="43"/>
                  </a:lnTo>
                  <a:lnTo>
                    <a:pt x="150" y="3"/>
                  </a:lnTo>
                  <a:lnTo>
                    <a:pt x="204" y="14"/>
                  </a:lnTo>
                  <a:lnTo>
                    <a:pt x="186" y="39"/>
                  </a:lnTo>
                  <a:lnTo>
                    <a:pt x="226" y="69"/>
                  </a:lnTo>
                  <a:lnTo>
                    <a:pt x="243" y="0"/>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 name="Freeform 6"/>
            <p:cNvSpPr/>
            <p:nvPr/>
          </p:nvSpPr>
          <p:spPr bwMode="auto">
            <a:xfrm>
              <a:off x="5827714" y="3290888"/>
              <a:ext cx="531813" cy="487363"/>
            </a:xfrm>
            <a:custGeom>
              <a:avLst/>
              <a:gdLst>
                <a:gd name="T0" fmla="*/ 243 w 335"/>
                <a:gd name="T1" fmla="*/ 0 h 307"/>
                <a:gd name="T2" fmla="*/ 275 w 335"/>
                <a:gd name="T3" fmla="*/ 81 h 307"/>
                <a:gd name="T4" fmla="*/ 317 w 335"/>
                <a:gd name="T5" fmla="*/ 127 h 307"/>
                <a:gd name="T6" fmla="*/ 335 w 335"/>
                <a:gd name="T7" fmla="*/ 193 h 307"/>
                <a:gd name="T8" fmla="*/ 316 w 335"/>
                <a:gd name="T9" fmla="*/ 245 h 307"/>
                <a:gd name="T10" fmla="*/ 306 w 335"/>
                <a:gd name="T11" fmla="*/ 282 h 307"/>
                <a:gd name="T12" fmla="*/ 285 w 335"/>
                <a:gd name="T13" fmla="*/ 291 h 307"/>
                <a:gd name="T14" fmla="*/ 279 w 335"/>
                <a:gd name="T15" fmla="*/ 307 h 307"/>
                <a:gd name="T16" fmla="*/ 262 w 335"/>
                <a:gd name="T17" fmla="*/ 291 h 307"/>
                <a:gd name="T18" fmla="*/ 252 w 335"/>
                <a:gd name="T19" fmla="*/ 304 h 307"/>
                <a:gd name="T20" fmla="*/ 226 w 335"/>
                <a:gd name="T21" fmla="*/ 291 h 307"/>
                <a:gd name="T22" fmla="*/ 216 w 335"/>
                <a:gd name="T23" fmla="*/ 262 h 307"/>
                <a:gd name="T24" fmla="*/ 200 w 335"/>
                <a:gd name="T25" fmla="*/ 258 h 307"/>
                <a:gd name="T26" fmla="*/ 205 w 335"/>
                <a:gd name="T27" fmla="*/ 235 h 307"/>
                <a:gd name="T28" fmla="*/ 183 w 335"/>
                <a:gd name="T29" fmla="*/ 250 h 307"/>
                <a:gd name="T30" fmla="*/ 165 w 335"/>
                <a:gd name="T31" fmla="*/ 224 h 307"/>
                <a:gd name="T32" fmla="*/ 148 w 335"/>
                <a:gd name="T33" fmla="*/ 219 h 307"/>
                <a:gd name="T34" fmla="*/ 99 w 335"/>
                <a:gd name="T35" fmla="*/ 230 h 307"/>
                <a:gd name="T36" fmla="*/ 81 w 335"/>
                <a:gd name="T37" fmla="*/ 248 h 307"/>
                <a:gd name="T38" fmla="*/ 51 w 335"/>
                <a:gd name="T39" fmla="*/ 243 h 307"/>
                <a:gd name="T40" fmla="*/ 33 w 335"/>
                <a:gd name="T41" fmla="*/ 259 h 307"/>
                <a:gd name="T42" fmla="*/ 13 w 335"/>
                <a:gd name="T43" fmla="*/ 246 h 307"/>
                <a:gd name="T44" fmla="*/ 21 w 335"/>
                <a:gd name="T45" fmla="*/ 215 h 307"/>
                <a:gd name="T46" fmla="*/ 0 w 335"/>
                <a:gd name="T47" fmla="*/ 158 h 307"/>
                <a:gd name="T48" fmla="*/ 8 w 335"/>
                <a:gd name="T49" fmla="*/ 156 h 307"/>
                <a:gd name="T50" fmla="*/ 5 w 335"/>
                <a:gd name="T51" fmla="*/ 118 h 307"/>
                <a:gd name="T52" fmla="*/ 72 w 335"/>
                <a:gd name="T53" fmla="*/ 78 h 307"/>
                <a:gd name="T54" fmla="*/ 82 w 335"/>
                <a:gd name="T55" fmla="*/ 54 h 307"/>
                <a:gd name="T56" fmla="*/ 91 w 335"/>
                <a:gd name="T57" fmla="*/ 58 h 307"/>
                <a:gd name="T58" fmla="*/ 113 w 335"/>
                <a:gd name="T59" fmla="*/ 25 h 307"/>
                <a:gd name="T60" fmla="*/ 134 w 335"/>
                <a:gd name="T61" fmla="*/ 43 h 307"/>
                <a:gd name="T62" fmla="*/ 150 w 335"/>
                <a:gd name="T63" fmla="*/ 3 h 307"/>
                <a:gd name="T64" fmla="*/ 204 w 335"/>
                <a:gd name="T65" fmla="*/ 14 h 307"/>
                <a:gd name="T66" fmla="*/ 186 w 335"/>
                <a:gd name="T67" fmla="*/ 39 h 307"/>
                <a:gd name="T68" fmla="*/ 226 w 335"/>
                <a:gd name="T69" fmla="*/ 69 h 307"/>
                <a:gd name="T70" fmla="*/ 243 w 335"/>
                <a:gd name="T71"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5" h="307">
                  <a:moveTo>
                    <a:pt x="243" y="0"/>
                  </a:moveTo>
                  <a:lnTo>
                    <a:pt x="275" y="81"/>
                  </a:lnTo>
                  <a:lnTo>
                    <a:pt x="317" y="127"/>
                  </a:lnTo>
                  <a:lnTo>
                    <a:pt x="335" y="193"/>
                  </a:lnTo>
                  <a:lnTo>
                    <a:pt x="316" y="245"/>
                  </a:lnTo>
                  <a:lnTo>
                    <a:pt x="306" y="282"/>
                  </a:lnTo>
                  <a:lnTo>
                    <a:pt x="285" y="291"/>
                  </a:lnTo>
                  <a:lnTo>
                    <a:pt x="279" y="307"/>
                  </a:lnTo>
                  <a:lnTo>
                    <a:pt x="262" y="291"/>
                  </a:lnTo>
                  <a:lnTo>
                    <a:pt x="252" y="304"/>
                  </a:lnTo>
                  <a:lnTo>
                    <a:pt x="226" y="291"/>
                  </a:lnTo>
                  <a:lnTo>
                    <a:pt x="216" y="262"/>
                  </a:lnTo>
                  <a:lnTo>
                    <a:pt x="200" y="258"/>
                  </a:lnTo>
                  <a:lnTo>
                    <a:pt x="205" y="235"/>
                  </a:lnTo>
                  <a:lnTo>
                    <a:pt x="183" y="250"/>
                  </a:lnTo>
                  <a:lnTo>
                    <a:pt x="165" y="224"/>
                  </a:lnTo>
                  <a:lnTo>
                    <a:pt x="148" y="219"/>
                  </a:lnTo>
                  <a:lnTo>
                    <a:pt x="99" y="230"/>
                  </a:lnTo>
                  <a:lnTo>
                    <a:pt x="81" y="248"/>
                  </a:lnTo>
                  <a:lnTo>
                    <a:pt x="51" y="243"/>
                  </a:lnTo>
                  <a:lnTo>
                    <a:pt x="33" y="259"/>
                  </a:lnTo>
                  <a:lnTo>
                    <a:pt x="13" y="246"/>
                  </a:lnTo>
                  <a:lnTo>
                    <a:pt x="21" y="215"/>
                  </a:lnTo>
                  <a:lnTo>
                    <a:pt x="0" y="158"/>
                  </a:lnTo>
                  <a:lnTo>
                    <a:pt x="8" y="156"/>
                  </a:lnTo>
                  <a:lnTo>
                    <a:pt x="5" y="118"/>
                  </a:lnTo>
                  <a:lnTo>
                    <a:pt x="72" y="78"/>
                  </a:lnTo>
                  <a:lnTo>
                    <a:pt x="82" y="54"/>
                  </a:lnTo>
                  <a:lnTo>
                    <a:pt x="91" y="58"/>
                  </a:lnTo>
                  <a:lnTo>
                    <a:pt x="113" y="25"/>
                  </a:lnTo>
                  <a:lnTo>
                    <a:pt x="134" y="43"/>
                  </a:lnTo>
                  <a:lnTo>
                    <a:pt x="150" y="3"/>
                  </a:lnTo>
                  <a:lnTo>
                    <a:pt x="204" y="14"/>
                  </a:lnTo>
                  <a:lnTo>
                    <a:pt x="186" y="39"/>
                  </a:lnTo>
                  <a:lnTo>
                    <a:pt x="226" y="69"/>
                  </a:lnTo>
                  <a:lnTo>
                    <a:pt x="2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 name="Oval 7"/>
            <p:cNvSpPr>
              <a:spLocks noChangeArrowheads="1"/>
            </p:cNvSpPr>
            <p:nvPr/>
          </p:nvSpPr>
          <p:spPr bwMode="auto">
            <a:xfrm>
              <a:off x="6237289" y="3811588"/>
              <a:ext cx="55563" cy="539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 name="Freeform 11"/>
            <p:cNvSpPr/>
            <p:nvPr/>
          </p:nvSpPr>
          <p:spPr bwMode="auto">
            <a:xfrm>
              <a:off x="6499226" y="3441700"/>
              <a:ext cx="58738" cy="39688"/>
            </a:xfrm>
            <a:custGeom>
              <a:avLst/>
              <a:gdLst>
                <a:gd name="T0" fmla="*/ 5 w 37"/>
                <a:gd name="T1" fmla="*/ 0 h 25"/>
                <a:gd name="T2" fmla="*/ 0 w 37"/>
                <a:gd name="T3" fmla="*/ 6 h 25"/>
                <a:gd name="T4" fmla="*/ 37 w 37"/>
                <a:gd name="T5" fmla="*/ 25 h 25"/>
                <a:gd name="T6" fmla="*/ 5 w 37"/>
                <a:gd name="T7" fmla="*/ 0 h 25"/>
              </a:gdLst>
              <a:ahLst/>
              <a:cxnLst>
                <a:cxn ang="0">
                  <a:pos x="T0" y="T1"/>
                </a:cxn>
                <a:cxn ang="0">
                  <a:pos x="T2" y="T3"/>
                </a:cxn>
                <a:cxn ang="0">
                  <a:pos x="T4" y="T5"/>
                </a:cxn>
                <a:cxn ang="0">
                  <a:pos x="T6" y="T7"/>
                </a:cxn>
              </a:cxnLst>
              <a:rect l="0" t="0" r="r" b="b"/>
              <a:pathLst>
                <a:path w="37" h="25">
                  <a:moveTo>
                    <a:pt x="5" y="0"/>
                  </a:moveTo>
                  <a:lnTo>
                    <a:pt x="0" y="6"/>
                  </a:lnTo>
                  <a:lnTo>
                    <a:pt x="37" y="25"/>
                  </a:lnTo>
                  <a:lnTo>
                    <a:pt x="5" y="0"/>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 name="Freeform 12"/>
            <p:cNvSpPr/>
            <p:nvPr/>
          </p:nvSpPr>
          <p:spPr bwMode="auto">
            <a:xfrm>
              <a:off x="6499226" y="3441700"/>
              <a:ext cx="58738" cy="39688"/>
            </a:xfrm>
            <a:custGeom>
              <a:avLst/>
              <a:gdLst>
                <a:gd name="T0" fmla="*/ 5 w 37"/>
                <a:gd name="T1" fmla="*/ 0 h 25"/>
                <a:gd name="T2" fmla="*/ 0 w 37"/>
                <a:gd name="T3" fmla="*/ 6 h 25"/>
                <a:gd name="T4" fmla="*/ 37 w 37"/>
                <a:gd name="T5" fmla="*/ 25 h 25"/>
                <a:gd name="T6" fmla="*/ 5 w 37"/>
                <a:gd name="T7" fmla="*/ 0 h 25"/>
              </a:gdLst>
              <a:ahLst/>
              <a:cxnLst>
                <a:cxn ang="0">
                  <a:pos x="T0" y="T1"/>
                </a:cxn>
                <a:cxn ang="0">
                  <a:pos x="T2" y="T3"/>
                </a:cxn>
                <a:cxn ang="0">
                  <a:pos x="T4" y="T5"/>
                </a:cxn>
                <a:cxn ang="0">
                  <a:pos x="T6" y="T7"/>
                </a:cxn>
              </a:cxnLst>
              <a:rect l="0" t="0" r="r" b="b"/>
              <a:pathLst>
                <a:path w="37" h="25">
                  <a:moveTo>
                    <a:pt x="5" y="0"/>
                  </a:moveTo>
                  <a:lnTo>
                    <a:pt x="0" y="6"/>
                  </a:lnTo>
                  <a:lnTo>
                    <a:pt x="37" y="25"/>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 name="Freeform 13"/>
            <p:cNvSpPr/>
            <p:nvPr/>
          </p:nvSpPr>
          <p:spPr bwMode="auto">
            <a:xfrm>
              <a:off x="6062664" y="3117850"/>
              <a:ext cx="258763" cy="158750"/>
            </a:xfrm>
            <a:custGeom>
              <a:avLst/>
              <a:gdLst>
                <a:gd name="T0" fmla="*/ 163 w 163"/>
                <a:gd name="T1" fmla="*/ 100 h 100"/>
                <a:gd name="T2" fmla="*/ 131 w 163"/>
                <a:gd name="T3" fmla="*/ 49 h 100"/>
                <a:gd name="T4" fmla="*/ 51 w 163"/>
                <a:gd name="T5" fmla="*/ 10 h 100"/>
                <a:gd name="T6" fmla="*/ 35 w 163"/>
                <a:gd name="T7" fmla="*/ 24 h 100"/>
                <a:gd name="T8" fmla="*/ 23 w 163"/>
                <a:gd name="T9" fmla="*/ 0 h 100"/>
                <a:gd name="T10" fmla="*/ 0 w 163"/>
                <a:gd name="T11" fmla="*/ 0 h 100"/>
                <a:gd name="T12" fmla="*/ 9 w 163"/>
                <a:gd name="T13" fmla="*/ 13 h 100"/>
                <a:gd name="T14" fmla="*/ 18 w 163"/>
                <a:gd name="T15" fmla="*/ 16 h 100"/>
                <a:gd name="T16" fmla="*/ 7 w 163"/>
                <a:gd name="T17" fmla="*/ 21 h 100"/>
                <a:gd name="T18" fmla="*/ 18 w 163"/>
                <a:gd name="T19" fmla="*/ 30 h 100"/>
                <a:gd name="T20" fmla="*/ 53 w 163"/>
                <a:gd name="T21" fmla="*/ 38 h 100"/>
                <a:gd name="T22" fmla="*/ 63 w 163"/>
                <a:gd name="T23" fmla="*/ 70 h 100"/>
                <a:gd name="T24" fmla="*/ 85 w 163"/>
                <a:gd name="T25" fmla="*/ 88 h 100"/>
                <a:gd name="T26" fmla="*/ 104 w 163"/>
                <a:gd name="T27" fmla="*/ 77 h 100"/>
                <a:gd name="T28" fmla="*/ 122 w 163"/>
                <a:gd name="T29" fmla="*/ 77 h 100"/>
                <a:gd name="T30" fmla="*/ 141 w 163"/>
                <a:gd name="T31" fmla="*/ 98 h 100"/>
                <a:gd name="T32" fmla="*/ 163 w 163"/>
                <a:gd name="T33"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3" h="100">
                  <a:moveTo>
                    <a:pt x="163" y="100"/>
                  </a:moveTo>
                  <a:lnTo>
                    <a:pt x="131" y="49"/>
                  </a:lnTo>
                  <a:lnTo>
                    <a:pt x="51" y="10"/>
                  </a:lnTo>
                  <a:lnTo>
                    <a:pt x="35" y="24"/>
                  </a:lnTo>
                  <a:lnTo>
                    <a:pt x="23" y="0"/>
                  </a:lnTo>
                  <a:lnTo>
                    <a:pt x="0" y="0"/>
                  </a:lnTo>
                  <a:lnTo>
                    <a:pt x="9" y="13"/>
                  </a:lnTo>
                  <a:lnTo>
                    <a:pt x="18" y="16"/>
                  </a:lnTo>
                  <a:lnTo>
                    <a:pt x="7" y="21"/>
                  </a:lnTo>
                  <a:lnTo>
                    <a:pt x="18" y="30"/>
                  </a:lnTo>
                  <a:lnTo>
                    <a:pt x="53" y="38"/>
                  </a:lnTo>
                  <a:lnTo>
                    <a:pt x="63" y="70"/>
                  </a:lnTo>
                  <a:lnTo>
                    <a:pt x="85" y="88"/>
                  </a:lnTo>
                  <a:lnTo>
                    <a:pt x="104" y="77"/>
                  </a:lnTo>
                  <a:lnTo>
                    <a:pt x="122" y="77"/>
                  </a:lnTo>
                  <a:lnTo>
                    <a:pt x="141" y="98"/>
                  </a:lnTo>
                  <a:lnTo>
                    <a:pt x="163" y="100"/>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 name="Freeform 14"/>
            <p:cNvSpPr/>
            <p:nvPr/>
          </p:nvSpPr>
          <p:spPr bwMode="auto">
            <a:xfrm>
              <a:off x="6299201" y="3144838"/>
              <a:ext cx="50800" cy="66675"/>
            </a:xfrm>
            <a:custGeom>
              <a:avLst/>
              <a:gdLst>
                <a:gd name="T0" fmla="*/ 0 w 32"/>
                <a:gd name="T1" fmla="*/ 29 h 42"/>
                <a:gd name="T2" fmla="*/ 11 w 32"/>
                <a:gd name="T3" fmla="*/ 42 h 42"/>
                <a:gd name="T4" fmla="*/ 32 w 32"/>
                <a:gd name="T5" fmla="*/ 26 h 42"/>
                <a:gd name="T6" fmla="*/ 27 w 32"/>
                <a:gd name="T7" fmla="*/ 7 h 42"/>
                <a:gd name="T8" fmla="*/ 9 w 32"/>
                <a:gd name="T9" fmla="*/ 0 h 42"/>
                <a:gd name="T10" fmla="*/ 25 w 32"/>
                <a:gd name="T11" fmla="*/ 15 h 42"/>
                <a:gd name="T12" fmla="*/ 18 w 32"/>
                <a:gd name="T13" fmla="*/ 29 h 42"/>
                <a:gd name="T14" fmla="*/ 0 w 32"/>
                <a:gd name="T15" fmla="*/ 29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2">
                  <a:moveTo>
                    <a:pt x="0" y="29"/>
                  </a:moveTo>
                  <a:lnTo>
                    <a:pt x="11" y="42"/>
                  </a:lnTo>
                  <a:lnTo>
                    <a:pt x="32" y="26"/>
                  </a:lnTo>
                  <a:lnTo>
                    <a:pt x="27" y="7"/>
                  </a:lnTo>
                  <a:lnTo>
                    <a:pt x="9" y="0"/>
                  </a:lnTo>
                  <a:lnTo>
                    <a:pt x="25" y="15"/>
                  </a:lnTo>
                  <a:lnTo>
                    <a:pt x="18" y="29"/>
                  </a:lnTo>
                  <a:lnTo>
                    <a:pt x="0" y="29"/>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 name="Freeform 15"/>
            <p:cNvSpPr/>
            <p:nvPr/>
          </p:nvSpPr>
          <p:spPr bwMode="auto">
            <a:xfrm>
              <a:off x="5764214" y="2982913"/>
              <a:ext cx="139700" cy="176213"/>
            </a:xfrm>
            <a:custGeom>
              <a:avLst/>
              <a:gdLst>
                <a:gd name="T0" fmla="*/ 72 w 88"/>
                <a:gd name="T1" fmla="*/ 0 h 111"/>
                <a:gd name="T2" fmla="*/ 88 w 88"/>
                <a:gd name="T3" fmla="*/ 17 h 111"/>
                <a:gd name="T4" fmla="*/ 67 w 88"/>
                <a:gd name="T5" fmla="*/ 34 h 111"/>
                <a:gd name="T6" fmla="*/ 82 w 88"/>
                <a:gd name="T7" fmla="*/ 63 h 111"/>
                <a:gd name="T8" fmla="*/ 65 w 88"/>
                <a:gd name="T9" fmla="*/ 111 h 111"/>
                <a:gd name="T10" fmla="*/ 19 w 88"/>
                <a:gd name="T11" fmla="*/ 104 h 111"/>
                <a:gd name="T12" fmla="*/ 0 w 88"/>
                <a:gd name="T13" fmla="*/ 62 h 111"/>
                <a:gd name="T14" fmla="*/ 20 w 88"/>
                <a:gd name="T15" fmla="*/ 54 h 111"/>
                <a:gd name="T16" fmla="*/ 32 w 88"/>
                <a:gd name="T17" fmla="*/ 41 h 111"/>
                <a:gd name="T18" fmla="*/ 41 w 88"/>
                <a:gd name="T19" fmla="*/ 40 h 111"/>
                <a:gd name="T20" fmla="*/ 55 w 88"/>
                <a:gd name="T21" fmla="*/ 20 h 111"/>
                <a:gd name="T22" fmla="*/ 72 w 88"/>
                <a:gd name="T2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8" h="111">
                  <a:moveTo>
                    <a:pt x="72" y="0"/>
                  </a:moveTo>
                  <a:lnTo>
                    <a:pt x="88" y="17"/>
                  </a:lnTo>
                  <a:lnTo>
                    <a:pt x="67" y="34"/>
                  </a:lnTo>
                  <a:lnTo>
                    <a:pt x="82" y="63"/>
                  </a:lnTo>
                  <a:lnTo>
                    <a:pt x="65" y="111"/>
                  </a:lnTo>
                  <a:lnTo>
                    <a:pt x="19" y="104"/>
                  </a:lnTo>
                  <a:lnTo>
                    <a:pt x="0" y="62"/>
                  </a:lnTo>
                  <a:lnTo>
                    <a:pt x="20" y="54"/>
                  </a:lnTo>
                  <a:lnTo>
                    <a:pt x="32" y="41"/>
                  </a:lnTo>
                  <a:lnTo>
                    <a:pt x="41" y="40"/>
                  </a:lnTo>
                  <a:lnTo>
                    <a:pt x="55" y="20"/>
                  </a:lnTo>
                  <a:lnTo>
                    <a:pt x="72" y="0"/>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 name="Freeform 16"/>
            <p:cNvSpPr/>
            <p:nvPr/>
          </p:nvSpPr>
          <p:spPr bwMode="auto">
            <a:xfrm>
              <a:off x="5899151" y="3071813"/>
              <a:ext cx="88900" cy="119063"/>
            </a:xfrm>
            <a:custGeom>
              <a:avLst/>
              <a:gdLst>
                <a:gd name="T0" fmla="*/ 56 w 56"/>
                <a:gd name="T1" fmla="*/ 0 h 75"/>
                <a:gd name="T2" fmla="*/ 7 w 56"/>
                <a:gd name="T3" fmla="*/ 7 h 75"/>
                <a:gd name="T4" fmla="*/ 0 w 56"/>
                <a:gd name="T5" fmla="*/ 57 h 75"/>
                <a:gd name="T6" fmla="*/ 3 w 56"/>
                <a:gd name="T7" fmla="*/ 75 h 75"/>
                <a:gd name="T8" fmla="*/ 13 w 56"/>
                <a:gd name="T9" fmla="*/ 72 h 75"/>
                <a:gd name="T10" fmla="*/ 10 w 56"/>
                <a:gd name="T11" fmla="*/ 48 h 75"/>
                <a:gd name="T12" fmla="*/ 17 w 56"/>
                <a:gd name="T13" fmla="*/ 48 h 75"/>
                <a:gd name="T14" fmla="*/ 21 w 56"/>
                <a:gd name="T15" fmla="*/ 73 h 75"/>
                <a:gd name="T16" fmla="*/ 34 w 56"/>
                <a:gd name="T17" fmla="*/ 65 h 75"/>
                <a:gd name="T18" fmla="*/ 21 w 56"/>
                <a:gd name="T19" fmla="*/ 40 h 75"/>
                <a:gd name="T20" fmla="*/ 39 w 56"/>
                <a:gd name="T21" fmla="*/ 28 h 75"/>
                <a:gd name="T22" fmla="*/ 20 w 56"/>
                <a:gd name="T23" fmla="*/ 30 h 75"/>
                <a:gd name="T24" fmla="*/ 11 w 56"/>
                <a:gd name="T25" fmla="*/ 13 h 75"/>
                <a:gd name="T26" fmla="*/ 43 w 56"/>
                <a:gd name="T27" fmla="*/ 17 h 75"/>
                <a:gd name="T28" fmla="*/ 56 w 56"/>
                <a:gd name="T2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 h="75">
                  <a:moveTo>
                    <a:pt x="56" y="0"/>
                  </a:moveTo>
                  <a:lnTo>
                    <a:pt x="7" y="7"/>
                  </a:lnTo>
                  <a:lnTo>
                    <a:pt x="0" y="57"/>
                  </a:lnTo>
                  <a:lnTo>
                    <a:pt x="3" y="75"/>
                  </a:lnTo>
                  <a:lnTo>
                    <a:pt x="13" y="72"/>
                  </a:lnTo>
                  <a:lnTo>
                    <a:pt x="10" y="48"/>
                  </a:lnTo>
                  <a:lnTo>
                    <a:pt x="17" y="48"/>
                  </a:lnTo>
                  <a:lnTo>
                    <a:pt x="21" y="73"/>
                  </a:lnTo>
                  <a:lnTo>
                    <a:pt x="34" y="65"/>
                  </a:lnTo>
                  <a:lnTo>
                    <a:pt x="21" y="40"/>
                  </a:lnTo>
                  <a:lnTo>
                    <a:pt x="39" y="28"/>
                  </a:lnTo>
                  <a:lnTo>
                    <a:pt x="20" y="30"/>
                  </a:lnTo>
                  <a:lnTo>
                    <a:pt x="11" y="13"/>
                  </a:lnTo>
                  <a:lnTo>
                    <a:pt x="43" y="17"/>
                  </a:lnTo>
                  <a:lnTo>
                    <a:pt x="56" y="0"/>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 name="Freeform 17"/>
            <p:cNvSpPr/>
            <p:nvPr/>
          </p:nvSpPr>
          <p:spPr bwMode="auto">
            <a:xfrm>
              <a:off x="5946776" y="2936875"/>
              <a:ext cx="53975" cy="65088"/>
            </a:xfrm>
            <a:custGeom>
              <a:avLst/>
              <a:gdLst>
                <a:gd name="T0" fmla="*/ 0 w 34"/>
                <a:gd name="T1" fmla="*/ 11 h 41"/>
                <a:gd name="T2" fmla="*/ 0 w 34"/>
                <a:gd name="T3" fmla="*/ 28 h 41"/>
                <a:gd name="T4" fmla="*/ 26 w 34"/>
                <a:gd name="T5" fmla="*/ 41 h 41"/>
                <a:gd name="T6" fmla="*/ 34 w 34"/>
                <a:gd name="T7" fmla="*/ 0 h 41"/>
                <a:gd name="T8" fmla="*/ 0 w 34"/>
                <a:gd name="T9" fmla="*/ 11 h 41"/>
              </a:gdLst>
              <a:ahLst/>
              <a:cxnLst>
                <a:cxn ang="0">
                  <a:pos x="T0" y="T1"/>
                </a:cxn>
                <a:cxn ang="0">
                  <a:pos x="T2" y="T3"/>
                </a:cxn>
                <a:cxn ang="0">
                  <a:pos x="T4" y="T5"/>
                </a:cxn>
                <a:cxn ang="0">
                  <a:pos x="T6" y="T7"/>
                </a:cxn>
                <a:cxn ang="0">
                  <a:pos x="T8" y="T9"/>
                </a:cxn>
              </a:cxnLst>
              <a:rect l="0" t="0" r="r" b="b"/>
              <a:pathLst>
                <a:path w="34" h="41">
                  <a:moveTo>
                    <a:pt x="0" y="11"/>
                  </a:moveTo>
                  <a:lnTo>
                    <a:pt x="0" y="28"/>
                  </a:lnTo>
                  <a:lnTo>
                    <a:pt x="26" y="41"/>
                  </a:lnTo>
                  <a:lnTo>
                    <a:pt x="34" y="0"/>
                  </a:lnTo>
                  <a:lnTo>
                    <a:pt x="0" y="11"/>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 name="Freeform 18"/>
            <p:cNvSpPr/>
            <p:nvPr/>
          </p:nvSpPr>
          <p:spPr bwMode="auto">
            <a:xfrm>
              <a:off x="5948364" y="3241675"/>
              <a:ext cx="61913" cy="47625"/>
            </a:xfrm>
            <a:custGeom>
              <a:avLst/>
              <a:gdLst>
                <a:gd name="T0" fmla="*/ 39 w 39"/>
                <a:gd name="T1" fmla="*/ 0 h 30"/>
                <a:gd name="T2" fmla="*/ 39 w 39"/>
                <a:gd name="T3" fmla="*/ 10 h 30"/>
                <a:gd name="T4" fmla="*/ 0 w 39"/>
                <a:gd name="T5" fmla="*/ 30 h 30"/>
                <a:gd name="T6" fmla="*/ 39 w 39"/>
                <a:gd name="T7" fmla="*/ 0 h 30"/>
              </a:gdLst>
              <a:ahLst/>
              <a:cxnLst>
                <a:cxn ang="0">
                  <a:pos x="T0" y="T1"/>
                </a:cxn>
                <a:cxn ang="0">
                  <a:pos x="T2" y="T3"/>
                </a:cxn>
                <a:cxn ang="0">
                  <a:pos x="T4" y="T5"/>
                </a:cxn>
                <a:cxn ang="0">
                  <a:pos x="T6" y="T7"/>
                </a:cxn>
              </a:cxnLst>
              <a:rect l="0" t="0" r="r" b="b"/>
              <a:pathLst>
                <a:path w="39" h="30">
                  <a:moveTo>
                    <a:pt x="39" y="0"/>
                  </a:moveTo>
                  <a:lnTo>
                    <a:pt x="39" y="10"/>
                  </a:lnTo>
                  <a:lnTo>
                    <a:pt x="0" y="30"/>
                  </a:lnTo>
                  <a:lnTo>
                    <a:pt x="39" y="0"/>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 name="Freeform 19"/>
            <p:cNvSpPr/>
            <p:nvPr/>
          </p:nvSpPr>
          <p:spPr bwMode="auto">
            <a:xfrm>
              <a:off x="5715001" y="3187700"/>
              <a:ext cx="134938" cy="60325"/>
            </a:xfrm>
            <a:custGeom>
              <a:avLst/>
              <a:gdLst>
                <a:gd name="T0" fmla="*/ 85 w 85"/>
                <a:gd name="T1" fmla="*/ 38 h 38"/>
                <a:gd name="T2" fmla="*/ 71 w 85"/>
                <a:gd name="T3" fmla="*/ 10 h 38"/>
                <a:gd name="T4" fmla="*/ 9 w 85"/>
                <a:gd name="T5" fmla="*/ 0 h 38"/>
                <a:gd name="T6" fmla="*/ 0 w 85"/>
                <a:gd name="T7" fmla="*/ 13 h 38"/>
                <a:gd name="T8" fmla="*/ 83 w 85"/>
                <a:gd name="T9" fmla="*/ 38 h 38"/>
                <a:gd name="T10" fmla="*/ 85 w 85"/>
                <a:gd name="T11" fmla="*/ 38 h 38"/>
              </a:gdLst>
              <a:ahLst/>
              <a:cxnLst>
                <a:cxn ang="0">
                  <a:pos x="T0" y="T1"/>
                </a:cxn>
                <a:cxn ang="0">
                  <a:pos x="T2" y="T3"/>
                </a:cxn>
                <a:cxn ang="0">
                  <a:pos x="T4" y="T5"/>
                </a:cxn>
                <a:cxn ang="0">
                  <a:pos x="T6" y="T7"/>
                </a:cxn>
                <a:cxn ang="0">
                  <a:pos x="T8" y="T9"/>
                </a:cxn>
                <a:cxn ang="0">
                  <a:pos x="T10" y="T11"/>
                </a:cxn>
              </a:cxnLst>
              <a:rect l="0" t="0" r="r" b="b"/>
              <a:pathLst>
                <a:path w="85" h="38">
                  <a:moveTo>
                    <a:pt x="85" y="38"/>
                  </a:moveTo>
                  <a:lnTo>
                    <a:pt x="71" y="10"/>
                  </a:lnTo>
                  <a:lnTo>
                    <a:pt x="9" y="0"/>
                  </a:lnTo>
                  <a:lnTo>
                    <a:pt x="0" y="13"/>
                  </a:lnTo>
                  <a:lnTo>
                    <a:pt x="83" y="38"/>
                  </a:lnTo>
                  <a:lnTo>
                    <a:pt x="85" y="38"/>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 name="Freeform 20"/>
            <p:cNvSpPr/>
            <p:nvPr/>
          </p:nvSpPr>
          <p:spPr bwMode="auto">
            <a:xfrm>
              <a:off x="5583239" y="3000375"/>
              <a:ext cx="152400" cy="195263"/>
            </a:xfrm>
            <a:custGeom>
              <a:avLst/>
              <a:gdLst>
                <a:gd name="T0" fmla="*/ 92 w 96"/>
                <a:gd name="T1" fmla="*/ 111 h 123"/>
                <a:gd name="T2" fmla="*/ 96 w 96"/>
                <a:gd name="T3" fmla="*/ 90 h 123"/>
                <a:gd name="T4" fmla="*/ 48 w 96"/>
                <a:gd name="T5" fmla="*/ 30 h 123"/>
                <a:gd name="T6" fmla="*/ 0 w 96"/>
                <a:gd name="T7" fmla="*/ 0 h 123"/>
                <a:gd name="T8" fmla="*/ 10 w 96"/>
                <a:gd name="T9" fmla="*/ 21 h 123"/>
                <a:gd name="T10" fmla="*/ 55 w 96"/>
                <a:gd name="T11" fmla="*/ 93 h 123"/>
                <a:gd name="T12" fmla="*/ 75 w 96"/>
                <a:gd name="T13" fmla="*/ 123 h 123"/>
                <a:gd name="T14" fmla="*/ 92 w 96"/>
                <a:gd name="T15" fmla="*/ 111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123">
                  <a:moveTo>
                    <a:pt x="92" y="111"/>
                  </a:moveTo>
                  <a:lnTo>
                    <a:pt x="96" y="90"/>
                  </a:lnTo>
                  <a:lnTo>
                    <a:pt x="48" y="30"/>
                  </a:lnTo>
                  <a:lnTo>
                    <a:pt x="0" y="0"/>
                  </a:lnTo>
                  <a:lnTo>
                    <a:pt x="10" y="21"/>
                  </a:lnTo>
                  <a:lnTo>
                    <a:pt x="55" y="93"/>
                  </a:lnTo>
                  <a:lnTo>
                    <a:pt x="75" y="123"/>
                  </a:lnTo>
                  <a:lnTo>
                    <a:pt x="92" y="111"/>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8" name="Freeform 21"/>
            <p:cNvSpPr/>
            <p:nvPr/>
          </p:nvSpPr>
          <p:spPr bwMode="auto">
            <a:xfrm>
              <a:off x="5908676" y="2787650"/>
              <a:ext cx="57150" cy="96838"/>
            </a:xfrm>
            <a:custGeom>
              <a:avLst/>
              <a:gdLst>
                <a:gd name="T0" fmla="*/ 12 w 36"/>
                <a:gd name="T1" fmla="*/ 0 h 61"/>
                <a:gd name="T2" fmla="*/ 0 w 36"/>
                <a:gd name="T3" fmla="*/ 37 h 61"/>
                <a:gd name="T4" fmla="*/ 33 w 36"/>
                <a:gd name="T5" fmla="*/ 61 h 61"/>
                <a:gd name="T6" fmla="*/ 36 w 36"/>
                <a:gd name="T7" fmla="*/ 50 h 61"/>
                <a:gd name="T8" fmla="*/ 17 w 36"/>
                <a:gd name="T9" fmla="*/ 37 h 61"/>
                <a:gd name="T10" fmla="*/ 28 w 36"/>
                <a:gd name="T11" fmla="*/ 6 h 61"/>
                <a:gd name="T12" fmla="*/ 12 w 36"/>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36" h="61">
                  <a:moveTo>
                    <a:pt x="12" y="0"/>
                  </a:moveTo>
                  <a:lnTo>
                    <a:pt x="0" y="37"/>
                  </a:lnTo>
                  <a:lnTo>
                    <a:pt x="33" y="61"/>
                  </a:lnTo>
                  <a:lnTo>
                    <a:pt x="36" y="50"/>
                  </a:lnTo>
                  <a:lnTo>
                    <a:pt x="17" y="37"/>
                  </a:lnTo>
                  <a:lnTo>
                    <a:pt x="28" y="6"/>
                  </a:lnTo>
                  <a:lnTo>
                    <a:pt x="12" y="0"/>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 name="Freeform 22"/>
            <p:cNvSpPr/>
            <p:nvPr/>
          </p:nvSpPr>
          <p:spPr bwMode="auto">
            <a:xfrm>
              <a:off x="5908676" y="2787650"/>
              <a:ext cx="57150" cy="96838"/>
            </a:xfrm>
            <a:custGeom>
              <a:avLst/>
              <a:gdLst>
                <a:gd name="T0" fmla="*/ 12 w 36"/>
                <a:gd name="T1" fmla="*/ 0 h 61"/>
                <a:gd name="T2" fmla="*/ 0 w 36"/>
                <a:gd name="T3" fmla="*/ 37 h 61"/>
                <a:gd name="T4" fmla="*/ 33 w 36"/>
                <a:gd name="T5" fmla="*/ 61 h 61"/>
                <a:gd name="T6" fmla="*/ 36 w 36"/>
                <a:gd name="T7" fmla="*/ 50 h 61"/>
                <a:gd name="T8" fmla="*/ 17 w 36"/>
                <a:gd name="T9" fmla="*/ 37 h 61"/>
                <a:gd name="T10" fmla="*/ 28 w 36"/>
                <a:gd name="T11" fmla="*/ 6 h 61"/>
                <a:gd name="T12" fmla="*/ 12 w 36"/>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36" h="61">
                  <a:moveTo>
                    <a:pt x="12" y="0"/>
                  </a:moveTo>
                  <a:lnTo>
                    <a:pt x="0" y="37"/>
                  </a:lnTo>
                  <a:lnTo>
                    <a:pt x="33" y="61"/>
                  </a:lnTo>
                  <a:lnTo>
                    <a:pt x="36" y="50"/>
                  </a:lnTo>
                  <a:lnTo>
                    <a:pt x="17" y="37"/>
                  </a:lnTo>
                  <a:lnTo>
                    <a:pt x="28" y="6"/>
                  </a:lnTo>
                  <a:lnTo>
                    <a:pt x="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 name="Oval 23"/>
            <p:cNvSpPr>
              <a:spLocks noChangeArrowheads="1"/>
            </p:cNvSpPr>
            <p:nvPr/>
          </p:nvSpPr>
          <p:spPr bwMode="auto">
            <a:xfrm>
              <a:off x="5762626" y="2763838"/>
              <a:ext cx="44450" cy="476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 name="Oval 24"/>
            <p:cNvSpPr>
              <a:spLocks noChangeArrowheads="1"/>
            </p:cNvSpPr>
            <p:nvPr/>
          </p:nvSpPr>
          <p:spPr bwMode="auto">
            <a:xfrm>
              <a:off x="5915026" y="2679700"/>
              <a:ext cx="46038" cy="444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2" name="Freeform 25"/>
            <p:cNvSpPr/>
            <p:nvPr/>
          </p:nvSpPr>
          <p:spPr bwMode="auto">
            <a:xfrm>
              <a:off x="6045201" y="2395538"/>
              <a:ext cx="158750" cy="171450"/>
            </a:xfrm>
            <a:custGeom>
              <a:avLst/>
              <a:gdLst>
                <a:gd name="T0" fmla="*/ 0 w 100"/>
                <a:gd name="T1" fmla="*/ 82 h 108"/>
                <a:gd name="T2" fmla="*/ 7 w 100"/>
                <a:gd name="T3" fmla="*/ 108 h 108"/>
                <a:gd name="T4" fmla="*/ 96 w 100"/>
                <a:gd name="T5" fmla="*/ 63 h 108"/>
                <a:gd name="T6" fmla="*/ 100 w 100"/>
                <a:gd name="T7" fmla="*/ 0 h 108"/>
                <a:gd name="T8" fmla="*/ 87 w 100"/>
                <a:gd name="T9" fmla="*/ 0 h 108"/>
                <a:gd name="T10" fmla="*/ 75 w 100"/>
                <a:gd name="T11" fmla="*/ 41 h 108"/>
                <a:gd name="T12" fmla="*/ 0 w 100"/>
                <a:gd name="T13" fmla="*/ 82 h 108"/>
              </a:gdLst>
              <a:ahLst/>
              <a:cxnLst>
                <a:cxn ang="0">
                  <a:pos x="T0" y="T1"/>
                </a:cxn>
                <a:cxn ang="0">
                  <a:pos x="T2" y="T3"/>
                </a:cxn>
                <a:cxn ang="0">
                  <a:pos x="T4" y="T5"/>
                </a:cxn>
                <a:cxn ang="0">
                  <a:pos x="T6" y="T7"/>
                </a:cxn>
                <a:cxn ang="0">
                  <a:pos x="T8" y="T9"/>
                </a:cxn>
                <a:cxn ang="0">
                  <a:pos x="T10" y="T11"/>
                </a:cxn>
                <a:cxn ang="0">
                  <a:pos x="T12" y="T13"/>
                </a:cxn>
              </a:cxnLst>
              <a:rect l="0" t="0" r="r" b="b"/>
              <a:pathLst>
                <a:path w="100" h="108">
                  <a:moveTo>
                    <a:pt x="0" y="82"/>
                  </a:moveTo>
                  <a:lnTo>
                    <a:pt x="7" y="108"/>
                  </a:lnTo>
                  <a:lnTo>
                    <a:pt x="96" y="63"/>
                  </a:lnTo>
                  <a:lnTo>
                    <a:pt x="100" y="0"/>
                  </a:lnTo>
                  <a:lnTo>
                    <a:pt x="87" y="0"/>
                  </a:lnTo>
                  <a:lnTo>
                    <a:pt x="75" y="41"/>
                  </a:lnTo>
                  <a:lnTo>
                    <a:pt x="0" y="82"/>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3" name="Freeform 26"/>
            <p:cNvSpPr/>
            <p:nvPr/>
          </p:nvSpPr>
          <p:spPr bwMode="auto">
            <a:xfrm>
              <a:off x="6194426" y="2306638"/>
              <a:ext cx="84138" cy="52388"/>
            </a:xfrm>
            <a:custGeom>
              <a:avLst/>
              <a:gdLst>
                <a:gd name="T0" fmla="*/ 7 w 53"/>
                <a:gd name="T1" fmla="*/ 0 h 33"/>
                <a:gd name="T2" fmla="*/ 0 w 53"/>
                <a:gd name="T3" fmla="*/ 33 h 33"/>
                <a:gd name="T4" fmla="*/ 53 w 53"/>
                <a:gd name="T5" fmla="*/ 15 h 33"/>
                <a:gd name="T6" fmla="*/ 7 w 53"/>
                <a:gd name="T7" fmla="*/ 0 h 33"/>
              </a:gdLst>
              <a:ahLst/>
              <a:cxnLst>
                <a:cxn ang="0">
                  <a:pos x="T0" y="T1"/>
                </a:cxn>
                <a:cxn ang="0">
                  <a:pos x="T2" y="T3"/>
                </a:cxn>
                <a:cxn ang="0">
                  <a:pos x="T4" y="T5"/>
                </a:cxn>
                <a:cxn ang="0">
                  <a:pos x="T6" y="T7"/>
                </a:cxn>
              </a:cxnLst>
              <a:rect l="0" t="0" r="r" b="b"/>
              <a:pathLst>
                <a:path w="53" h="33">
                  <a:moveTo>
                    <a:pt x="7" y="0"/>
                  </a:moveTo>
                  <a:lnTo>
                    <a:pt x="0" y="33"/>
                  </a:lnTo>
                  <a:lnTo>
                    <a:pt x="53" y="15"/>
                  </a:lnTo>
                  <a:lnTo>
                    <a:pt x="7" y="0"/>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4" name="Freeform 27"/>
            <p:cNvSpPr/>
            <p:nvPr/>
          </p:nvSpPr>
          <p:spPr bwMode="auto">
            <a:xfrm>
              <a:off x="6205539" y="2133600"/>
              <a:ext cx="26988" cy="160338"/>
            </a:xfrm>
            <a:custGeom>
              <a:avLst/>
              <a:gdLst>
                <a:gd name="T0" fmla="*/ 7 w 17"/>
                <a:gd name="T1" fmla="*/ 6 h 101"/>
                <a:gd name="T2" fmla="*/ 17 w 17"/>
                <a:gd name="T3" fmla="*/ 0 h 101"/>
                <a:gd name="T4" fmla="*/ 17 w 17"/>
                <a:gd name="T5" fmla="*/ 93 h 101"/>
                <a:gd name="T6" fmla="*/ 0 w 17"/>
                <a:gd name="T7" fmla="*/ 101 h 101"/>
                <a:gd name="T8" fmla="*/ 7 w 17"/>
                <a:gd name="T9" fmla="*/ 6 h 101"/>
              </a:gdLst>
              <a:ahLst/>
              <a:cxnLst>
                <a:cxn ang="0">
                  <a:pos x="T0" y="T1"/>
                </a:cxn>
                <a:cxn ang="0">
                  <a:pos x="T2" y="T3"/>
                </a:cxn>
                <a:cxn ang="0">
                  <a:pos x="T4" y="T5"/>
                </a:cxn>
                <a:cxn ang="0">
                  <a:pos x="T6" y="T7"/>
                </a:cxn>
                <a:cxn ang="0">
                  <a:pos x="T8" y="T9"/>
                </a:cxn>
              </a:cxnLst>
              <a:rect l="0" t="0" r="r" b="b"/>
              <a:pathLst>
                <a:path w="17" h="101">
                  <a:moveTo>
                    <a:pt x="7" y="6"/>
                  </a:moveTo>
                  <a:lnTo>
                    <a:pt x="17" y="0"/>
                  </a:lnTo>
                  <a:lnTo>
                    <a:pt x="17" y="93"/>
                  </a:lnTo>
                  <a:lnTo>
                    <a:pt x="0" y="101"/>
                  </a:lnTo>
                  <a:lnTo>
                    <a:pt x="7" y="6"/>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5" name="Oval 31"/>
            <p:cNvSpPr>
              <a:spLocks noChangeArrowheads="1"/>
            </p:cNvSpPr>
            <p:nvPr/>
          </p:nvSpPr>
          <p:spPr bwMode="auto">
            <a:xfrm>
              <a:off x="6146801" y="1598613"/>
              <a:ext cx="34925" cy="317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6" name="Oval 32"/>
            <p:cNvSpPr>
              <a:spLocks noChangeArrowheads="1"/>
            </p:cNvSpPr>
            <p:nvPr/>
          </p:nvSpPr>
          <p:spPr bwMode="auto">
            <a:xfrm>
              <a:off x="6229351" y="1614488"/>
              <a:ext cx="14288"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7" name="Oval 33"/>
            <p:cNvSpPr>
              <a:spLocks noChangeArrowheads="1"/>
            </p:cNvSpPr>
            <p:nvPr/>
          </p:nvSpPr>
          <p:spPr bwMode="auto">
            <a:xfrm>
              <a:off x="6289676" y="1608138"/>
              <a:ext cx="42863" cy="428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 name="Oval 34"/>
            <p:cNvSpPr>
              <a:spLocks noChangeArrowheads="1"/>
            </p:cNvSpPr>
            <p:nvPr/>
          </p:nvSpPr>
          <p:spPr bwMode="auto">
            <a:xfrm>
              <a:off x="6202364" y="1658938"/>
              <a:ext cx="23813" cy="254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9" name="Oval 35"/>
            <p:cNvSpPr>
              <a:spLocks noChangeArrowheads="1"/>
            </p:cNvSpPr>
            <p:nvPr/>
          </p:nvSpPr>
          <p:spPr bwMode="auto">
            <a:xfrm>
              <a:off x="5965826" y="1655763"/>
              <a:ext cx="33338" cy="365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0" name="Oval 36"/>
            <p:cNvSpPr>
              <a:spLocks noChangeArrowheads="1"/>
            </p:cNvSpPr>
            <p:nvPr/>
          </p:nvSpPr>
          <p:spPr bwMode="auto">
            <a:xfrm>
              <a:off x="4887914" y="1454150"/>
              <a:ext cx="36513" cy="381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1" name="Oval 37"/>
            <p:cNvSpPr>
              <a:spLocks noChangeArrowheads="1"/>
            </p:cNvSpPr>
            <p:nvPr/>
          </p:nvSpPr>
          <p:spPr bwMode="auto">
            <a:xfrm>
              <a:off x="4949826" y="1466850"/>
              <a:ext cx="33338" cy="333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2" name="Freeform 43"/>
            <p:cNvSpPr/>
            <p:nvPr/>
          </p:nvSpPr>
          <p:spPr bwMode="auto">
            <a:xfrm>
              <a:off x="5006976" y="1574800"/>
              <a:ext cx="220663" cy="180975"/>
            </a:xfrm>
            <a:custGeom>
              <a:avLst/>
              <a:gdLst>
                <a:gd name="T0" fmla="*/ 139 w 139"/>
                <a:gd name="T1" fmla="*/ 1 h 114"/>
                <a:gd name="T2" fmla="*/ 139 w 139"/>
                <a:gd name="T3" fmla="*/ 16 h 114"/>
                <a:gd name="T4" fmla="*/ 71 w 139"/>
                <a:gd name="T5" fmla="*/ 33 h 114"/>
                <a:gd name="T6" fmla="*/ 47 w 139"/>
                <a:gd name="T7" fmla="*/ 46 h 114"/>
                <a:gd name="T8" fmla="*/ 30 w 139"/>
                <a:gd name="T9" fmla="*/ 74 h 114"/>
                <a:gd name="T10" fmla="*/ 50 w 139"/>
                <a:gd name="T11" fmla="*/ 107 h 114"/>
                <a:gd name="T12" fmla="*/ 13 w 139"/>
                <a:gd name="T13" fmla="*/ 114 h 114"/>
                <a:gd name="T14" fmla="*/ 0 w 139"/>
                <a:gd name="T15" fmla="*/ 81 h 114"/>
                <a:gd name="T16" fmla="*/ 16 w 139"/>
                <a:gd name="T17" fmla="*/ 57 h 114"/>
                <a:gd name="T18" fmla="*/ 14 w 139"/>
                <a:gd name="T19" fmla="*/ 37 h 114"/>
                <a:gd name="T20" fmla="*/ 135 w 139"/>
                <a:gd name="T21" fmla="*/ 0 h 114"/>
                <a:gd name="T22" fmla="*/ 139 w 139"/>
                <a:gd name="T23" fmla="*/ 1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14">
                  <a:moveTo>
                    <a:pt x="139" y="1"/>
                  </a:moveTo>
                  <a:lnTo>
                    <a:pt x="139" y="16"/>
                  </a:lnTo>
                  <a:lnTo>
                    <a:pt x="71" y="33"/>
                  </a:lnTo>
                  <a:lnTo>
                    <a:pt x="47" y="46"/>
                  </a:lnTo>
                  <a:lnTo>
                    <a:pt x="30" y="74"/>
                  </a:lnTo>
                  <a:lnTo>
                    <a:pt x="50" y="107"/>
                  </a:lnTo>
                  <a:lnTo>
                    <a:pt x="13" y="114"/>
                  </a:lnTo>
                  <a:lnTo>
                    <a:pt x="0" y="81"/>
                  </a:lnTo>
                  <a:lnTo>
                    <a:pt x="16" y="57"/>
                  </a:lnTo>
                  <a:lnTo>
                    <a:pt x="14" y="37"/>
                  </a:lnTo>
                  <a:lnTo>
                    <a:pt x="135" y="0"/>
                  </a:lnTo>
                  <a:lnTo>
                    <a:pt x="139" y="1"/>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3" name="Oval 44"/>
            <p:cNvSpPr>
              <a:spLocks noChangeArrowheads="1"/>
            </p:cNvSpPr>
            <p:nvPr/>
          </p:nvSpPr>
          <p:spPr bwMode="auto">
            <a:xfrm>
              <a:off x="4587876" y="1471613"/>
              <a:ext cx="92075" cy="889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4" name="Oval 45"/>
            <p:cNvSpPr>
              <a:spLocks noChangeArrowheads="1"/>
            </p:cNvSpPr>
            <p:nvPr/>
          </p:nvSpPr>
          <p:spPr bwMode="auto">
            <a:xfrm>
              <a:off x="4464051" y="1492250"/>
              <a:ext cx="101600" cy="1000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5" name="Oval 46"/>
            <p:cNvSpPr>
              <a:spLocks noChangeArrowheads="1"/>
            </p:cNvSpPr>
            <p:nvPr/>
          </p:nvSpPr>
          <p:spPr bwMode="auto">
            <a:xfrm>
              <a:off x="4586289" y="1539875"/>
              <a:ext cx="28575" cy="285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6" name="Oval 47"/>
            <p:cNvSpPr>
              <a:spLocks noChangeArrowheads="1"/>
            </p:cNvSpPr>
            <p:nvPr/>
          </p:nvSpPr>
          <p:spPr bwMode="auto">
            <a:xfrm>
              <a:off x="4610101" y="1570038"/>
              <a:ext cx="20638"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7" name="Oval 48"/>
            <p:cNvSpPr>
              <a:spLocks noChangeArrowheads="1"/>
            </p:cNvSpPr>
            <p:nvPr/>
          </p:nvSpPr>
          <p:spPr bwMode="auto">
            <a:xfrm>
              <a:off x="3994151" y="1831975"/>
              <a:ext cx="111125" cy="1095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8" name="Oval 49"/>
            <p:cNvSpPr>
              <a:spLocks noChangeArrowheads="1"/>
            </p:cNvSpPr>
            <p:nvPr/>
          </p:nvSpPr>
          <p:spPr bwMode="auto">
            <a:xfrm>
              <a:off x="4167189" y="2100263"/>
              <a:ext cx="73025" cy="730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9" name="Oval 50"/>
            <p:cNvSpPr>
              <a:spLocks noChangeArrowheads="1"/>
            </p:cNvSpPr>
            <p:nvPr/>
          </p:nvSpPr>
          <p:spPr bwMode="auto">
            <a:xfrm>
              <a:off x="4208464" y="2014538"/>
              <a:ext cx="76200" cy="746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0" name="Oval 51"/>
            <p:cNvSpPr>
              <a:spLocks noChangeArrowheads="1"/>
            </p:cNvSpPr>
            <p:nvPr/>
          </p:nvSpPr>
          <p:spPr bwMode="auto">
            <a:xfrm>
              <a:off x="4244976" y="2116138"/>
              <a:ext cx="79375" cy="762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1" name="Oval 52"/>
            <p:cNvSpPr>
              <a:spLocks noChangeArrowheads="1"/>
            </p:cNvSpPr>
            <p:nvPr/>
          </p:nvSpPr>
          <p:spPr bwMode="auto">
            <a:xfrm>
              <a:off x="4632326" y="2484438"/>
              <a:ext cx="22225" cy="222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2" name="Oval 53"/>
            <p:cNvSpPr>
              <a:spLocks noChangeArrowheads="1"/>
            </p:cNvSpPr>
            <p:nvPr/>
          </p:nvSpPr>
          <p:spPr bwMode="auto">
            <a:xfrm>
              <a:off x="4745039" y="2489200"/>
              <a:ext cx="22225" cy="222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3" name="Oval 54"/>
            <p:cNvSpPr>
              <a:spLocks noChangeArrowheads="1"/>
            </p:cNvSpPr>
            <p:nvPr/>
          </p:nvSpPr>
          <p:spPr bwMode="auto">
            <a:xfrm>
              <a:off x="4354514" y="2406650"/>
              <a:ext cx="28575" cy="301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4" name="Oval 55"/>
            <p:cNvSpPr>
              <a:spLocks noChangeArrowheads="1"/>
            </p:cNvSpPr>
            <p:nvPr/>
          </p:nvSpPr>
          <p:spPr bwMode="auto">
            <a:xfrm>
              <a:off x="4413251" y="2387600"/>
              <a:ext cx="30163" cy="301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5" name="Oval 56"/>
            <p:cNvSpPr>
              <a:spLocks noChangeArrowheads="1"/>
            </p:cNvSpPr>
            <p:nvPr/>
          </p:nvSpPr>
          <p:spPr bwMode="auto">
            <a:xfrm>
              <a:off x="4422776" y="2354263"/>
              <a:ext cx="20638" cy="206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6" name="Freeform 57"/>
            <p:cNvSpPr/>
            <p:nvPr/>
          </p:nvSpPr>
          <p:spPr bwMode="auto">
            <a:xfrm>
              <a:off x="4879976" y="3300413"/>
              <a:ext cx="103188" cy="225425"/>
            </a:xfrm>
            <a:custGeom>
              <a:avLst/>
              <a:gdLst>
                <a:gd name="T0" fmla="*/ 51 w 65"/>
                <a:gd name="T1" fmla="*/ 0 h 142"/>
                <a:gd name="T2" fmla="*/ 65 w 65"/>
                <a:gd name="T3" fmla="*/ 27 h 142"/>
                <a:gd name="T4" fmla="*/ 38 w 65"/>
                <a:gd name="T5" fmla="*/ 142 h 142"/>
                <a:gd name="T6" fmla="*/ 14 w 65"/>
                <a:gd name="T7" fmla="*/ 139 h 142"/>
                <a:gd name="T8" fmla="*/ 0 w 65"/>
                <a:gd name="T9" fmla="*/ 108 h 142"/>
                <a:gd name="T10" fmla="*/ 11 w 65"/>
                <a:gd name="T11" fmla="*/ 81 h 142"/>
                <a:gd name="T12" fmla="*/ 6 w 65"/>
                <a:gd name="T13" fmla="*/ 52 h 142"/>
                <a:gd name="T14" fmla="*/ 42 w 65"/>
                <a:gd name="T15" fmla="*/ 32 h 142"/>
                <a:gd name="T16" fmla="*/ 51 w 65"/>
                <a:gd name="T1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142">
                  <a:moveTo>
                    <a:pt x="51" y="0"/>
                  </a:moveTo>
                  <a:lnTo>
                    <a:pt x="65" y="27"/>
                  </a:lnTo>
                  <a:lnTo>
                    <a:pt x="38" y="142"/>
                  </a:lnTo>
                  <a:lnTo>
                    <a:pt x="14" y="139"/>
                  </a:lnTo>
                  <a:lnTo>
                    <a:pt x="0" y="108"/>
                  </a:lnTo>
                  <a:lnTo>
                    <a:pt x="11" y="81"/>
                  </a:lnTo>
                  <a:lnTo>
                    <a:pt x="6" y="52"/>
                  </a:lnTo>
                  <a:lnTo>
                    <a:pt x="42" y="32"/>
                  </a:lnTo>
                  <a:lnTo>
                    <a:pt x="51" y="0"/>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7" name="Oval 58"/>
            <p:cNvSpPr>
              <a:spLocks noChangeArrowheads="1"/>
            </p:cNvSpPr>
            <p:nvPr/>
          </p:nvSpPr>
          <p:spPr bwMode="auto">
            <a:xfrm>
              <a:off x="5373689" y="2946400"/>
              <a:ext cx="61913" cy="635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8" name="Oval 59"/>
            <p:cNvSpPr>
              <a:spLocks noChangeArrowheads="1"/>
            </p:cNvSpPr>
            <p:nvPr/>
          </p:nvSpPr>
          <p:spPr bwMode="auto">
            <a:xfrm>
              <a:off x="6010276" y="3067050"/>
              <a:ext cx="20638" cy="206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9" name="Oval 60"/>
            <p:cNvSpPr>
              <a:spLocks noChangeArrowheads="1"/>
            </p:cNvSpPr>
            <p:nvPr/>
          </p:nvSpPr>
          <p:spPr bwMode="auto">
            <a:xfrm>
              <a:off x="5895976" y="2916238"/>
              <a:ext cx="20638" cy="206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0" name="Oval 61"/>
            <p:cNvSpPr>
              <a:spLocks noChangeArrowheads="1"/>
            </p:cNvSpPr>
            <p:nvPr/>
          </p:nvSpPr>
          <p:spPr bwMode="auto">
            <a:xfrm>
              <a:off x="5934076" y="2908300"/>
              <a:ext cx="17463"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1" name="Oval 62"/>
            <p:cNvSpPr>
              <a:spLocks noChangeArrowheads="1"/>
            </p:cNvSpPr>
            <p:nvPr/>
          </p:nvSpPr>
          <p:spPr bwMode="auto">
            <a:xfrm>
              <a:off x="5956301" y="2928938"/>
              <a:ext cx="11113"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2" name="Oval 63"/>
            <p:cNvSpPr>
              <a:spLocks noChangeArrowheads="1"/>
            </p:cNvSpPr>
            <p:nvPr/>
          </p:nvSpPr>
          <p:spPr bwMode="auto">
            <a:xfrm>
              <a:off x="5978526" y="2898775"/>
              <a:ext cx="15875" cy="127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3" name="Oval 64"/>
            <p:cNvSpPr>
              <a:spLocks noChangeArrowheads="1"/>
            </p:cNvSpPr>
            <p:nvPr/>
          </p:nvSpPr>
          <p:spPr bwMode="auto">
            <a:xfrm>
              <a:off x="5957889" y="2894013"/>
              <a:ext cx="17463" cy="158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4" name="Oval 65"/>
            <p:cNvSpPr>
              <a:spLocks noChangeArrowheads="1"/>
            </p:cNvSpPr>
            <p:nvPr/>
          </p:nvSpPr>
          <p:spPr bwMode="auto">
            <a:xfrm>
              <a:off x="5973764" y="2928938"/>
              <a:ext cx="3175" cy="31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5" name="Oval 66"/>
            <p:cNvSpPr>
              <a:spLocks noChangeArrowheads="1"/>
            </p:cNvSpPr>
            <p:nvPr/>
          </p:nvSpPr>
          <p:spPr bwMode="auto">
            <a:xfrm>
              <a:off x="5748339" y="3025775"/>
              <a:ext cx="15875" cy="158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6" name="Oval 67"/>
            <p:cNvSpPr>
              <a:spLocks noChangeArrowheads="1"/>
            </p:cNvSpPr>
            <p:nvPr/>
          </p:nvSpPr>
          <p:spPr bwMode="auto">
            <a:xfrm>
              <a:off x="5746751" y="3144838"/>
              <a:ext cx="17463"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7" name="Oval 68"/>
            <p:cNvSpPr>
              <a:spLocks noChangeArrowheads="1"/>
            </p:cNvSpPr>
            <p:nvPr/>
          </p:nvSpPr>
          <p:spPr bwMode="auto">
            <a:xfrm>
              <a:off x="5867401" y="3238500"/>
              <a:ext cx="17463"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8" name="Oval 69"/>
            <p:cNvSpPr>
              <a:spLocks noChangeArrowheads="1"/>
            </p:cNvSpPr>
            <p:nvPr/>
          </p:nvSpPr>
          <p:spPr bwMode="auto">
            <a:xfrm>
              <a:off x="5908676" y="3262313"/>
              <a:ext cx="22225" cy="222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9" name="Oval 70"/>
            <p:cNvSpPr>
              <a:spLocks noChangeArrowheads="1"/>
            </p:cNvSpPr>
            <p:nvPr/>
          </p:nvSpPr>
          <p:spPr bwMode="auto">
            <a:xfrm>
              <a:off x="5921376" y="3238500"/>
              <a:ext cx="22225" cy="238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0" name="Oval 71"/>
            <p:cNvSpPr>
              <a:spLocks noChangeArrowheads="1"/>
            </p:cNvSpPr>
            <p:nvPr/>
          </p:nvSpPr>
          <p:spPr bwMode="auto">
            <a:xfrm>
              <a:off x="5975351" y="3241675"/>
              <a:ext cx="7938" cy="79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1" name="Oval 72"/>
            <p:cNvSpPr>
              <a:spLocks noChangeArrowheads="1"/>
            </p:cNvSpPr>
            <p:nvPr/>
          </p:nvSpPr>
          <p:spPr bwMode="auto">
            <a:xfrm>
              <a:off x="5992814" y="3230563"/>
              <a:ext cx="7938"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2" name="Oval 73"/>
            <p:cNvSpPr>
              <a:spLocks noChangeArrowheads="1"/>
            </p:cNvSpPr>
            <p:nvPr/>
          </p:nvSpPr>
          <p:spPr bwMode="auto">
            <a:xfrm>
              <a:off x="5994401" y="3148013"/>
              <a:ext cx="19050" cy="174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3" name="Oval 74"/>
            <p:cNvSpPr>
              <a:spLocks noChangeArrowheads="1"/>
            </p:cNvSpPr>
            <p:nvPr/>
          </p:nvSpPr>
          <p:spPr bwMode="auto">
            <a:xfrm>
              <a:off x="6029326" y="3144838"/>
              <a:ext cx="25400" cy="238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4" name="Oval 75"/>
            <p:cNvSpPr>
              <a:spLocks noChangeArrowheads="1"/>
            </p:cNvSpPr>
            <p:nvPr/>
          </p:nvSpPr>
          <p:spPr bwMode="auto">
            <a:xfrm>
              <a:off x="6057901" y="3222625"/>
              <a:ext cx="19050"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5" name="Oval 76"/>
            <p:cNvSpPr>
              <a:spLocks noChangeArrowheads="1"/>
            </p:cNvSpPr>
            <p:nvPr/>
          </p:nvSpPr>
          <p:spPr bwMode="auto">
            <a:xfrm>
              <a:off x="6092826" y="3197225"/>
              <a:ext cx="19050"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6" name="Oval 77"/>
            <p:cNvSpPr>
              <a:spLocks noChangeArrowheads="1"/>
            </p:cNvSpPr>
            <p:nvPr/>
          </p:nvSpPr>
          <p:spPr bwMode="auto">
            <a:xfrm>
              <a:off x="5964239" y="3124200"/>
              <a:ext cx="14288" cy="158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7" name="Oval 78"/>
            <p:cNvSpPr>
              <a:spLocks noChangeArrowheads="1"/>
            </p:cNvSpPr>
            <p:nvPr/>
          </p:nvSpPr>
          <p:spPr bwMode="auto">
            <a:xfrm>
              <a:off x="5988051" y="3124200"/>
              <a:ext cx="15875" cy="158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8" name="Oval 79"/>
            <p:cNvSpPr>
              <a:spLocks noChangeArrowheads="1"/>
            </p:cNvSpPr>
            <p:nvPr/>
          </p:nvSpPr>
          <p:spPr bwMode="auto">
            <a:xfrm>
              <a:off x="6054726" y="3098800"/>
              <a:ext cx="7938"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9" name="Oval 80"/>
            <p:cNvSpPr>
              <a:spLocks noChangeArrowheads="1"/>
            </p:cNvSpPr>
            <p:nvPr/>
          </p:nvSpPr>
          <p:spPr bwMode="auto">
            <a:xfrm>
              <a:off x="6259514" y="3130550"/>
              <a:ext cx="19050" cy="174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0" name="Oval 81"/>
            <p:cNvSpPr>
              <a:spLocks noChangeArrowheads="1"/>
            </p:cNvSpPr>
            <p:nvPr/>
          </p:nvSpPr>
          <p:spPr bwMode="auto">
            <a:xfrm>
              <a:off x="6369051" y="3187700"/>
              <a:ext cx="26988" cy="285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1" name="Oval 82"/>
            <p:cNvSpPr>
              <a:spLocks noChangeArrowheads="1"/>
            </p:cNvSpPr>
            <p:nvPr/>
          </p:nvSpPr>
          <p:spPr bwMode="auto">
            <a:xfrm>
              <a:off x="6405564" y="3216275"/>
              <a:ext cx="9525"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2" name="Oval 83"/>
            <p:cNvSpPr>
              <a:spLocks noChangeArrowheads="1"/>
            </p:cNvSpPr>
            <p:nvPr/>
          </p:nvSpPr>
          <p:spPr bwMode="auto">
            <a:xfrm>
              <a:off x="6427789" y="3227388"/>
              <a:ext cx="15875"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3" name="Oval 84"/>
            <p:cNvSpPr>
              <a:spLocks noChangeArrowheads="1"/>
            </p:cNvSpPr>
            <p:nvPr/>
          </p:nvSpPr>
          <p:spPr bwMode="auto">
            <a:xfrm>
              <a:off x="6407151" y="3241675"/>
              <a:ext cx="12700"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4" name="Oval 85"/>
            <p:cNvSpPr>
              <a:spLocks noChangeArrowheads="1"/>
            </p:cNvSpPr>
            <p:nvPr/>
          </p:nvSpPr>
          <p:spPr bwMode="auto">
            <a:xfrm>
              <a:off x="6453189" y="3251200"/>
              <a:ext cx="9525"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5" name="Oval 86"/>
            <p:cNvSpPr>
              <a:spLocks noChangeArrowheads="1"/>
            </p:cNvSpPr>
            <p:nvPr/>
          </p:nvSpPr>
          <p:spPr bwMode="auto">
            <a:xfrm>
              <a:off x="6442076" y="3262313"/>
              <a:ext cx="11113"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6" name="Oval 87"/>
            <p:cNvSpPr>
              <a:spLocks noChangeArrowheads="1"/>
            </p:cNvSpPr>
            <p:nvPr/>
          </p:nvSpPr>
          <p:spPr bwMode="auto">
            <a:xfrm>
              <a:off x="6472239" y="3275013"/>
              <a:ext cx="11113"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7" name="Oval 88"/>
            <p:cNvSpPr>
              <a:spLocks noChangeArrowheads="1"/>
            </p:cNvSpPr>
            <p:nvPr/>
          </p:nvSpPr>
          <p:spPr bwMode="auto">
            <a:xfrm>
              <a:off x="6556376" y="3375025"/>
              <a:ext cx="12700" cy="127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8" name="Oval 89"/>
            <p:cNvSpPr>
              <a:spLocks noChangeArrowheads="1"/>
            </p:cNvSpPr>
            <p:nvPr/>
          </p:nvSpPr>
          <p:spPr bwMode="auto">
            <a:xfrm>
              <a:off x="6565901" y="3395663"/>
              <a:ext cx="15875" cy="158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9" name="Oval 90"/>
            <p:cNvSpPr>
              <a:spLocks noChangeArrowheads="1"/>
            </p:cNvSpPr>
            <p:nvPr/>
          </p:nvSpPr>
          <p:spPr bwMode="auto">
            <a:xfrm>
              <a:off x="6688139" y="3405188"/>
              <a:ext cx="11113"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0" name="Oval 91"/>
            <p:cNvSpPr>
              <a:spLocks noChangeArrowheads="1"/>
            </p:cNvSpPr>
            <p:nvPr/>
          </p:nvSpPr>
          <p:spPr bwMode="auto">
            <a:xfrm>
              <a:off x="6707189" y="3373438"/>
              <a:ext cx="20638" cy="222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1" name="Oval 92"/>
            <p:cNvSpPr>
              <a:spLocks noChangeArrowheads="1"/>
            </p:cNvSpPr>
            <p:nvPr/>
          </p:nvSpPr>
          <p:spPr bwMode="auto">
            <a:xfrm>
              <a:off x="6280151" y="3790950"/>
              <a:ext cx="11113"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2" name="Oval 93"/>
            <p:cNvSpPr>
              <a:spLocks noChangeArrowheads="1"/>
            </p:cNvSpPr>
            <p:nvPr/>
          </p:nvSpPr>
          <p:spPr bwMode="auto">
            <a:xfrm>
              <a:off x="6234114" y="3778250"/>
              <a:ext cx="14288" cy="127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3" name="Oval 94"/>
            <p:cNvSpPr>
              <a:spLocks noChangeArrowheads="1"/>
            </p:cNvSpPr>
            <p:nvPr/>
          </p:nvSpPr>
          <p:spPr bwMode="auto">
            <a:xfrm>
              <a:off x="6132514" y="3709988"/>
              <a:ext cx="9525"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4" name="Oval 95"/>
            <p:cNvSpPr>
              <a:spLocks noChangeArrowheads="1"/>
            </p:cNvSpPr>
            <p:nvPr/>
          </p:nvSpPr>
          <p:spPr bwMode="auto">
            <a:xfrm>
              <a:off x="5629276" y="3116263"/>
              <a:ext cx="22225" cy="238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5" name="Oval 96"/>
            <p:cNvSpPr>
              <a:spLocks noChangeArrowheads="1"/>
            </p:cNvSpPr>
            <p:nvPr/>
          </p:nvSpPr>
          <p:spPr bwMode="auto">
            <a:xfrm>
              <a:off x="5649914" y="3143250"/>
              <a:ext cx="9525" cy="79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6" name="Oval 97"/>
            <p:cNvSpPr>
              <a:spLocks noChangeArrowheads="1"/>
            </p:cNvSpPr>
            <p:nvPr/>
          </p:nvSpPr>
          <p:spPr bwMode="auto">
            <a:xfrm>
              <a:off x="5613401" y="3073400"/>
              <a:ext cx="15875"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7" name="Oval 98"/>
            <p:cNvSpPr>
              <a:spLocks noChangeArrowheads="1"/>
            </p:cNvSpPr>
            <p:nvPr/>
          </p:nvSpPr>
          <p:spPr bwMode="auto">
            <a:xfrm>
              <a:off x="5589589" y="3051175"/>
              <a:ext cx="12700"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8" name="Oval 99"/>
            <p:cNvSpPr>
              <a:spLocks noChangeArrowheads="1"/>
            </p:cNvSpPr>
            <p:nvPr/>
          </p:nvSpPr>
          <p:spPr bwMode="auto">
            <a:xfrm>
              <a:off x="5564189" y="2981325"/>
              <a:ext cx="3175" cy="31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9" name="Oval 100"/>
            <p:cNvSpPr>
              <a:spLocks noChangeArrowheads="1"/>
            </p:cNvSpPr>
            <p:nvPr/>
          </p:nvSpPr>
          <p:spPr bwMode="auto">
            <a:xfrm>
              <a:off x="5548314" y="2922588"/>
              <a:ext cx="6350" cy="63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0" name="Oval 101"/>
            <p:cNvSpPr>
              <a:spLocks noChangeArrowheads="1"/>
            </p:cNvSpPr>
            <p:nvPr/>
          </p:nvSpPr>
          <p:spPr bwMode="auto">
            <a:xfrm>
              <a:off x="5557839" y="2889250"/>
              <a:ext cx="9525"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1" name="Oval 102"/>
            <p:cNvSpPr>
              <a:spLocks noChangeArrowheads="1"/>
            </p:cNvSpPr>
            <p:nvPr/>
          </p:nvSpPr>
          <p:spPr bwMode="auto">
            <a:xfrm>
              <a:off x="5032376" y="2884488"/>
              <a:ext cx="17463" cy="174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2" name="Oval 103"/>
            <p:cNvSpPr>
              <a:spLocks noChangeArrowheads="1"/>
            </p:cNvSpPr>
            <p:nvPr/>
          </p:nvSpPr>
          <p:spPr bwMode="auto">
            <a:xfrm>
              <a:off x="5072064" y="3427413"/>
              <a:ext cx="14288"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3" name="Oval 104"/>
            <p:cNvSpPr>
              <a:spLocks noChangeArrowheads="1"/>
            </p:cNvSpPr>
            <p:nvPr/>
          </p:nvSpPr>
          <p:spPr bwMode="auto">
            <a:xfrm>
              <a:off x="5048251" y="3449638"/>
              <a:ext cx="11113"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4" name="Oval 105"/>
            <p:cNvSpPr>
              <a:spLocks noChangeArrowheads="1"/>
            </p:cNvSpPr>
            <p:nvPr/>
          </p:nvSpPr>
          <p:spPr bwMode="auto">
            <a:xfrm>
              <a:off x="4418014" y="3033713"/>
              <a:ext cx="9525" cy="79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5" name="Oval 106"/>
            <p:cNvSpPr>
              <a:spLocks noChangeArrowheads="1"/>
            </p:cNvSpPr>
            <p:nvPr/>
          </p:nvSpPr>
          <p:spPr bwMode="auto">
            <a:xfrm>
              <a:off x="4084639" y="2616200"/>
              <a:ext cx="11113"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6" name="Oval 107"/>
            <p:cNvSpPr>
              <a:spLocks noChangeArrowheads="1"/>
            </p:cNvSpPr>
            <p:nvPr/>
          </p:nvSpPr>
          <p:spPr bwMode="auto">
            <a:xfrm>
              <a:off x="4098926" y="2619375"/>
              <a:ext cx="11113"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7" name="Oval 108"/>
            <p:cNvSpPr>
              <a:spLocks noChangeArrowheads="1"/>
            </p:cNvSpPr>
            <p:nvPr/>
          </p:nvSpPr>
          <p:spPr bwMode="auto">
            <a:xfrm>
              <a:off x="4117976" y="2608263"/>
              <a:ext cx="11113"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8" name="Oval 109"/>
            <p:cNvSpPr>
              <a:spLocks noChangeArrowheads="1"/>
            </p:cNvSpPr>
            <p:nvPr/>
          </p:nvSpPr>
          <p:spPr bwMode="auto">
            <a:xfrm>
              <a:off x="4287839" y="1979613"/>
              <a:ext cx="22225" cy="222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9" name="Oval 110"/>
            <p:cNvSpPr>
              <a:spLocks noChangeArrowheads="1"/>
            </p:cNvSpPr>
            <p:nvPr/>
          </p:nvSpPr>
          <p:spPr bwMode="auto">
            <a:xfrm>
              <a:off x="4557714" y="2044700"/>
              <a:ext cx="19050"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0" name="Oval 111"/>
            <p:cNvSpPr>
              <a:spLocks noChangeArrowheads="1"/>
            </p:cNvSpPr>
            <p:nvPr/>
          </p:nvSpPr>
          <p:spPr bwMode="auto">
            <a:xfrm>
              <a:off x="4595814" y="2027238"/>
              <a:ext cx="19050"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1" name="Oval 112"/>
            <p:cNvSpPr>
              <a:spLocks noChangeArrowheads="1"/>
            </p:cNvSpPr>
            <p:nvPr/>
          </p:nvSpPr>
          <p:spPr bwMode="auto">
            <a:xfrm>
              <a:off x="4611689" y="2014538"/>
              <a:ext cx="6350" cy="31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2" name="Oval 113"/>
            <p:cNvSpPr>
              <a:spLocks noChangeArrowheads="1"/>
            </p:cNvSpPr>
            <p:nvPr/>
          </p:nvSpPr>
          <p:spPr bwMode="auto">
            <a:xfrm>
              <a:off x="4575176" y="1985963"/>
              <a:ext cx="12700" cy="127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3" name="Oval 114"/>
            <p:cNvSpPr>
              <a:spLocks noChangeArrowheads="1"/>
            </p:cNvSpPr>
            <p:nvPr/>
          </p:nvSpPr>
          <p:spPr bwMode="auto">
            <a:xfrm>
              <a:off x="4506914" y="2101850"/>
              <a:ext cx="9525"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4" name="Oval 115"/>
            <p:cNvSpPr>
              <a:spLocks noChangeArrowheads="1"/>
            </p:cNvSpPr>
            <p:nvPr/>
          </p:nvSpPr>
          <p:spPr bwMode="auto">
            <a:xfrm>
              <a:off x="4464051" y="2084388"/>
              <a:ext cx="19050" cy="174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5" name="Oval 116"/>
            <p:cNvSpPr>
              <a:spLocks noChangeArrowheads="1"/>
            </p:cNvSpPr>
            <p:nvPr/>
          </p:nvSpPr>
          <p:spPr bwMode="auto">
            <a:xfrm>
              <a:off x="4470401" y="2112963"/>
              <a:ext cx="14288" cy="174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6" name="Oval 117"/>
            <p:cNvSpPr>
              <a:spLocks noChangeArrowheads="1"/>
            </p:cNvSpPr>
            <p:nvPr/>
          </p:nvSpPr>
          <p:spPr bwMode="auto">
            <a:xfrm>
              <a:off x="4964114" y="1770063"/>
              <a:ext cx="26988" cy="269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7" name="Oval 124"/>
            <p:cNvSpPr>
              <a:spLocks noChangeArrowheads="1"/>
            </p:cNvSpPr>
            <p:nvPr/>
          </p:nvSpPr>
          <p:spPr bwMode="auto">
            <a:xfrm>
              <a:off x="5016501" y="1474788"/>
              <a:ext cx="19050"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8" name="Oval 125"/>
            <p:cNvSpPr>
              <a:spLocks noChangeArrowheads="1"/>
            </p:cNvSpPr>
            <p:nvPr/>
          </p:nvSpPr>
          <p:spPr bwMode="auto">
            <a:xfrm>
              <a:off x="4994276" y="1493838"/>
              <a:ext cx="23813" cy="254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9" name="Oval 126"/>
            <p:cNvSpPr>
              <a:spLocks noChangeArrowheads="1"/>
            </p:cNvSpPr>
            <p:nvPr/>
          </p:nvSpPr>
          <p:spPr bwMode="auto">
            <a:xfrm>
              <a:off x="6710364" y="1727200"/>
              <a:ext cx="36513" cy="365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0" name="Oval 127"/>
            <p:cNvSpPr>
              <a:spLocks noChangeArrowheads="1"/>
            </p:cNvSpPr>
            <p:nvPr/>
          </p:nvSpPr>
          <p:spPr bwMode="auto">
            <a:xfrm>
              <a:off x="6840539" y="1912938"/>
              <a:ext cx="28575" cy="269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1" name="Oval 128"/>
            <p:cNvSpPr>
              <a:spLocks noChangeArrowheads="1"/>
            </p:cNvSpPr>
            <p:nvPr/>
          </p:nvSpPr>
          <p:spPr bwMode="auto">
            <a:xfrm>
              <a:off x="6811964" y="1981200"/>
              <a:ext cx="20638" cy="206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2" name="Oval 129"/>
            <p:cNvSpPr>
              <a:spLocks noChangeArrowheads="1"/>
            </p:cNvSpPr>
            <p:nvPr/>
          </p:nvSpPr>
          <p:spPr bwMode="auto">
            <a:xfrm>
              <a:off x="6892926" y="1990725"/>
              <a:ext cx="12700" cy="127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3" name="Oval 130"/>
            <p:cNvSpPr>
              <a:spLocks noChangeArrowheads="1"/>
            </p:cNvSpPr>
            <p:nvPr/>
          </p:nvSpPr>
          <p:spPr bwMode="auto">
            <a:xfrm>
              <a:off x="6969126" y="2089150"/>
              <a:ext cx="30163" cy="317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4" name="Oval 131"/>
            <p:cNvSpPr>
              <a:spLocks noChangeArrowheads="1"/>
            </p:cNvSpPr>
            <p:nvPr/>
          </p:nvSpPr>
          <p:spPr bwMode="auto">
            <a:xfrm>
              <a:off x="6924676" y="2108200"/>
              <a:ext cx="19050" cy="174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5" name="Oval 132"/>
            <p:cNvSpPr>
              <a:spLocks noChangeArrowheads="1"/>
            </p:cNvSpPr>
            <p:nvPr/>
          </p:nvSpPr>
          <p:spPr bwMode="auto">
            <a:xfrm>
              <a:off x="6886576" y="2139950"/>
              <a:ext cx="19050"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6" name="Oval 133"/>
            <p:cNvSpPr>
              <a:spLocks noChangeArrowheads="1"/>
            </p:cNvSpPr>
            <p:nvPr/>
          </p:nvSpPr>
          <p:spPr bwMode="auto">
            <a:xfrm>
              <a:off x="6862764" y="2151063"/>
              <a:ext cx="14288" cy="127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7" name="Oval 134"/>
            <p:cNvSpPr>
              <a:spLocks noChangeArrowheads="1"/>
            </p:cNvSpPr>
            <p:nvPr/>
          </p:nvSpPr>
          <p:spPr bwMode="auto">
            <a:xfrm>
              <a:off x="6838951" y="2159000"/>
              <a:ext cx="4763" cy="47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8" name="Oval 135"/>
            <p:cNvSpPr>
              <a:spLocks noChangeArrowheads="1"/>
            </p:cNvSpPr>
            <p:nvPr/>
          </p:nvSpPr>
          <p:spPr bwMode="auto">
            <a:xfrm>
              <a:off x="6781801" y="2159000"/>
              <a:ext cx="15875"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9" name="Oval 136"/>
            <p:cNvSpPr>
              <a:spLocks noChangeArrowheads="1"/>
            </p:cNvSpPr>
            <p:nvPr/>
          </p:nvSpPr>
          <p:spPr bwMode="auto">
            <a:xfrm>
              <a:off x="6748464" y="2170113"/>
              <a:ext cx="7938" cy="79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0" name="Oval 137"/>
            <p:cNvSpPr>
              <a:spLocks noChangeArrowheads="1"/>
            </p:cNvSpPr>
            <p:nvPr/>
          </p:nvSpPr>
          <p:spPr bwMode="auto">
            <a:xfrm>
              <a:off x="6699251" y="2179638"/>
              <a:ext cx="9525"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1" name="Oval 138"/>
            <p:cNvSpPr>
              <a:spLocks noChangeArrowheads="1"/>
            </p:cNvSpPr>
            <p:nvPr/>
          </p:nvSpPr>
          <p:spPr bwMode="auto">
            <a:xfrm>
              <a:off x="6683376" y="2168525"/>
              <a:ext cx="9525"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2" name="Oval 139"/>
            <p:cNvSpPr>
              <a:spLocks noChangeArrowheads="1"/>
            </p:cNvSpPr>
            <p:nvPr/>
          </p:nvSpPr>
          <p:spPr bwMode="auto">
            <a:xfrm>
              <a:off x="6599239" y="2149475"/>
              <a:ext cx="11113"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3" name="Oval 140"/>
            <p:cNvSpPr>
              <a:spLocks noChangeArrowheads="1"/>
            </p:cNvSpPr>
            <p:nvPr/>
          </p:nvSpPr>
          <p:spPr bwMode="auto">
            <a:xfrm>
              <a:off x="6399214" y="2200275"/>
              <a:ext cx="14288" cy="127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4" name="Oval 141"/>
            <p:cNvSpPr>
              <a:spLocks noChangeArrowheads="1"/>
            </p:cNvSpPr>
            <p:nvPr/>
          </p:nvSpPr>
          <p:spPr bwMode="auto">
            <a:xfrm>
              <a:off x="6373814" y="2220913"/>
              <a:ext cx="12700" cy="127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5" name="Oval 142"/>
            <p:cNvSpPr>
              <a:spLocks noChangeArrowheads="1"/>
            </p:cNvSpPr>
            <p:nvPr/>
          </p:nvSpPr>
          <p:spPr bwMode="auto">
            <a:xfrm>
              <a:off x="6330951" y="2263775"/>
              <a:ext cx="12700"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6" name="Oval 143"/>
            <p:cNvSpPr>
              <a:spLocks noChangeArrowheads="1"/>
            </p:cNvSpPr>
            <p:nvPr/>
          </p:nvSpPr>
          <p:spPr bwMode="auto">
            <a:xfrm>
              <a:off x="6318251" y="2289175"/>
              <a:ext cx="9525"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7" name="Oval 144"/>
            <p:cNvSpPr>
              <a:spLocks noChangeArrowheads="1"/>
            </p:cNvSpPr>
            <p:nvPr/>
          </p:nvSpPr>
          <p:spPr bwMode="auto">
            <a:xfrm>
              <a:off x="6292851" y="2301875"/>
              <a:ext cx="9525" cy="111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8" name="Oval 145"/>
            <p:cNvSpPr>
              <a:spLocks noChangeArrowheads="1"/>
            </p:cNvSpPr>
            <p:nvPr/>
          </p:nvSpPr>
          <p:spPr bwMode="auto">
            <a:xfrm>
              <a:off x="6278564" y="2314575"/>
              <a:ext cx="6350" cy="31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9" name="Oval 146"/>
            <p:cNvSpPr>
              <a:spLocks noChangeArrowheads="1"/>
            </p:cNvSpPr>
            <p:nvPr/>
          </p:nvSpPr>
          <p:spPr bwMode="auto">
            <a:xfrm>
              <a:off x="6056314" y="2578100"/>
              <a:ext cx="9525"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0" name="Oval 147"/>
            <p:cNvSpPr>
              <a:spLocks noChangeArrowheads="1"/>
            </p:cNvSpPr>
            <p:nvPr/>
          </p:nvSpPr>
          <p:spPr bwMode="auto">
            <a:xfrm>
              <a:off x="6037264" y="2609850"/>
              <a:ext cx="9525"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1" name="Oval 148"/>
            <p:cNvSpPr>
              <a:spLocks noChangeArrowheads="1"/>
            </p:cNvSpPr>
            <p:nvPr/>
          </p:nvSpPr>
          <p:spPr bwMode="auto">
            <a:xfrm>
              <a:off x="6021389" y="2636838"/>
              <a:ext cx="25400" cy="238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2" name="Oval 149"/>
            <p:cNvSpPr>
              <a:spLocks noChangeArrowheads="1"/>
            </p:cNvSpPr>
            <p:nvPr/>
          </p:nvSpPr>
          <p:spPr bwMode="auto">
            <a:xfrm>
              <a:off x="6008689" y="2641600"/>
              <a:ext cx="4763" cy="31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3" name="Oval 150"/>
            <p:cNvSpPr>
              <a:spLocks noChangeArrowheads="1"/>
            </p:cNvSpPr>
            <p:nvPr/>
          </p:nvSpPr>
          <p:spPr bwMode="auto">
            <a:xfrm>
              <a:off x="5997576" y="2530475"/>
              <a:ext cx="7938" cy="63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4" name="Freeform 151"/>
            <p:cNvSpPr/>
            <p:nvPr/>
          </p:nvSpPr>
          <p:spPr bwMode="auto">
            <a:xfrm>
              <a:off x="3344864" y="1371600"/>
              <a:ext cx="800100" cy="627063"/>
            </a:xfrm>
            <a:custGeom>
              <a:avLst/>
              <a:gdLst>
                <a:gd name="T0" fmla="*/ 277 w 504"/>
                <a:gd name="T1" fmla="*/ 309 h 395"/>
                <a:gd name="T2" fmla="*/ 336 w 504"/>
                <a:gd name="T3" fmla="*/ 266 h 395"/>
                <a:gd name="T4" fmla="*/ 427 w 504"/>
                <a:gd name="T5" fmla="*/ 242 h 395"/>
                <a:gd name="T6" fmla="*/ 396 w 504"/>
                <a:gd name="T7" fmla="*/ 224 h 395"/>
                <a:gd name="T8" fmla="*/ 406 w 504"/>
                <a:gd name="T9" fmla="*/ 221 h 395"/>
                <a:gd name="T10" fmla="*/ 430 w 504"/>
                <a:gd name="T11" fmla="*/ 221 h 395"/>
                <a:gd name="T12" fmla="*/ 429 w 504"/>
                <a:gd name="T13" fmla="*/ 210 h 395"/>
                <a:gd name="T14" fmla="*/ 419 w 504"/>
                <a:gd name="T15" fmla="*/ 188 h 395"/>
                <a:gd name="T16" fmla="*/ 437 w 504"/>
                <a:gd name="T17" fmla="*/ 168 h 395"/>
                <a:gd name="T18" fmla="*/ 459 w 504"/>
                <a:gd name="T19" fmla="*/ 148 h 395"/>
                <a:gd name="T20" fmla="*/ 462 w 504"/>
                <a:gd name="T21" fmla="*/ 129 h 395"/>
                <a:gd name="T22" fmla="*/ 442 w 504"/>
                <a:gd name="T23" fmla="*/ 118 h 395"/>
                <a:gd name="T24" fmla="*/ 467 w 504"/>
                <a:gd name="T25" fmla="*/ 76 h 395"/>
                <a:gd name="T26" fmla="*/ 454 w 504"/>
                <a:gd name="T27" fmla="*/ 39 h 395"/>
                <a:gd name="T28" fmla="*/ 426 w 504"/>
                <a:gd name="T29" fmla="*/ 40 h 395"/>
                <a:gd name="T30" fmla="*/ 439 w 504"/>
                <a:gd name="T31" fmla="*/ 27 h 395"/>
                <a:gd name="T32" fmla="*/ 332 w 504"/>
                <a:gd name="T33" fmla="*/ 26 h 395"/>
                <a:gd name="T34" fmla="*/ 291 w 504"/>
                <a:gd name="T35" fmla="*/ 0 h 395"/>
                <a:gd name="T36" fmla="*/ 251 w 504"/>
                <a:gd name="T37" fmla="*/ 11 h 395"/>
                <a:gd name="T38" fmla="*/ 259 w 504"/>
                <a:gd name="T39" fmla="*/ 37 h 395"/>
                <a:gd name="T40" fmla="*/ 213 w 504"/>
                <a:gd name="T41" fmla="*/ 28 h 395"/>
                <a:gd name="T42" fmla="*/ 219 w 504"/>
                <a:gd name="T43" fmla="*/ 56 h 395"/>
                <a:gd name="T44" fmla="*/ 189 w 504"/>
                <a:gd name="T45" fmla="*/ 47 h 395"/>
                <a:gd name="T46" fmla="*/ 104 w 504"/>
                <a:gd name="T47" fmla="*/ 40 h 395"/>
                <a:gd name="T48" fmla="*/ 95 w 504"/>
                <a:gd name="T49" fmla="*/ 39 h 395"/>
                <a:gd name="T50" fmla="*/ 92 w 504"/>
                <a:gd name="T51" fmla="*/ 60 h 395"/>
                <a:gd name="T52" fmla="*/ 40 w 504"/>
                <a:gd name="T53" fmla="*/ 65 h 395"/>
                <a:gd name="T54" fmla="*/ 71 w 504"/>
                <a:gd name="T55" fmla="*/ 76 h 395"/>
                <a:gd name="T56" fmla="*/ 0 w 504"/>
                <a:gd name="T57" fmla="*/ 96 h 395"/>
                <a:gd name="T58" fmla="*/ 53 w 504"/>
                <a:gd name="T59" fmla="*/ 117 h 395"/>
                <a:gd name="T60" fmla="*/ 35 w 504"/>
                <a:gd name="T61" fmla="*/ 146 h 395"/>
                <a:gd name="T62" fmla="*/ 138 w 504"/>
                <a:gd name="T63" fmla="*/ 164 h 395"/>
                <a:gd name="T64" fmla="*/ 144 w 504"/>
                <a:gd name="T65" fmla="*/ 177 h 395"/>
                <a:gd name="T66" fmla="*/ 137 w 504"/>
                <a:gd name="T67" fmla="*/ 213 h 395"/>
                <a:gd name="T68" fmla="*/ 160 w 504"/>
                <a:gd name="T69" fmla="*/ 215 h 395"/>
                <a:gd name="T70" fmla="*/ 179 w 504"/>
                <a:gd name="T71" fmla="*/ 236 h 395"/>
                <a:gd name="T72" fmla="*/ 156 w 504"/>
                <a:gd name="T73" fmla="*/ 236 h 395"/>
                <a:gd name="T74" fmla="*/ 146 w 504"/>
                <a:gd name="T75" fmla="*/ 261 h 395"/>
                <a:gd name="T76" fmla="*/ 165 w 504"/>
                <a:gd name="T77" fmla="*/ 240 h 395"/>
                <a:gd name="T78" fmla="*/ 180 w 504"/>
                <a:gd name="T79" fmla="*/ 268 h 395"/>
                <a:gd name="T80" fmla="*/ 159 w 504"/>
                <a:gd name="T81" fmla="*/ 305 h 395"/>
                <a:gd name="T82" fmla="*/ 185 w 504"/>
                <a:gd name="T83" fmla="*/ 327 h 395"/>
                <a:gd name="T84" fmla="*/ 206 w 504"/>
                <a:gd name="T85" fmla="*/ 380 h 395"/>
                <a:gd name="T86" fmla="*/ 242 w 504"/>
                <a:gd name="T87" fmla="*/ 395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4" h="395">
                  <a:moveTo>
                    <a:pt x="256" y="391"/>
                  </a:moveTo>
                  <a:lnTo>
                    <a:pt x="277" y="309"/>
                  </a:lnTo>
                  <a:lnTo>
                    <a:pt x="345" y="279"/>
                  </a:lnTo>
                  <a:lnTo>
                    <a:pt x="336" y="266"/>
                  </a:lnTo>
                  <a:lnTo>
                    <a:pt x="354" y="273"/>
                  </a:lnTo>
                  <a:lnTo>
                    <a:pt x="427" y="242"/>
                  </a:lnTo>
                  <a:lnTo>
                    <a:pt x="381" y="233"/>
                  </a:lnTo>
                  <a:lnTo>
                    <a:pt x="396" y="224"/>
                  </a:lnTo>
                  <a:lnTo>
                    <a:pt x="382" y="217"/>
                  </a:lnTo>
                  <a:lnTo>
                    <a:pt x="406" y="221"/>
                  </a:lnTo>
                  <a:lnTo>
                    <a:pt x="430" y="234"/>
                  </a:lnTo>
                  <a:lnTo>
                    <a:pt x="430" y="221"/>
                  </a:lnTo>
                  <a:lnTo>
                    <a:pt x="416" y="205"/>
                  </a:lnTo>
                  <a:lnTo>
                    <a:pt x="429" y="210"/>
                  </a:lnTo>
                  <a:lnTo>
                    <a:pt x="432" y="204"/>
                  </a:lnTo>
                  <a:lnTo>
                    <a:pt x="419" y="188"/>
                  </a:lnTo>
                  <a:lnTo>
                    <a:pt x="442" y="184"/>
                  </a:lnTo>
                  <a:lnTo>
                    <a:pt x="437" y="168"/>
                  </a:lnTo>
                  <a:lnTo>
                    <a:pt x="455" y="168"/>
                  </a:lnTo>
                  <a:lnTo>
                    <a:pt x="459" y="148"/>
                  </a:lnTo>
                  <a:lnTo>
                    <a:pt x="443" y="131"/>
                  </a:lnTo>
                  <a:lnTo>
                    <a:pt x="462" y="129"/>
                  </a:lnTo>
                  <a:lnTo>
                    <a:pt x="453" y="119"/>
                  </a:lnTo>
                  <a:lnTo>
                    <a:pt x="442" y="118"/>
                  </a:lnTo>
                  <a:lnTo>
                    <a:pt x="448" y="106"/>
                  </a:lnTo>
                  <a:lnTo>
                    <a:pt x="467" y="76"/>
                  </a:lnTo>
                  <a:lnTo>
                    <a:pt x="504" y="44"/>
                  </a:lnTo>
                  <a:lnTo>
                    <a:pt x="454" y="39"/>
                  </a:lnTo>
                  <a:lnTo>
                    <a:pt x="416" y="59"/>
                  </a:lnTo>
                  <a:lnTo>
                    <a:pt x="426" y="40"/>
                  </a:lnTo>
                  <a:lnTo>
                    <a:pt x="382" y="40"/>
                  </a:lnTo>
                  <a:lnTo>
                    <a:pt x="439" y="27"/>
                  </a:lnTo>
                  <a:lnTo>
                    <a:pt x="401" y="11"/>
                  </a:lnTo>
                  <a:lnTo>
                    <a:pt x="332" y="26"/>
                  </a:lnTo>
                  <a:lnTo>
                    <a:pt x="391" y="6"/>
                  </a:lnTo>
                  <a:lnTo>
                    <a:pt x="291" y="0"/>
                  </a:lnTo>
                  <a:lnTo>
                    <a:pt x="276" y="17"/>
                  </a:lnTo>
                  <a:lnTo>
                    <a:pt x="251" y="11"/>
                  </a:lnTo>
                  <a:lnTo>
                    <a:pt x="235" y="20"/>
                  </a:lnTo>
                  <a:lnTo>
                    <a:pt x="259" y="37"/>
                  </a:lnTo>
                  <a:lnTo>
                    <a:pt x="224" y="25"/>
                  </a:lnTo>
                  <a:lnTo>
                    <a:pt x="213" y="28"/>
                  </a:lnTo>
                  <a:lnTo>
                    <a:pt x="236" y="48"/>
                  </a:lnTo>
                  <a:lnTo>
                    <a:pt x="219" y="56"/>
                  </a:lnTo>
                  <a:lnTo>
                    <a:pt x="191" y="25"/>
                  </a:lnTo>
                  <a:lnTo>
                    <a:pt x="189" y="47"/>
                  </a:lnTo>
                  <a:lnTo>
                    <a:pt x="153" y="31"/>
                  </a:lnTo>
                  <a:lnTo>
                    <a:pt x="104" y="40"/>
                  </a:lnTo>
                  <a:lnTo>
                    <a:pt x="107" y="54"/>
                  </a:lnTo>
                  <a:lnTo>
                    <a:pt x="95" y="39"/>
                  </a:lnTo>
                  <a:lnTo>
                    <a:pt x="88" y="45"/>
                  </a:lnTo>
                  <a:lnTo>
                    <a:pt x="92" y="60"/>
                  </a:lnTo>
                  <a:lnTo>
                    <a:pt x="82" y="54"/>
                  </a:lnTo>
                  <a:lnTo>
                    <a:pt x="40" y="65"/>
                  </a:lnTo>
                  <a:lnTo>
                    <a:pt x="39" y="76"/>
                  </a:lnTo>
                  <a:lnTo>
                    <a:pt x="71" y="76"/>
                  </a:lnTo>
                  <a:lnTo>
                    <a:pt x="64" y="91"/>
                  </a:lnTo>
                  <a:lnTo>
                    <a:pt x="0" y="96"/>
                  </a:lnTo>
                  <a:lnTo>
                    <a:pt x="8" y="115"/>
                  </a:lnTo>
                  <a:lnTo>
                    <a:pt x="53" y="117"/>
                  </a:lnTo>
                  <a:lnTo>
                    <a:pt x="3" y="128"/>
                  </a:lnTo>
                  <a:lnTo>
                    <a:pt x="35" y="146"/>
                  </a:lnTo>
                  <a:lnTo>
                    <a:pt x="84" y="132"/>
                  </a:lnTo>
                  <a:lnTo>
                    <a:pt x="138" y="164"/>
                  </a:lnTo>
                  <a:lnTo>
                    <a:pt x="131" y="177"/>
                  </a:lnTo>
                  <a:lnTo>
                    <a:pt x="144" y="177"/>
                  </a:lnTo>
                  <a:lnTo>
                    <a:pt x="148" y="196"/>
                  </a:lnTo>
                  <a:lnTo>
                    <a:pt x="137" y="213"/>
                  </a:lnTo>
                  <a:lnTo>
                    <a:pt x="146" y="220"/>
                  </a:lnTo>
                  <a:lnTo>
                    <a:pt x="160" y="215"/>
                  </a:lnTo>
                  <a:lnTo>
                    <a:pt x="180" y="222"/>
                  </a:lnTo>
                  <a:lnTo>
                    <a:pt x="179" y="236"/>
                  </a:lnTo>
                  <a:lnTo>
                    <a:pt x="147" y="229"/>
                  </a:lnTo>
                  <a:lnTo>
                    <a:pt x="156" y="236"/>
                  </a:lnTo>
                  <a:lnTo>
                    <a:pt x="141" y="243"/>
                  </a:lnTo>
                  <a:lnTo>
                    <a:pt x="146" y="261"/>
                  </a:lnTo>
                  <a:lnTo>
                    <a:pt x="169" y="251"/>
                  </a:lnTo>
                  <a:lnTo>
                    <a:pt x="165" y="240"/>
                  </a:lnTo>
                  <a:lnTo>
                    <a:pt x="185" y="242"/>
                  </a:lnTo>
                  <a:lnTo>
                    <a:pt x="180" y="268"/>
                  </a:lnTo>
                  <a:lnTo>
                    <a:pt x="159" y="282"/>
                  </a:lnTo>
                  <a:lnTo>
                    <a:pt x="159" y="305"/>
                  </a:lnTo>
                  <a:lnTo>
                    <a:pt x="171" y="333"/>
                  </a:lnTo>
                  <a:lnTo>
                    <a:pt x="185" y="327"/>
                  </a:lnTo>
                  <a:lnTo>
                    <a:pt x="177" y="338"/>
                  </a:lnTo>
                  <a:lnTo>
                    <a:pt x="206" y="380"/>
                  </a:lnTo>
                  <a:lnTo>
                    <a:pt x="222" y="374"/>
                  </a:lnTo>
                  <a:lnTo>
                    <a:pt x="242" y="395"/>
                  </a:lnTo>
                  <a:lnTo>
                    <a:pt x="256" y="391"/>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5" name="Freeform 152"/>
            <p:cNvSpPr/>
            <p:nvPr/>
          </p:nvSpPr>
          <p:spPr bwMode="auto">
            <a:xfrm>
              <a:off x="3344864" y="1371600"/>
              <a:ext cx="800100" cy="627063"/>
            </a:xfrm>
            <a:custGeom>
              <a:avLst/>
              <a:gdLst>
                <a:gd name="T0" fmla="*/ 277 w 504"/>
                <a:gd name="T1" fmla="*/ 309 h 395"/>
                <a:gd name="T2" fmla="*/ 336 w 504"/>
                <a:gd name="T3" fmla="*/ 266 h 395"/>
                <a:gd name="T4" fmla="*/ 427 w 504"/>
                <a:gd name="T5" fmla="*/ 242 h 395"/>
                <a:gd name="T6" fmla="*/ 396 w 504"/>
                <a:gd name="T7" fmla="*/ 224 h 395"/>
                <a:gd name="T8" fmla="*/ 406 w 504"/>
                <a:gd name="T9" fmla="*/ 221 h 395"/>
                <a:gd name="T10" fmla="*/ 430 w 504"/>
                <a:gd name="T11" fmla="*/ 221 h 395"/>
                <a:gd name="T12" fmla="*/ 429 w 504"/>
                <a:gd name="T13" fmla="*/ 210 h 395"/>
                <a:gd name="T14" fmla="*/ 419 w 504"/>
                <a:gd name="T15" fmla="*/ 188 h 395"/>
                <a:gd name="T16" fmla="*/ 437 w 504"/>
                <a:gd name="T17" fmla="*/ 168 h 395"/>
                <a:gd name="T18" fmla="*/ 459 w 504"/>
                <a:gd name="T19" fmla="*/ 148 h 395"/>
                <a:gd name="T20" fmla="*/ 462 w 504"/>
                <a:gd name="T21" fmla="*/ 129 h 395"/>
                <a:gd name="T22" fmla="*/ 442 w 504"/>
                <a:gd name="T23" fmla="*/ 118 h 395"/>
                <a:gd name="T24" fmla="*/ 467 w 504"/>
                <a:gd name="T25" fmla="*/ 76 h 395"/>
                <a:gd name="T26" fmla="*/ 454 w 504"/>
                <a:gd name="T27" fmla="*/ 39 h 395"/>
                <a:gd name="T28" fmla="*/ 426 w 504"/>
                <a:gd name="T29" fmla="*/ 40 h 395"/>
                <a:gd name="T30" fmla="*/ 439 w 504"/>
                <a:gd name="T31" fmla="*/ 27 h 395"/>
                <a:gd name="T32" fmla="*/ 332 w 504"/>
                <a:gd name="T33" fmla="*/ 26 h 395"/>
                <a:gd name="T34" fmla="*/ 291 w 504"/>
                <a:gd name="T35" fmla="*/ 0 h 395"/>
                <a:gd name="T36" fmla="*/ 251 w 504"/>
                <a:gd name="T37" fmla="*/ 11 h 395"/>
                <a:gd name="T38" fmla="*/ 259 w 504"/>
                <a:gd name="T39" fmla="*/ 37 h 395"/>
                <a:gd name="T40" fmla="*/ 213 w 504"/>
                <a:gd name="T41" fmla="*/ 28 h 395"/>
                <a:gd name="T42" fmla="*/ 219 w 504"/>
                <a:gd name="T43" fmla="*/ 56 h 395"/>
                <a:gd name="T44" fmla="*/ 189 w 504"/>
                <a:gd name="T45" fmla="*/ 47 h 395"/>
                <a:gd name="T46" fmla="*/ 104 w 504"/>
                <a:gd name="T47" fmla="*/ 40 h 395"/>
                <a:gd name="T48" fmla="*/ 95 w 504"/>
                <a:gd name="T49" fmla="*/ 39 h 395"/>
                <a:gd name="T50" fmla="*/ 92 w 504"/>
                <a:gd name="T51" fmla="*/ 60 h 395"/>
                <a:gd name="T52" fmla="*/ 40 w 504"/>
                <a:gd name="T53" fmla="*/ 65 h 395"/>
                <a:gd name="T54" fmla="*/ 71 w 504"/>
                <a:gd name="T55" fmla="*/ 76 h 395"/>
                <a:gd name="T56" fmla="*/ 0 w 504"/>
                <a:gd name="T57" fmla="*/ 96 h 395"/>
                <a:gd name="T58" fmla="*/ 53 w 504"/>
                <a:gd name="T59" fmla="*/ 117 h 395"/>
                <a:gd name="T60" fmla="*/ 35 w 504"/>
                <a:gd name="T61" fmla="*/ 146 h 395"/>
                <a:gd name="T62" fmla="*/ 138 w 504"/>
                <a:gd name="T63" fmla="*/ 164 h 395"/>
                <a:gd name="T64" fmla="*/ 144 w 504"/>
                <a:gd name="T65" fmla="*/ 177 h 395"/>
                <a:gd name="T66" fmla="*/ 137 w 504"/>
                <a:gd name="T67" fmla="*/ 213 h 395"/>
                <a:gd name="T68" fmla="*/ 160 w 504"/>
                <a:gd name="T69" fmla="*/ 215 h 395"/>
                <a:gd name="T70" fmla="*/ 179 w 504"/>
                <a:gd name="T71" fmla="*/ 236 h 395"/>
                <a:gd name="T72" fmla="*/ 156 w 504"/>
                <a:gd name="T73" fmla="*/ 236 h 395"/>
                <a:gd name="T74" fmla="*/ 146 w 504"/>
                <a:gd name="T75" fmla="*/ 261 h 395"/>
                <a:gd name="T76" fmla="*/ 165 w 504"/>
                <a:gd name="T77" fmla="*/ 240 h 395"/>
                <a:gd name="T78" fmla="*/ 180 w 504"/>
                <a:gd name="T79" fmla="*/ 268 h 395"/>
                <a:gd name="T80" fmla="*/ 159 w 504"/>
                <a:gd name="T81" fmla="*/ 305 h 395"/>
                <a:gd name="T82" fmla="*/ 185 w 504"/>
                <a:gd name="T83" fmla="*/ 327 h 395"/>
                <a:gd name="T84" fmla="*/ 206 w 504"/>
                <a:gd name="T85" fmla="*/ 380 h 395"/>
                <a:gd name="T86" fmla="*/ 242 w 504"/>
                <a:gd name="T87" fmla="*/ 395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4" h="395">
                  <a:moveTo>
                    <a:pt x="256" y="391"/>
                  </a:moveTo>
                  <a:lnTo>
                    <a:pt x="277" y="309"/>
                  </a:lnTo>
                  <a:lnTo>
                    <a:pt x="345" y="279"/>
                  </a:lnTo>
                  <a:lnTo>
                    <a:pt x="336" y="266"/>
                  </a:lnTo>
                  <a:lnTo>
                    <a:pt x="354" y="273"/>
                  </a:lnTo>
                  <a:lnTo>
                    <a:pt x="427" y="242"/>
                  </a:lnTo>
                  <a:lnTo>
                    <a:pt x="381" y="233"/>
                  </a:lnTo>
                  <a:lnTo>
                    <a:pt x="396" y="224"/>
                  </a:lnTo>
                  <a:lnTo>
                    <a:pt x="382" y="217"/>
                  </a:lnTo>
                  <a:lnTo>
                    <a:pt x="406" y="221"/>
                  </a:lnTo>
                  <a:lnTo>
                    <a:pt x="430" y="234"/>
                  </a:lnTo>
                  <a:lnTo>
                    <a:pt x="430" y="221"/>
                  </a:lnTo>
                  <a:lnTo>
                    <a:pt x="416" y="205"/>
                  </a:lnTo>
                  <a:lnTo>
                    <a:pt x="429" y="210"/>
                  </a:lnTo>
                  <a:lnTo>
                    <a:pt x="432" y="204"/>
                  </a:lnTo>
                  <a:lnTo>
                    <a:pt x="419" y="188"/>
                  </a:lnTo>
                  <a:lnTo>
                    <a:pt x="442" y="184"/>
                  </a:lnTo>
                  <a:lnTo>
                    <a:pt x="437" y="168"/>
                  </a:lnTo>
                  <a:lnTo>
                    <a:pt x="455" y="168"/>
                  </a:lnTo>
                  <a:lnTo>
                    <a:pt x="459" y="148"/>
                  </a:lnTo>
                  <a:lnTo>
                    <a:pt x="443" y="131"/>
                  </a:lnTo>
                  <a:lnTo>
                    <a:pt x="462" y="129"/>
                  </a:lnTo>
                  <a:lnTo>
                    <a:pt x="453" y="119"/>
                  </a:lnTo>
                  <a:lnTo>
                    <a:pt x="442" y="118"/>
                  </a:lnTo>
                  <a:lnTo>
                    <a:pt x="448" y="106"/>
                  </a:lnTo>
                  <a:lnTo>
                    <a:pt x="467" y="76"/>
                  </a:lnTo>
                  <a:lnTo>
                    <a:pt x="504" y="44"/>
                  </a:lnTo>
                  <a:lnTo>
                    <a:pt x="454" y="39"/>
                  </a:lnTo>
                  <a:lnTo>
                    <a:pt x="416" y="59"/>
                  </a:lnTo>
                  <a:lnTo>
                    <a:pt x="426" y="40"/>
                  </a:lnTo>
                  <a:lnTo>
                    <a:pt x="382" y="40"/>
                  </a:lnTo>
                  <a:lnTo>
                    <a:pt x="439" y="27"/>
                  </a:lnTo>
                  <a:lnTo>
                    <a:pt x="401" y="11"/>
                  </a:lnTo>
                  <a:lnTo>
                    <a:pt x="332" y="26"/>
                  </a:lnTo>
                  <a:lnTo>
                    <a:pt x="391" y="6"/>
                  </a:lnTo>
                  <a:lnTo>
                    <a:pt x="291" y="0"/>
                  </a:lnTo>
                  <a:lnTo>
                    <a:pt x="276" y="17"/>
                  </a:lnTo>
                  <a:lnTo>
                    <a:pt x="251" y="11"/>
                  </a:lnTo>
                  <a:lnTo>
                    <a:pt x="235" y="20"/>
                  </a:lnTo>
                  <a:lnTo>
                    <a:pt x="259" y="37"/>
                  </a:lnTo>
                  <a:lnTo>
                    <a:pt x="224" y="25"/>
                  </a:lnTo>
                  <a:lnTo>
                    <a:pt x="213" y="28"/>
                  </a:lnTo>
                  <a:lnTo>
                    <a:pt x="236" y="48"/>
                  </a:lnTo>
                  <a:lnTo>
                    <a:pt x="219" y="56"/>
                  </a:lnTo>
                  <a:lnTo>
                    <a:pt x="191" y="25"/>
                  </a:lnTo>
                  <a:lnTo>
                    <a:pt x="189" y="47"/>
                  </a:lnTo>
                  <a:lnTo>
                    <a:pt x="153" y="31"/>
                  </a:lnTo>
                  <a:lnTo>
                    <a:pt x="104" y="40"/>
                  </a:lnTo>
                  <a:lnTo>
                    <a:pt x="107" y="54"/>
                  </a:lnTo>
                  <a:lnTo>
                    <a:pt x="95" y="39"/>
                  </a:lnTo>
                  <a:lnTo>
                    <a:pt x="88" y="45"/>
                  </a:lnTo>
                  <a:lnTo>
                    <a:pt x="92" y="60"/>
                  </a:lnTo>
                  <a:lnTo>
                    <a:pt x="82" y="54"/>
                  </a:lnTo>
                  <a:lnTo>
                    <a:pt x="40" y="65"/>
                  </a:lnTo>
                  <a:lnTo>
                    <a:pt x="39" y="76"/>
                  </a:lnTo>
                  <a:lnTo>
                    <a:pt x="71" y="76"/>
                  </a:lnTo>
                  <a:lnTo>
                    <a:pt x="64" y="91"/>
                  </a:lnTo>
                  <a:lnTo>
                    <a:pt x="0" y="96"/>
                  </a:lnTo>
                  <a:lnTo>
                    <a:pt x="8" y="115"/>
                  </a:lnTo>
                  <a:lnTo>
                    <a:pt x="53" y="117"/>
                  </a:lnTo>
                  <a:lnTo>
                    <a:pt x="3" y="128"/>
                  </a:lnTo>
                  <a:lnTo>
                    <a:pt x="35" y="146"/>
                  </a:lnTo>
                  <a:lnTo>
                    <a:pt x="84" y="132"/>
                  </a:lnTo>
                  <a:lnTo>
                    <a:pt x="138" y="164"/>
                  </a:lnTo>
                  <a:lnTo>
                    <a:pt x="131" y="177"/>
                  </a:lnTo>
                  <a:lnTo>
                    <a:pt x="144" y="177"/>
                  </a:lnTo>
                  <a:lnTo>
                    <a:pt x="148" y="196"/>
                  </a:lnTo>
                  <a:lnTo>
                    <a:pt x="137" y="213"/>
                  </a:lnTo>
                  <a:lnTo>
                    <a:pt x="146" y="220"/>
                  </a:lnTo>
                  <a:lnTo>
                    <a:pt x="160" y="215"/>
                  </a:lnTo>
                  <a:lnTo>
                    <a:pt x="180" y="222"/>
                  </a:lnTo>
                  <a:lnTo>
                    <a:pt x="179" y="236"/>
                  </a:lnTo>
                  <a:lnTo>
                    <a:pt x="147" y="229"/>
                  </a:lnTo>
                  <a:lnTo>
                    <a:pt x="156" y="236"/>
                  </a:lnTo>
                  <a:lnTo>
                    <a:pt x="141" y="243"/>
                  </a:lnTo>
                  <a:lnTo>
                    <a:pt x="146" y="261"/>
                  </a:lnTo>
                  <a:lnTo>
                    <a:pt x="169" y="251"/>
                  </a:lnTo>
                  <a:lnTo>
                    <a:pt x="165" y="240"/>
                  </a:lnTo>
                  <a:lnTo>
                    <a:pt x="185" y="242"/>
                  </a:lnTo>
                  <a:lnTo>
                    <a:pt x="180" y="268"/>
                  </a:lnTo>
                  <a:lnTo>
                    <a:pt x="159" y="282"/>
                  </a:lnTo>
                  <a:lnTo>
                    <a:pt x="159" y="305"/>
                  </a:lnTo>
                  <a:lnTo>
                    <a:pt x="171" y="333"/>
                  </a:lnTo>
                  <a:lnTo>
                    <a:pt x="185" y="327"/>
                  </a:lnTo>
                  <a:lnTo>
                    <a:pt x="177" y="338"/>
                  </a:lnTo>
                  <a:lnTo>
                    <a:pt x="206" y="380"/>
                  </a:lnTo>
                  <a:lnTo>
                    <a:pt x="222" y="374"/>
                  </a:lnTo>
                  <a:lnTo>
                    <a:pt x="242" y="395"/>
                  </a:lnTo>
                  <a:lnTo>
                    <a:pt x="256" y="39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6" name="Freeform 153"/>
            <p:cNvSpPr/>
            <p:nvPr/>
          </p:nvSpPr>
          <p:spPr bwMode="auto">
            <a:xfrm>
              <a:off x="2063751" y="1712913"/>
              <a:ext cx="1790700" cy="2381250"/>
            </a:xfrm>
            <a:custGeom>
              <a:avLst/>
              <a:gdLst>
                <a:gd name="T0" fmla="*/ 847 w 1128"/>
                <a:gd name="T1" fmla="*/ 307 h 1500"/>
                <a:gd name="T2" fmla="*/ 908 w 1128"/>
                <a:gd name="T3" fmla="*/ 352 h 1500"/>
                <a:gd name="T4" fmla="*/ 813 w 1128"/>
                <a:gd name="T5" fmla="*/ 401 h 1500"/>
                <a:gd name="T6" fmla="*/ 770 w 1128"/>
                <a:gd name="T7" fmla="*/ 446 h 1500"/>
                <a:gd name="T8" fmla="*/ 730 w 1128"/>
                <a:gd name="T9" fmla="*/ 605 h 1500"/>
                <a:gd name="T10" fmla="*/ 629 w 1128"/>
                <a:gd name="T11" fmla="*/ 548 h 1500"/>
                <a:gd name="T12" fmla="*/ 604 w 1128"/>
                <a:gd name="T13" fmla="*/ 668 h 1500"/>
                <a:gd name="T14" fmla="*/ 669 w 1128"/>
                <a:gd name="T15" fmla="*/ 699 h 1500"/>
                <a:gd name="T16" fmla="*/ 735 w 1128"/>
                <a:gd name="T17" fmla="*/ 777 h 1500"/>
                <a:gd name="T18" fmla="*/ 814 w 1128"/>
                <a:gd name="T19" fmla="*/ 778 h 1500"/>
                <a:gd name="T20" fmla="*/ 893 w 1128"/>
                <a:gd name="T21" fmla="*/ 780 h 1500"/>
                <a:gd name="T22" fmla="*/ 952 w 1128"/>
                <a:gd name="T23" fmla="*/ 803 h 1500"/>
                <a:gd name="T24" fmla="*/ 973 w 1128"/>
                <a:gd name="T25" fmla="*/ 884 h 1500"/>
                <a:gd name="T26" fmla="*/ 1045 w 1128"/>
                <a:gd name="T27" fmla="*/ 902 h 1500"/>
                <a:gd name="T28" fmla="*/ 1104 w 1128"/>
                <a:gd name="T29" fmla="*/ 989 h 1500"/>
                <a:gd name="T30" fmla="*/ 1062 w 1128"/>
                <a:gd name="T31" fmla="*/ 1113 h 1500"/>
                <a:gd name="T32" fmla="*/ 977 w 1128"/>
                <a:gd name="T33" fmla="*/ 1198 h 1500"/>
                <a:gd name="T34" fmla="*/ 921 w 1128"/>
                <a:gd name="T35" fmla="*/ 1290 h 1500"/>
                <a:gd name="T36" fmla="*/ 880 w 1128"/>
                <a:gd name="T37" fmla="*/ 1338 h 1500"/>
                <a:gd name="T38" fmla="*/ 859 w 1128"/>
                <a:gd name="T39" fmla="*/ 1397 h 1500"/>
                <a:gd name="T40" fmla="*/ 851 w 1128"/>
                <a:gd name="T41" fmla="*/ 1487 h 1500"/>
                <a:gd name="T42" fmla="*/ 781 w 1128"/>
                <a:gd name="T43" fmla="*/ 1418 h 1500"/>
                <a:gd name="T44" fmla="*/ 796 w 1128"/>
                <a:gd name="T45" fmla="*/ 1248 h 1500"/>
                <a:gd name="T46" fmla="*/ 772 w 1128"/>
                <a:gd name="T47" fmla="*/ 1015 h 1500"/>
                <a:gd name="T48" fmla="*/ 722 w 1128"/>
                <a:gd name="T49" fmla="*/ 893 h 1500"/>
                <a:gd name="T50" fmla="*/ 735 w 1128"/>
                <a:gd name="T51" fmla="*/ 790 h 1500"/>
                <a:gd name="T52" fmla="*/ 630 w 1128"/>
                <a:gd name="T53" fmla="*/ 701 h 1500"/>
                <a:gd name="T54" fmla="*/ 453 w 1128"/>
                <a:gd name="T55" fmla="*/ 529 h 1500"/>
                <a:gd name="T56" fmla="*/ 448 w 1128"/>
                <a:gd name="T57" fmla="*/ 575 h 1500"/>
                <a:gd name="T58" fmla="*/ 368 w 1128"/>
                <a:gd name="T59" fmla="*/ 332 h 1500"/>
                <a:gd name="T60" fmla="*/ 208 w 1128"/>
                <a:gd name="T61" fmla="*/ 168 h 1500"/>
                <a:gd name="T62" fmla="*/ 111 w 1128"/>
                <a:gd name="T63" fmla="*/ 185 h 1500"/>
                <a:gd name="T64" fmla="*/ 18 w 1128"/>
                <a:gd name="T65" fmla="*/ 169 h 1500"/>
                <a:gd name="T66" fmla="*/ 0 w 1128"/>
                <a:gd name="T67" fmla="*/ 106 h 1500"/>
                <a:gd name="T68" fmla="*/ 56 w 1128"/>
                <a:gd name="T69" fmla="*/ 75 h 1500"/>
                <a:gd name="T70" fmla="*/ 267 w 1128"/>
                <a:gd name="T71" fmla="*/ 32 h 1500"/>
                <a:gd name="T72" fmla="*/ 365 w 1128"/>
                <a:gd name="T73" fmla="*/ 34 h 1500"/>
                <a:gd name="T74" fmla="*/ 492 w 1128"/>
                <a:gd name="T75" fmla="*/ 68 h 1500"/>
                <a:gd name="T76" fmla="*/ 579 w 1128"/>
                <a:gd name="T77" fmla="*/ 51 h 1500"/>
                <a:gd name="T78" fmla="*/ 605 w 1128"/>
                <a:gd name="T79" fmla="*/ 5 h 1500"/>
                <a:gd name="T80" fmla="*/ 675 w 1128"/>
                <a:gd name="T81" fmla="*/ 66 h 1500"/>
                <a:gd name="T82" fmla="*/ 731 w 1128"/>
                <a:gd name="T83" fmla="*/ 66 h 1500"/>
                <a:gd name="T84" fmla="*/ 650 w 1128"/>
                <a:gd name="T85" fmla="*/ 127 h 1500"/>
                <a:gd name="T86" fmla="*/ 644 w 1128"/>
                <a:gd name="T87" fmla="*/ 218 h 1500"/>
                <a:gd name="T88" fmla="*/ 728 w 1128"/>
                <a:gd name="T89" fmla="*/ 247 h 1500"/>
                <a:gd name="T90" fmla="*/ 741 w 1128"/>
                <a:gd name="T91" fmla="*/ 248 h 1500"/>
                <a:gd name="T92" fmla="*/ 761 w 1128"/>
                <a:gd name="T93" fmla="*/ 171 h 1500"/>
                <a:gd name="T94" fmla="*/ 836 w 1128"/>
                <a:gd name="T95" fmla="*/ 186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28" h="1500">
                  <a:moveTo>
                    <a:pt x="866" y="169"/>
                  </a:moveTo>
                  <a:lnTo>
                    <a:pt x="945" y="276"/>
                  </a:lnTo>
                  <a:lnTo>
                    <a:pt x="895" y="307"/>
                  </a:lnTo>
                  <a:lnTo>
                    <a:pt x="847" y="307"/>
                  </a:lnTo>
                  <a:lnTo>
                    <a:pt x="809" y="348"/>
                  </a:lnTo>
                  <a:lnTo>
                    <a:pt x="863" y="315"/>
                  </a:lnTo>
                  <a:lnTo>
                    <a:pt x="879" y="359"/>
                  </a:lnTo>
                  <a:lnTo>
                    <a:pt x="908" y="352"/>
                  </a:lnTo>
                  <a:lnTo>
                    <a:pt x="873" y="393"/>
                  </a:lnTo>
                  <a:lnTo>
                    <a:pt x="861" y="385"/>
                  </a:lnTo>
                  <a:lnTo>
                    <a:pt x="869" y="363"/>
                  </a:lnTo>
                  <a:lnTo>
                    <a:pt x="813" y="401"/>
                  </a:lnTo>
                  <a:lnTo>
                    <a:pt x="826" y="418"/>
                  </a:lnTo>
                  <a:lnTo>
                    <a:pt x="788" y="425"/>
                  </a:lnTo>
                  <a:lnTo>
                    <a:pt x="781" y="456"/>
                  </a:lnTo>
                  <a:lnTo>
                    <a:pt x="770" y="446"/>
                  </a:lnTo>
                  <a:lnTo>
                    <a:pt x="774" y="476"/>
                  </a:lnTo>
                  <a:lnTo>
                    <a:pt x="734" y="524"/>
                  </a:lnTo>
                  <a:lnTo>
                    <a:pt x="741" y="591"/>
                  </a:lnTo>
                  <a:lnTo>
                    <a:pt x="730" y="605"/>
                  </a:lnTo>
                  <a:lnTo>
                    <a:pt x="713" y="546"/>
                  </a:lnTo>
                  <a:lnTo>
                    <a:pt x="654" y="536"/>
                  </a:lnTo>
                  <a:lnTo>
                    <a:pt x="667" y="559"/>
                  </a:lnTo>
                  <a:lnTo>
                    <a:pt x="629" y="548"/>
                  </a:lnTo>
                  <a:lnTo>
                    <a:pt x="600" y="562"/>
                  </a:lnTo>
                  <a:lnTo>
                    <a:pt x="589" y="585"/>
                  </a:lnTo>
                  <a:lnTo>
                    <a:pt x="590" y="634"/>
                  </a:lnTo>
                  <a:lnTo>
                    <a:pt x="604" y="668"/>
                  </a:lnTo>
                  <a:lnTo>
                    <a:pt x="626" y="670"/>
                  </a:lnTo>
                  <a:lnTo>
                    <a:pt x="657" y="643"/>
                  </a:lnTo>
                  <a:lnTo>
                    <a:pt x="682" y="637"/>
                  </a:lnTo>
                  <a:lnTo>
                    <a:pt x="669" y="699"/>
                  </a:lnTo>
                  <a:lnTo>
                    <a:pt x="704" y="710"/>
                  </a:lnTo>
                  <a:lnTo>
                    <a:pt x="713" y="722"/>
                  </a:lnTo>
                  <a:lnTo>
                    <a:pt x="711" y="748"/>
                  </a:lnTo>
                  <a:lnTo>
                    <a:pt x="735" y="777"/>
                  </a:lnTo>
                  <a:lnTo>
                    <a:pt x="754" y="762"/>
                  </a:lnTo>
                  <a:lnTo>
                    <a:pt x="767" y="782"/>
                  </a:lnTo>
                  <a:lnTo>
                    <a:pt x="805" y="738"/>
                  </a:lnTo>
                  <a:lnTo>
                    <a:pt x="814" y="778"/>
                  </a:lnTo>
                  <a:lnTo>
                    <a:pt x="821" y="748"/>
                  </a:lnTo>
                  <a:lnTo>
                    <a:pt x="853" y="762"/>
                  </a:lnTo>
                  <a:lnTo>
                    <a:pt x="889" y="759"/>
                  </a:lnTo>
                  <a:lnTo>
                    <a:pt x="893" y="780"/>
                  </a:lnTo>
                  <a:lnTo>
                    <a:pt x="918" y="790"/>
                  </a:lnTo>
                  <a:lnTo>
                    <a:pt x="920" y="805"/>
                  </a:lnTo>
                  <a:lnTo>
                    <a:pt x="937" y="800"/>
                  </a:lnTo>
                  <a:lnTo>
                    <a:pt x="952" y="803"/>
                  </a:lnTo>
                  <a:lnTo>
                    <a:pt x="985" y="825"/>
                  </a:lnTo>
                  <a:lnTo>
                    <a:pt x="997" y="865"/>
                  </a:lnTo>
                  <a:lnTo>
                    <a:pt x="941" y="895"/>
                  </a:lnTo>
                  <a:lnTo>
                    <a:pt x="973" y="884"/>
                  </a:lnTo>
                  <a:lnTo>
                    <a:pt x="972" y="897"/>
                  </a:lnTo>
                  <a:lnTo>
                    <a:pt x="999" y="872"/>
                  </a:lnTo>
                  <a:lnTo>
                    <a:pt x="1033" y="885"/>
                  </a:lnTo>
                  <a:lnTo>
                    <a:pt x="1045" y="902"/>
                  </a:lnTo>
                  <a:lnTo>
                    <a:pt x="1059" y="898"/>
                  </a:lnTo>
                  <a:lnTo>
                    <a:pt x="1114" y="928"/>
                  </a:lnTo>
                  <a:lnTo>
                    <a:pt x="1128" y="956"/>
                  </a:lnTo>
                  <a:lnTo>
                    <a:pt x="1104" y="989"/>
                  </a:lnTo>
                  <a:lnTo>
                    <a:pt x="1086" y="1008"/>
                  </a:lnTo>
                  <a:lnTo>
                    <a:pt x="1085" y="1053"/>
                  </a:lnTo>
                  <a:lnTo>
                    <a:pt x="1062" y="1099"/>
                  </a:lnTo>
                  <a:lnTo>
                    <a:pt x="1062" y="1113"/>
                  </a:lnTo>
                  <a:lnTo>
                    <a:pt x="1000" y="1145"/>
                  </a:lnTo>
                  <a:lnTo>
                    <a:pt x="1000" y="1176"/>
                  </a:lnTo>
                  <a:lnTo>
                    <a:pt x="980" y="1217"/>
                  </a:lnTo>
                  <a:lnTo>
                    <a:pt x="977" y="1198"/>
                  </a:lnTo>
                  <a:lnTo>
                    <a:pt x="954" y="1242"/>
                  </a:lnTo>
                  <a:lnTo>
                    <a:pt x="914" y="1235"/>
                  </a:lnTo>
                  <a:lnTo>
                    <a:pt x="933" y="1263"/>
                  </a:lnTo>
                  <a:lnTo>
                    <a:pt x="921" y="1290"/>
                  </a:lnTo>
                  <a:lnTo>
                    <a:pt x="891" y="1294"/>
                  </a:lnTo>
                  <a:lnTo>
                    <a:pt x="885" y="1316"/>
                  </a:lnTo>
                  <a:lnTo>
                    <a:pt x="865" y="1317"/>
                  </a:lnTo>
                  <a:lnTo>
                    <a:pt x="880" y="1338"/>
                  </a:lnTo>
                  <a:lnTo>
                    <a:pt x="871" y="1342"/>
                  </a:lnTo>
                  <a:lnTo>
                    <a:pt x="862" y="1359"/>
                  </a:lnTo>
                  <a:lnTo>
                    <a:pt x="847" y="1376"/>
                  </a:lnTo>
                  <a:lnTo>
                    <a:pt x="859" y="1397"/>
                  </a:lnTo>
                  <a:lnTo>
                    <a:pt x="853" y="1413"/>
                  </a:lnTo>
                  <a:lnTo>
                    <a:pt x="827" y="1445"/>
                  </a:lnTo>
                  <a:lnTo>
                    <a:pt x="832" y="1462"/>
                  </a:lnTo>
                  <a:lnTo>
                    <a:pt x="851" y="1487"/>
                  </a:lnTo>
                  <a:lnTo>
                    <a:pt x="861" y="1492"/>
                  </a:lnTo>
                  <a:lnTo>
                    <a:pt x="829" y="1500"/>
                  </a:lnTo>
                  <a:lnTo>
                    <a:pt x="794" y="1475"/>
                  </a:lnTo>
                  <a:lnTo>
                    <a:pt x="781" y="1418"/>
                  </a:lnTo>
                  <a:lnTo>
                    <a:pt x="792" y="1370"/>
                  </a:lnTo>
                  <a:lnTo>
                    <a:pt x="803" y="1334"/>
                  </a:lnTo>
                  <a:lnTo>
                    <a:pt x="788" y="1314"/>
                  </a:lnTo>
                  <a:lnTo>
                    <a:pt x="796" y="1248"/>
                  </a:lnTo>
                  <a:lnTo>
                    <a:pt x="812" y="1202"/>
                  </a:lnTo>
                  <a:lnTo>
                    <a:pt x="823" y="1076"/>
                  </a:lnTo>
                  <a:lnTo>
                    <a:pt x="806" y="1046"/>
                  </a:lnTo>
                  <a:lnTo>
                    <a:pt x="772" y="1015"/>
                  </a:lnTo>
                  <a:lnTo>
                    <a:pt x="753" y="952"/>
                  </a:lnTo>
                  <a:lnTo>
                    <a:pt x="726" y="935"/>
                  </a:lnTo>
                  <a:lnTo>
                    <a:pt x="737" y="906"/>
                  </a:lnTo>
                  <a:lnTo>
                    <a:pt x="722" y="893"/>
                  </a:lnTo>
                  <a:lnTo>
                    <a:pt x="757" y="837"/>
                  </a:lnTo>
                  <a:lnTo>
                    <a:pt x="756" y="795"/>
                  </a:lnTo>
                  <a:lnTo>
                    <a:pt x="743" y="778"/>
                  </a:lnTo>
                  <a:lnTo>
                    <a:pt x="735" y="790"/>
                  </a:lnTo>
                  <a:lnTo>
                    <a:pt x="711" y="786"/>
                  </a:lnTo>
                  <a:lnTo>
                    <a:pt x="688" y="751"/>
                  </a:lnTo>
                  <a:lnTo>
                    <a:pt x="668" y="732"/>
                  </a:lnTo>
                  <a:lnTo>
                    <a:pt x="630" y="701"/>
                  </a:lnTo>
                  <a:lnTo>
                    <a:pt x="608" y="701"/>
                  </a:lnTo>
                  <a:lnTo>
                    <a:pt x="518" y="663"/>
                  </a:lnTo>
                  <a:lnTo>
                    <a:pt x="518" y="639"/>
                  </a:lnTo>
                  <a:lnTo>
                    <a:pt x="453" y="529"/>
                  </a:lnTo>
                  <a:lnTo>
                    <a:pt x="441" y="529"/>
                  </a:lnTo>
                  <a:lnTo>
                    <a:pt x="498" y="627"/>
                  </a:lnTo>
                  <a:lnTo>
                    <a:pt x="479" y="633"/>
                  </a:lnTo>
                  <a:lnTo>
                    <a:pt x="448" y="575"/>
                  </a:lnTo>
                  <a:lnTo>
                    <a:pt x="451" y="555"/>
                  </a:lnTo>
                  <a:lnTo>
                    <a:pt x="400" y="492"/>
                  </a:lnTo>
                  <a:lnTo>
                    <a:pt x="363" y="425"/>
                  </a:lnTo>
                  <a:lnTo>
                    <a:pt x="368" y="332"/>
                  </a:lnTo>
                  <a:lnTo>
                    <a:pt x="334" y="301"/>
                  </a:lnTo>
                  <a:lnTo>
                    <a:pt x="314" y="249"/>
                  </a:lnTo>
                  <a:lnTo>
                    <a:pt x="277" y="210"/>
                  </a:lnTo>
                  <a:lnTo>
                    <a:pt x="208" y="168"/>
                  </a:lnTo>
                  <a:lnTo>
                    <a:pt x="169" y="156"/>
                  </a:lnTo>
                  <a:lnTo>
                    <a:pt x="142" y="179"/>
                  </a:lnTo>
                  <a:lnTo>
                    <a:pt x="142" y="152"/>
                  </a:lnTo>
                  <a:lnTo>
                    <a:pt x="111" y="185"/>
                  </a:lnTo>
                  <a:lnTo>
                    <a:pt x="50" y="244"/>
                  </a:lnTo>
                  <a:lnTo>
                    <a:pt x="86" y="186"/>
                  </a:lnTo>
                  <a:lnTo>
                    <a:pt x="53" y="185"/>
                  </a:lnTo>
                  <a:lnTo>
                    <a:pt x="18" y="169"/>
                  </a:lnTo>
                  <a:lnTo>
                    <a:pt x="26" y="125"/>
                  </a:lnTo>
                  <a:lnTo>
                    <a:pt x="52" y="123"/>
                  </a:lnTo>
                  <a:lnTo>
                    <a:pt x="54" y="105"/>
                  </a:lnTo>
                  <a:lnTo>
                    <a:pt x="0" y="106"/>
                  </a:lnTo>
                  <a:lnTo>
                    <a:pt x="0" y="83"/>
                  </a:lnTo>
                  <a:lnTo>
                    <a:pt x="21" y="73"/>
                  </a:lnTo>
                  <a:lnTo>
                    <a:pt x="53" y="87"/>
                  </a:lnTo>
                  <a:lnTo>
                    <a:pt x="56" y="75"/>
                  </a:lnTo>
                  <a:lnTo>
                    <a:pt x="5" y="52"/>
                  </a:lnTo>
                  <a:lnTo>
                    <a:pt x="36" y="38"/>
                  </a:lnTo>
                  <a:lnTo>
                    <a:pt x="89" y="0"/>
                  </a:lnTo>
                  <a:lnTo>
                    <a:pt x="267" y="32"/>
                  </a:lnTo>
                  <a:lnTo>
                    <a:pt x="330" y="15"/>
                  </a:lnTo>
                  <a:lnTo>
                    <a:pt x="296" y="41"/>
                  </a:lnTo>
                  <a:lnTo>
                    <a:pt x="339" y="18"/>
                  </a:lnTo>
                  <a:lnTo>
                    <a:pt x="365" y="34"/>
                  </a:lnTo>
                  <a:lnTo>
                    <a:pt x="375" y="31"/>
                  </a:lnTo>
                  <a:lnTo>
                    <a:pt x="418" y="31"/>
                  </a:lnTo>
                  <a:lnTo>
                    <a:pt x="455" y="68"/>
                  </a:lnTo>
                  <a:lnTo>
                    <a:pt x="492" y="68"/>
                  </a:lnTo>
                  <a:lnTo>
                    <a:pt x="508" y="52"/>
                  </a:lnTo>
                  <a:lnTo>
                    <a:pt x="527" y="52"/>
                  </a:lnTo>
                  <a:lnTo>
                    <a:pt x="552" y="77"/>
                  </a:lnTo>
                  <a:lnTo>
                    <a:pt x="579" y="51"/>
                  </a:lnTo>
                  <a:lnTo>
                    <a:pt x="598" y="70"/>
                  </a:lnTo>
                  <a:lnTo>
                    <a:pt x="623" y="45"/>
                  </a:lnTo>
                  <a:lnTo>
                    <a:pt x="634" y="33"/>
                  </a:lnTo>
                  <a:lnTo>
                    <a:pt x="605" y="5"/>
                  </a:lnTo>
                  <a:lnTo>
                    <a:pt x="637" y="5"/>
                  </a:lnTo>
                  <a:lnTo>
                    <a:pt x="661" y="28"/>
                  </a:lnTo>
                  <a:lnTo>
                    <a:pt x="675" y="42"/>
                  </a:lnTo>
                  <a:lnTo>
                    <a:pt x="675" y="66"/>
                  </a:lnTo>
                  <a:lnTo>
                    <a:pt x="692" y="48"/>
                  </a:lnTo>
                  <a:lnTo>
                    <a:pt x="705" y="35"/>
                  </a:lnTo>
                  <a:lnTo>
                    <a:pt x="731" y="35"/>
                  </a:lnTo>
                  <a:lnTo>
                    <a:pt x="731" y="66"/>
                  </a:lnTo>
                  <a:lnTo>
                    <a:pt x="713" y="85"/>
                  </a:lnTo>
                  <a:lnTo>
                    <a:pt x="663" y="85"/>
                  </a:lnTo>
                  <a:lnTo>
                    <a:pt x="663" y="113"/>
                  </a:lnTo>
                  <a:lnTo>
                    <a:pt x="650" y="127"/>
                  </a:lnTo>
                  <a:lnTo>
                    <a:pt x="626" y="151"/>
                  </a:lnTo>
                  <a:lnTo>
                    <a:pt x="626" y="179"/>
                  </a:lnTo>
                  <a:lnTo>
                    <a:pt x="626" y="201"/>
                  </a:lnTo>
                  <a:lnTo>
                    <a:pt x="644" y="218"/>
                  </a:lnTo>
                  <a:lnTo>
                    <a:pt x="664" y="223"/>
                  </a:lnTo>
                  <a:lnTo>
                    <a:pt x="683" y="236"/>
                  </a:lnTo>
                  <a:lnTo>
                    <a:pt x="709" y="241"/>
                  </a:lnTo>
                  <a:lnTo>
                    <a:pt x="728" y="247"/>
                  </a:lnTo>
                  <a:lnTo>
                    <a:pt x="723" y="273"/>
                  </a:lnTo>
                  <a:lnTo>
                    <a:pt x="740" y="290"/>
                  </a:lnTo>
                  <a:lnTo>
                    <a:pt x="753" y="274"/>
                  </a:lnTo>
                  <a:lnTo>
                    <a:pt x="741" y="248"/>
                  </a:lnTo>
                  <a:lnTo>
                    <a:pt x="755" y="241"/>
                  </a:lnTo>
                  <a:lnTo>
                    <a:pt x="768" y="214"/>
                  </a:lnTo>
                  <a:lnTo>
                    <a:pt x="750" y="184"/>
                  </a:lnTo>
                  <a:lnTo>
                    <a:pt x="761" y="171"/>
                  </a:lnTo>
                  <a:lnTo>
                    <a:pt x="755" y="140"/>
                  </a:lnTo>
                  <a:lnTo>
                    <a:pt x="799" y="142"/>
                  </a:lnTo>
                  <a:lnTo>
                    <a:pt x="834" y="165"/>
                  </a:lnTo>
                  <a:lnTo>
                    <a:pt x="836" y="186"/>
                  </a:lnTo>
                  <a:lnTo>
                    <a:pt x="859" y="191"/>
                  </a:lnTo>
                  <a:lnTo>
                    <a:pt x="866" y="169"/>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7" name="Freeform 154"/>
            <p:cNvSpPr/>
            <p:nvPr/>
          </p:nvSpPr>
          <p:spPr bwMode="auto">
            <a:xfrm>
              <a:off x="2063751" y="1712913"/>
              <a:ext cx="1790700" cy="2381250"/>
            </a:xfrm>
            <a:custGeom>
              <a:avLst/>
              <a:gdLst>
                <a:gd name="T0" fmla="*/ 847 w 1128"/>
                <a:gd name="T1" fmla="*/ 307 h 1500"/>
                <a:gd name="T2" fmla="*/ 908 w 1128"/>
                <a:gd name="T3" fmla="*/ 352 h 1500"/>
                <a:gd name="T4" fmla="*/ 813 w 1128"/>
                <a:gd name="T5" fmla="*/ 401 h 1500"/>
                <a:gd name="T6" fmla="*/ 770 w 1128"/>
                <a:gd name="T7" fmla="*/ 446 h 1500"/>
                <a:gd name="T8" fmla="*/ 730 w 1128"/>
                <a:gd name="T9" fmla="*/ 605 h 1500"/>
                <a:gd name="T10" fmla="*/ 629 w 1128"/>
                <a:gd name="T11" fmla="*/ 548 h 1500"/>
                <a:gd name="T12" fmla="*/ 604 w 1128"/>
                <a:gd name="T13" fmla="*/ 668 h 1500"/>
                <a:gd name="T14" fmla="*/ 669 w 1128"/>
                <a:gd name="T15" fmla="*/ 699 h 1500"/>
                <a:gd name="T16" fmla="*/ 735 w 1128"/>
                <a:gd name="T17" fmla="*/ 777 h 1500"/>
                <a:gd name="T18" fmla="*/ 814 w 1128"/>
                <a:gd name="T19" fmla="*/ 778 h 1500"/>
                <a:gd name="T20" fmla="*/ 893 w 1128"/>
                <a:gd name="T21" fmla="*/ 780 h 1500"/>
                <a:gd name="T22" fmla="*/ 952 w 1128"/>
                <a:gd name="T23" fmla="*/ 803 h 1500"/>
                <a:gd name="T24" fmla="*/ 973 w 1128"/>
                <a:gd name="T25" fmla="*/ 884 h 1500"/>
                <a:gd name="T26" fmla="*/ 1045 w 1128"/>
                <a:gd name="T27" fmla="*/ 902 h 1500"/>
                <a:gd name="T28" fmla="*/ 1104 w 1128"/>
                <a:gd name="T29" fmla="*/ 989 h 1500"/>
                <a:gd name="T30" fmla="*/ 1062 w 1128"/>
                <a:gd name="T31" fmla="*/ 1113 h 1500"/>
                <a:gd name="T32" fmla="*/ 977 w 1128"/>
                <a:gd name="T33" fmla="*/ 1198 h 1500"/>
                <a:gd name="T34" fmla="*/ 921 w 1128"/>
                <a:gd name="T35" fmla="*/ 1290 h 1500"/>
                <a:gd name="T36" fmla="*/ 880 w 1128"/>
                <a:gd name="T37" fmla="*/ 1338 h 1500"/>
                <a:gd name="T38" fmla="*/ 859 w 1128"/>
                <a:gd name="T39" fmla="*/ 1397 h 1500"/>
                <a:gd name="T40" fmla="*/ 851 w 1128"/>
                <a:gd name="T41" fmla="*/ 1487 h 1500"/>
                <a:gd name="T42" fmla="*/ 781 w 1128"/>
                <a:gd name="T43" fmla="*/ 1418 h 1500"/>
                <a:gd name="T44" fmla="*/ 796 w 1128"/>
                <a:gd name="T45" fmla="*/ 1248 h 1500"/>
                <a:gd name="T46" fmla="*/ 772 w 1128"/>
                <a:gd name="T47" fmla="*/ 1015 h 1500"/>
                <a:gd name="T48" fmla="*/ 722 w 1128"/>
                <a:gd name="T49" fmla="*/ 893 h 1500"/>
                <a:gd name="T50" fmla="*/ 735 w 1128"/>
                <a:gd name="T51" fmla="*/ 790 h 1500"/>
                <a:gd name="T52" fmla="*/ 630 w 1128"/>
                <a:gd name="T53" fmla="*/ 701 h 1500"/>
                <a:gd name="T54" fmla="*/ 453 w 1128"/>
                <a:gd name="T55" fmla="*/ 529 h 1500"/>
                <a:gd name="T56" fmla="*/ 448 w 1128"/>
                <a:gd name="T57" fmla="*/ 575 h 1500"/>
                <a:gd name="T58" fmla="*/ 368 w 1128"/>
                <a:gd name="T59" fmla="*/ 332 h 1500"/>
                <a:gd name="T60" fmla="*/ 208 w 1128"/>
                <a:gd name="T61" fmla="*/ 168 h 1500"/>
                <a:gd name="T62" fmla="*/ 111 w 1128"/>
                <a:gd name="T63" fmla="*/ 185 h 1500"/>
                <a:gd name="T64" fmla="*/ 18 w 1128"/>
                <a:gd name="T65" fmla="*/ 169 h 1500"/>
                <a:gd name="T66" fmla="*/ 0 w 1128"/>
                <a:gd name="T67" fmla="*/ 106 h 1500"/>
                <a:gd name="T68" fmla="*/ 56 w 1128"/>
                <a:gd name="T69" fmla="*/ 75 h 1500"/>
                <a:gd name="T70" fmla="*/ 267 w 1128"/>
                <a:gd name="T71" fmla="*/ 32 h 1500"/>
                <a:gd name="T72" fmla="*/ 365 w 1128"/>
                <a:gd name="T73" fmla="*/ 34 h 1500"/>
                <a:gd name="T74" fmla="*/ 492 w 1128"/>
                <a:gd name="T75" fmla="*/ 68 h 1500"/>
                <a:gd name="T76" fmla="*/ 579 w 1128"/>
                <a:gd name="T77" fmla="*/ 51 h 1500"/>
                <a:gd name="T78" fmla="*/ 605 w 1128"/>
                <a:gd name="T79" fmla="*/ 5 h 1500"/>
                <a:gd name="T80" fmla="*/ 675 w 1128"/>
                <a:gd name="T81" fmla="*/ 66 h 1500"/>
                <a:gd name="T82" fmla="*/ 731 w 1128"/>
                <a:gd name="T83" fmla="*/ 66 h 1500"/>
                <a:gd name="T84" fmla="*/ 650 w 1128"/>
                <a:gd name="T85" fmla="*/ 127 h 1500"/>
                <a:gd name="T86" fmla="*/ 644 w 1128"/>
                <a:gd name="T87" fmla="*/ 218 h 1500"/>
                <a:gd name="T88" fmla="*/ 728 w 1128"/>
                <a:gd name="T89" fmla="*/ 247 h 1500"/>
                <a:gd name="T90" fmla="*/ 741 w 1128"/>
                <a:gd name="T91" fmla="*/ 248 h 1500"/>
                <a:gd name="T92" fmla="*/ 761 w 1128"/>
                <a:gd name="T93" fmla="*/ 171 h 1500"/>
                <a:gd name="T94" fmla="*/ 836 w 1128"/>
                <a:gd name="T95" fmla="*/ 186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28" h="1500">
                  <a:moveTo>
                    <a:pt x="866" y="169"/>
                  </a:moveTo>
                  <a:lnTo>
                    <a:pt x="945" y="276"/>
                  </a:lnTo>
                  <a:lnTo>
                    <a:pt x="895" y="307"/>
                  </a:lnTo>
                  <a:lnTo>
                    <a:pt x="847" y="307"/>
                  </a:lnTo>
                  <a:lnTo>
                    <a:pt x="809" y="348"/>
                  </a:lnTo>
                  <a:lnTo>
                    <a:pt x="863" y="315"/>
                  </a:lnTo>
                  <a:lnTo>
                    <a:pt x="879" y="359"/>
                  </a:lnTo>
                  <a:lnTo>
                    <a:pt x="908" y="352"/>
                  </a:lnTo>
                  <a:lnTo>
                    <a:pt x="873" y="393"/>
                  </a:lnTo>
                  <a:lnTo>
                    <a:pt x="861" y="385"/>
                  </a:lnTo>
                  <a:lnTo>
                    <a:pt x="869" y="363"/>
                  </a:lnTo>
                  <a:lnTo>
                    <a:pt x="813" y="401"/>
                  </a:lnTo>
                  <a:lnTo>
                    <a:pt x="826" y="418"/>
                  </a:lnTo>
                  <a:lnTo>
                    <a:pt x="788" y="425"/>
                  </a:lnTo>
                  <a:lnTo>
                    <a:pt x="781" y="456"/>
                  </a:lnTo>
                  <a:lnTo>
                    <a:pt x="770" y="446"/>
                  </a:lnTo>
                  <a:lnTo>
                    <a:pt x="774" y="476"/>
                  </a:lnTo>
                  <a:lnTo>
                    <a:pt x="734" y="524"/>
                  </a:lnTo>
                  <a:lnTo>
                    <a:pt x="741" y="591"/>
                  </a:lnTo>
                  <a:lnTo>
                    <a:pt x="730" y="605"/>
                  </a:lnTo>
                  <a:lnTo>
                    <a:pt x="713" y="546"/>
                  </a:lnTo>
                  <a:lnTo>
                    <a:pt x="654" y="536"/>
                  </a:lnTo>
                  <a:lnTo>
                    <a:pt x="667" y="559"/>
                  </a:lnTo>
                  <a:lnTo>
                    <a:pt x="629" y="548"/>
                  </a:lnTo>
                  <a:lnTo>
                    <a:pt x="600" y="562"/>
                  </a:lnTo>
                  <a:lnTo>
                    <a:pt x="589" y="585"/>
                  </a:lnTo>
                  <a:lnTo>
                    <a:pt x="590" y="634"/>
                  </a:lnTo>
                  <a:lnTo>
                    <a:pt x="604" y="668"/>
                  </a:lnTo>
                  <a:lnTo>
                    <a:pt x="626" y="670"/>
                  </a:lnTo>
                  <a:lnTo>
                    <a:pt x="657" y="643"/>
                  </a:lnTo>
                  <a:lnTo>
                    <a:pt x="682" y="637"/>
                  </a:lnTo>
                  <a:lnTo>
                    <a:pt x="669" y="699"/>
                  </a:lnTo>
                  <a:lnTo>
                    <a:pt x="704" y="710"/>
                  </a:lnTo>
                  <a:lnTo>
                    <a:pt x="713" y="722"/>
                  </a:lnTo>
                  <a:lnTo>
                    <a:pt x="711" y="748"/>
                  </a:lnTo>
                  <a:lnTo>
                    <a:pt x="735" y="777"/>
                  </a:lnTo>
                  <a:lnTo>
                    <a:pt x="754" y="762"/>
                  </a:lnTo>
                  <a:lnTo>
                    <a:pt x="767" y="782"/>
                  </a:lnTo>
                  <a:lnTo>
                    <a:pt x="805" y="738"/>
                  </a:lnTo>
                  <a:lnTo>
                    <a:pt x="814" y="778"/>
                  </a:lnTo>
                  <a:lnTo>
                    <a:pt x="821" y="748"/>
                  </a:lnTo>
                  <a:lnTo>
                    <a:pt x="853" y="762"/>
                  </a:lnTo>
                  <a:lnTo>
                    <a:pt x="889" y="759"/>
                  </a:lnTo>
                  <a:lnTo>
                    <a:pt x="893" y="780"/>
                  </a:lnTo>
                  <a:lnTo>
                    <a:pt x="918" y="790"/>
                  </a:lnTo>
                  <a:lnTo>
                    <a:pt x="920" y="805"/>
                  </a:lnTo>
                  <a:lnTo>
                    <a:pt x="937" y="800"/>
                  </a:lnTo>
                  <a:lnTo>
                    <a:pt x="952" y="803"/>
                  </a:lnTo>
                  <a:lnTo>
                    <a:pt x="985" y="825"/>
                  </a:lnTo>
                  <a:lnTo>
                    <a:pt x="997" y="865"/>
                  </a:lnTo>
                  <a:lnTo>
                    <a:pt x="941" y="895"/>
                  </a:lnTo>
                  <a:lnTo>
                    <a:pt x="973" y="884"/>
                  </a:lnTo>
                  <a:lnTo>
                    <a:pt x="972" y="897"/>
                  </a:lnTo>
                  <a:lnTo>
                    <a:pt x="999" y="872"/>
                  </a:lnTo>
                  <a:lnTo>
                    <a:pt x="1033" y="885"/>
                  </a:lnTo>
                  <a:lnTo>
                    <a:pt x="1045" y="902"/>
                  </a:lnTo>
                  <a:lnTo>
                    <a:pt x="1059" y="898"/>
                  </a:lnTo>
                  <a:lnTo>
                    <a:pt x="1114" y="928"/>
                  </a:lnTo>
                  <a:lnTo>
                    <a:pt x="1128" y="956"/>
                  </a:lnTo>
                  <a:lnTo>
                    <a:pt x="1104" y="989"/>
                  </a:lnTo>
                  <a:lnTo>
                    <a:pt x="1086" y="1008"/>
                  </a:lnTo>
                  <a:lnTo>
                    <a:pt x="1085" y="1053"/>
                  </a:lnTo>
                  <a:lnTo>
                    <a:pt x="1062" y="1099"/>
                  </a:lnTo>
                  <a:lnTo>
                    <a:pt x="1062" y="1113"/>
                  </a:lnTo>
                  <a:lnTo>
                    <a:pt x="1000" y="1145"/>
                  </a:lnTo>
                  <a:lnTo>
                    <a:pt x="1000" y="1176"/>
                  </a:lnTo>
                  <a:lnTo>
                    <a:pt x="980" y="1217"/>
                  </a:lnTo>
                  <a:lnTo>
                    <a:pt x="977" y="1198"/>
                  </a:lnTo>
                  <a:lnTo>
                    <a:pt x="954" y="1242"/>
                  </a:lnTo>
                  <a:lnTo>
                    <a:pt x="914" y="1235"/>
                  </a:lnTo>
                  <a:lnTo>
                    <a:pt x="933" y="1263"/>
                  </a:lnTo>
                  <a:lnTo>
                    <a:pt x="921" y="1290"/>
                  </a:lnTo>
                  <a:lnTo>
                    <a:pt x="891" y="1294"/>
                  </a:lnTo>
                  <a:lnTo>
                    <a:pt x="885" y="1316"/>
                  </a:lnTo>
                  <a:lnTo>
                    <a:pt x="865" y="1317"/>
                  </a:lnTo>
                  <a:lnTo>
                    <a:pt x="880" y="1338"/>
                  </a:lnTo>
                  <a:lnTo>
                    <a:pt x="871" y="1342"/>
                  </a:lnTo>
                  <a:lnTo>
                    <a:pt x="862" y="1359"/>
                  </a:lnTo>
                  <a:lnTo>
                    <a:pt x="847" y="1376"/>
                  </a:lnTo>
                  <a:lnTo>
                    <a:pt x="859" y="1397"/>
                  </a:lnTo>
                  <a:lnTo>
                    <a:pt x="853" y="1413"/>
                  </a:lnTo>
                  <a:lnTo>
                    <a:pt x="827" y="1445"/>
                  </a:lnTo>
                  <a:lnTo>
                    <a:pt x="832" y="1462"/>
                  </a:lnTo>
                  <a:lnTo>
                    <a:pt x="851" y="1487"/>
                  </a:lnTo>
                  <a:lnTo>
                    <a:pt x="861" y="1492"/>
                  </a:lnTo>
                  <a:lnTo>
                    <a:pt x="829" y="1500"/>
                  </a:lnTo>
                  <a:lnTo>
                    <a:pt x="794" y="1475"/>
                  </a:lnTo>
                  <a:lnTo>
                    <a:pt x="781" y="1418"/>
                  </a:lnTo>
                  <a:lnTo>
                    <a:pt x="792" y="1370"/>
                  </a:lnTo>
                  <a:lnTo>
                    <a:pt x="803" y="1334"/>
                  </a:lnTo>
                  <a:lnTo>
                    <a:pt x="788" y="1314"/>
                  </a:lnTo>
                  <a:lnTo>
                    <a:pt x="796" y="1248"/>
                  </a:lnTo>
                  <a:lnTo>
                    <a:pt x="812" y="1202"/>
                  </a:lnTo>
                  <a:lnTo>
                    <a:pt x="823" y="1076"/>
                  </a:lnTo>
                  <a:lnTo>
                    <a:pt x="806" y="1046"/>
                  </a:lnTo>
                  <a:lnTo>
                    <a:pt x="772" y="1015"/>
                  </a:lnTo>
                  <a:lnTo>
                    <a:pt x="753" y="952"/>
                  </a:lnTo>
                  <a:lnTo>
                    <a:pt x="726" y="935"/>
                  </a:lnTo>
                  <a:lnTo>
                    <a:pt x="737" y="906"/>
                  </a:lnTo>
                  <a:lnTo>
                    <a:pt x="722" y="893"/>
                  </a:lnTo>
                  <a:lnTo>
                    <a:pt x="757" y="837"/>
                  </a:lnTo>
                  <a:lnTo>
                    <a:pt x="756" y="795"/>
                  </a:lnTo>
                  <a:lnTo>
                    <a:pt x="743" y="778"/>
                  </a:lnTo>
                  <a:lnTo>
                    <a:pt x="735" y="790"/>
                  </a:lnTo>
                  <a:lnTo>
                    <a:pt x="711" y="786"/>
                  </a:lnTo>
                  <a:lnTo>
                    <a:pt x="688" y="751"/>
                  </a:lnTo>
                  <a:lnTo>
                    <a:pt x="668" y="732"/>
                  </a:lnTo>
                  <a:lnTo>
                    <a:pt x="630" y="701"/>
                  </a:lnTo>
                  <a:lnTo>
                    <a:pt x="608" y="701"/>
                  </a:lnTo>
                  <a:lnTo>
                    <a:pt x="518" y="663"/>
                  </a:lnTo>
                  <a:lnTo>
                    <a:pt x="518" y="639"/>
                  </a:lnTo>
                  <a:lnTo>
                    <a:pt x="453" y="529"/>
                  </a:lnTo>
                  <a:lnTo>
                    <a:pt x="441" y="529"/>
                  </a:lnTo>
                  <a:lnTo>
                    <a:pt x="498" y="627"/>
                  </a:lnTo>
                  <a:lnTo>
                    <a:pt x="479" y="633"/>
                  </a:lnTo>
                  <a:lnTo>
                    <a:pt x="448" y="575"/>
                  </a:lnTo>
                  <a:lnTo>
                    <a:pt x="451" y="555"/>
                  </a:lnTo>
                  <a:lnTo>
                    <a:pt x="400" y="492"/>
                  </a:lnTo>
                  <a:lnTo>
                    <a:pt x="363" y="425"/>
                  </a:lnTo>
                  <a:lnTo>
                    <a:pt x="368" y="332"/>
                  </a:lnTo>
                  <a:lnTo>
                    <a:pt x="334" y="301"/>
                  </a:lnTo>
                  <a:lnTo>
                    <a:pt x="314" y="249"/>
                  </a:lnTo>
                  <a:lnTo>
                    <a:pt x="277" y="210"/>
                  </a:lnTo>
                  <a:lnTo>
                    <a:pt x="208" y="168"/>
                  </a:lnTo>
                  <a:lnTo>
                    <a:pt x="169" y="156"/>
                  </a:lnTo>
                  <a:lnTo>
                    <a:pt x="142" y="179"/>
                  </a:lnTo>
                  <a:lnTo>
                    <a:pt x="142" y="152"/>
                  </a:lnTo>
                  <a:lnTo>
                    <a:pt x="111" y="185"/>
                  </a:lnTo>
                  <a:lnTo>
                    <a:pt x="50" y="244"/>
                  </a:lnTo>
                  <a:lnTo>
                    <a:pt x="86" y="186"/>
                  </a:lnTo>
                  <a:lnTo>
                    <a:pt x="53" y="185"/>
                  </a:lnTo>
                  <a:lnTo>
                    <a:pt x="18" y="169"/>
                  </a:lnTo>
                  <a:lnTo>
                    <a:pt x="26" y="125"/>
                  </a:lnTo>
                  <a:lnTo>
                    <a:pt x="52" y="123"/>
                  </a:lnTo>
                  <a:lnTo>
                    <a:pt x="54" y="105"/>
                  </a:lnTo>
                  <a:lnTo>
                    <a:pt x="0" y="106"/>
                  </a:lnTo>
                  <a:lnTo>
                    <a:pt x="0" y="83"/>
                  </a:lnTo>
                  <a:lnTo>
                    <a:pt x="21" y="73"/>
                  </a:lnTo>
                  <a:lnTo>
                    <a:pt x="53" y="87"/>
                  </a:lnTo>
                  <a:lnTo>
                    <a:pt x="56" y="75"/>
                  </a:lnTo>
                  <a:lnTo>
                    <a:pt x="5" y="52"/>
                  </a:lnTo>
                  <a:lnTo>
                    <a:pt x="36" y="38"/>
                  </a:lnTo>
                  <a:lnTo>
                    <a:pt x="89" y="0"/>
                  </a:lnTo>
                  <a:lnTo>
                    <a:pt x="267" y="32"/>
                  </a:lnTo>
                  <a:lnTo>
                    <a:pt x="330" y="15"/>
                  </a:lnTo>
                  <a:lnTo>
                    <a:pt x="296" y="41"/>
                  </a:lnTo>
                  <a:lnTo>
                    <a:pt x="339" y="18"/>
                  </a:lnTo>
                  <a:lnTo>
                    <a:pt x="365" y="34"/>
                  </a:lnTo>
                  <a:lnTo>
                    <a:pt x="375" y="31"/>
                  </a:lnTo>
                  <a:lnTo>
                    <a:pt x="418" y="31"/>
                  </a:lnTo>
                  <a:lnTo>
                    <a:pt x="455" y="68"/>
                  </a:lnTo>
                  <a:lnTo>
                    <a:pt x="492" y="68"/>
                  </a:lnTo>
                  <a:lnTo>
                    <a:pt x="508" y="52"/>
                  </a:lnTo>
                  <a:lnTo>
                    <a:pt x="527" y="52"/>
                  </a:lnTo>
                  <a:lnTo>
                    <a:pt x="552" y="77"/>
                  </a:lnTo>
                  <a:lnTo>
                    <a:pt x="579" y="51"/>
                  </a:lnTo>
                  <a:lnTo>
                    <a:pt x="598" y="70"/>
                  </a:lnTo>
                  <a:lnTo>
                    <a:pt x="623" y="45"/>
                  </a:lnTo>
                  <a:lnTo>
                    <a:pt x="634" y="33"/>
                  </a:lnTo>
                  <a:lnTo>
                    <a:pt x="605" y="5"/>
                  </a:lnTo>
                  <a:lnTo>
                    <a:pt x="637" y="5"/>
                  </a:lnTo>
                  <a:lnTo>
                    <a:pt x="661" y="28"/>
                  </a:lnTo>
                  <a:lnTo>
                    <a:pt x="675" y="42"/>
                  </a:lnTo>
                  <a:lnTo>
                    <a:pt x="675" y="66"/>
                  </a:lnTo>
                  <a:lnTo>
                    <a:pt x="692" y="48"/>
                  </a:lnTo>
                  <a:lnTo>
                    <a:pt x="705" y="35"/>
                  </a:lnTo>
                  <a:lnTo>
                    <a:pt x="731" y="35"/>
                  </a:lnTo>
                  <a:lnTo>
                    <a:pt x="731" y="66"/>
                  </a:lnTo>
                  <a:lnTo>
                    <a:pt x="713" y="85"/>
                  </a:lnTo>
                  <a:lnTo>
                    <a:pt x="663" y="85"/>
                  </a:lnTo>
                  <a:lnTo>
                    <a:pt x="663" y="113"/>
                  </a:lnTo>
                  <a:lnTo>
                    <a:pt x="650" y="127"/>
                  </a:lnTo>
                  <a:lnTo>
                    <a:pt x="626" y="151"/>
                  </a:lnTo>
                  <a:lnTo>
                    <a:pt x="626" y="179"/>
                  </a:lnTo>
                  <a:lnTo>
                    <a:pt x="626" y="201"/>
                  </a:lnTo>
                  <a:lnTo>
                    <a:pt x="644" y="218"/>
                  </a:lnTo>
                  <a:lnTo>
                    <a:pt x="664" y="223"/>
                  </a:lnTo>
                  <a:lnTo>
                    <a:pt x="683" y="236"/>
                  </a:lnTo>
                  <a:lnTo>
                    <a:pt x="709" y="241"/>
                  </a:lnTo>
                  <a:lnTo>
                    <a:pt x="728" y="247"/>
                  </a:lnTo>
                  <a:lnTo>
                    <a:pt x="723" y="273"/>
                  </a:lnTo>
                  <a:lnTo>
                    <a:pt x="740" y="290"/>
                  </a:lnTo>
                  <a:lnTo>
                    <a:pt x="753" y="274"/>
                  </a:lnTo>
                  <a:lnTo>
                    <a:pt x="741" y="248"/>
                  </a:lnTo>
                  <a:lnTo>
                    <a:pt x="755" y="241"/>
                  </a:lnTo>
                  <a:lnTo>
                    <a:pt x="768" y="214"/>
                  </a:lnTo>
                  <a:lnTo>
                    <a:pt x="750" y="184"/>
                  </a:lnTo>
                  <a:lnTo>
                    <a:pt x="761" y="171"/>
                  </a:lnTo>
                  <a:lnTo>
                    <a:pt x="755" y="140"/>
                  </a:lnTo>
                  <a:lnTo>
                    <a:pt x="799" y="142"/>
                  </a:lnTo>
                  <a:lnTo>
                    <a:pt x="834" y="165"/>
                  </a:lnTo>
                  <a:lnTo>
                    <a:pt x="836" y="186"/>
                  </a:lnTo>
                  <a:lnTo>
                    <a:pt x="859" y="191"/>
                  </a:lnTo>
                  <a:lnTo>
                    <a:pt x="866" y="16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8" name="Freeform 155"/>
            <p:cNvSpPr/>
            <p:nvPr/>
          </p:nvSpPr>
          <p:spPr bwMode="auto">
            <a:xfrm>
              <a:off x="3105151" y="1647825"/>
              <a:ext cx="382588" cy="290513"/>
            </a:xfrm>
            <a:custGeom>
              <a:avLst/>
              <a:gdLst>
                <a:gd name="T0" fmla="*/ 241 w 241"/>
                <a:gd name="T1" fmla="*/ 111 h 183"/>
                <a:gd name="T2" fmla="*/ 222 w 241"/>
                <a:gd name="T3" fmla="*/ 146 h 183"/>
                <a:gd name="T4" fmla="*/ 193 w 241"/>
                <a:gd name="T5" fmla="*/ 124 h 183"/>
                <a:gd name="T6" fmla="*/ 189 w 241"/>
                <a:gd name="T7" fmla="*/ 140 h 183"/>
                <a:gd name="T8" fmla="*/ 213 w 241"/>
                <a:gd name="T9" fmla="*/ 165 h 183"/>
                <a:gd name="T10" fmla="*/ 200 w 241"/>
                <a:gd name="T11" fmla="*/ 170 h 183"/>
                <a:gd name="T12" fmla="*/ 182 w 241"/>
                <a:gd name="T13" fmla="*/ 165 h 183"/>
                <a:gd name="T14" fmla="*/ 200 w 241"/>
                <a:gd name="T15" fmla="*/ 183 h 183"/>
                <a:gd name="T16" fmla="*/ 159 w 241"/>
                <a:gd name="T17" fmla="*/ 183 h 183"/>
                <a:gd name="T18" fmla="*/ 144 w 241"/>
                <a:gd name="T19" fmla="*/ 160 h 183"/>
                <a:gd name="T20" fmla="*/ 99 w 241"/>
                <a:gd name="T21" fmla="*/ 159 h 183"/>
                <a:gd name="T22" fmla="*/ 120 w 241"/>
                <a:gd name="T23" fmla="*/ 149 h 183"/>
                <a:gd name="T24" fmla="*/ 147 w 241"/>
                <a:gd name="T25" fmla="*/ 142 h 183"/>
                <a:gd name="T26" fmla="*/ 138 w 241"/>
                <a:gd name="T27" fmla="*/ 128 h 183"/>
                <a:gd name="T28" fmla="*/ 149 w 241"/>
                <a:gd name="T29" fmla="*/ 112 h 183"/>
                <a:gd name="T30" fmla="*/ 149 w 241"/>
                <a:gd name="T31" fmla="*/ 88 h 183"/>
                <a:gd name="T32" fmla="*/ 125 w 241"/>
                <a:gd name="T33" fmla="*/ 80 h 183"/>
                <a:gd name="T34" fmla="*/ 93 w 241"/>
                <a:gd name="T35" fmla="*/ 56 h 183"/>
                <a:gd name="T36" fmla="*/ 65 w 241"/>
                <a:gd name="T37" fmla="*/ 67 h 183"/>
                <a:gd name="T38" fmla="*/ 25 w 241"/>
                <a:gd name="T39" fmla="*/ 62 h 183"/>
                <a:gd name="T40" fmla="*/ 0 w 241"/>
                <a:gd name="T41" fmla="*/ 27 h 183"/>
                <a:gd name="T42" fmla="*/ 20 w 241"/>
                <a:gd name="T43" fmla="*/ 4 h 183"/>
                <a:gd name="T44" fmla="*/ 42 w 241"/>
                <a:gd name="T45" fmla="*/ 2 h 183"/>
                <a:gd name="T46" fmla="*/ 27 w 241"/>
                <a:gd name="T47" fmla="*/ 49 h 183"/>
                <a:gd name="T48" fmla="*/ 54 w 241"/>
                <a:gd name="T49" fmla="*/ 3 h 183"/>
                <a:gd name="T50" fmla="*/ 78 w 241"/>
                <a:gd name="T51" fmla="*/ 3 h 183"/>
                <a:gd name="T52" fmla="*/ 78 w 241"/>
                <a:gd name="T53" fmla="*/ 28 h 183"/>
                <a:gd name="T54" fmla="*/ 95 w 241"/>
                <a:gd name="T55" fmla="*/ 0 h 183"/>
                <a:gd name="T56" fmla="*/ 111 w 241"/>
                <a:gd name="T57" fmla="*/ 8 h 183"/>
                <a:gd name="T58" fmla="*/ 99 w 241"/>
                <a:gd name="T59" fmla="*/ 21 h 183"/>
                <a:gd name="T60" fmla="*/ 111 w 241"/>
                <a:gd name="T61" fmla="*/ 26 h 183"/>
                <a:gd name="T62" fmla="*/ 132 w 241"/>
                <a:gd name="T63" fmla="*/ 28 h 183"/>
                <a:gd name="T64" fmla="*/ 136 w 241"/>
                <a:gd name="T65" fmla="*/ 39 h 183"/>
                <a:gd name="T66" fmla="*/ 162 w 241"/>
                <a:gd name="T67" fmla="*/ 43 h 183"/>
                <a:gd name="T68" fmla="*/ 191 w 241"/>
                <a:gd name="T69" fmla="*/ 61 h 183"/>
                <a:gd name="T70" fmla="*/ 192 w 241"/>
                <a:gd name="T71" fmla="*/ 80 h 183"/>
                <a:gd name="T72" fmla="*/ 184 w 241"/>
                <a:gd name="T73" fmla="*/ 87 h 183"/>
                <a:gd name="T74" fmla="*/ 241 w 241"/>
                <a:gd name="T75" fmla="*/ 11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1" h="183">
                  <a:moveTo>
                    <a:pt x="241" y="111"/>
                  </a:moveTo>
                  <a:lnTo>
                    <a:pt x="222" y="146"/>
                  </a:lnTo>
                  <a:lnTo>
                    <a:pt x="193" y="124"/>
                  </a:lnTo>
                  <a:lnTo>
                    <a:pt x="189" y="140"/>
                  </a:lnTo>
                  <a:lnTo>
                    <a:pt x="213" y="165"/>
                  </a:lnTo>
                  <a:lnTo>
                    <a:pt x="200" y="170"/>
                  </a:lnTo>
                  <a:lnTo>
                    <a:pt x="182" y="165"/>
                  </a:lnTo>
                  <a:lnTo>
                    <a:pt x="200" y="183"/>
                  </a:lnTo>
                  <a:lnTo>
                    <a:pt x="159" y="183"/>
                  </a:lnTo>
                  <a:lnTo>
                    <a:pt x="144" y="160"/>
                  </a:lnTo>
                  <a:lnTo>
                    <a:pt x="99" y="159"/>
                  </a:lnTo>
                  <a:lnTo>
                    <a:pt x="120" y="149"/>
                  </a:lnTo>
                  <a:lnTo>
                    <a:pt x="147" y="142"/>
                  </a:lnTo>
                  <a:lnTo>
                    <a:pt x="138" y="128"/>
                  </a:lnTo>
                  <a:lnTo>
                    <a:pt x="149" y="112"/>
                  </a:lnTo>
                  <a:lnTo>
                    <a:pt x="149" y="88"/>
                  </a:lnTo>
                  <a:lnTo>
                    <a:pt x="125" y="80"/>
                  </a:lnTo>
                  <a:lnTo>
                    <a:pt x="93" y="56"/>
                  </a:lnTo>
                  <a:lnTo>
                    <a:pt x="65" y="67"/>
                  </a:lnTo>
                  <a:lnTo>
                    <a:pt x="25" y="62"/>
                  </a:lnTo>
                  <a:lnTo>
                    <a:pt x="0" y="27"/>
                  </a:lnTo>
                  <a:lnTo>
                    <a:pt x="20" y="4"/>
                  </a:lnTo>
                  <a:lnTo>
                    <a:pt x="42" y="2"/>
                  </a:lnTo>
                  <a:lnTo>
                    <a:pt x="27" y="49"/>
                  </a:lnTo>
                  <a:lnTo>
                    <a:pt x="54" y="3"/>
                  </a:lnTo>
                  <a:lnTo>
                    <a:pt x="78" y="3"/>
                  </a:lnTo>
                  <a:lnTo>
                    <a:pt x="78" y="28"/>
                  </a:lnTo>
                  <a:lnTo>
                    <a:pt x="95" y="0"/>
                  </a:lnTo>
                  <a:lnTo>
                    <a:pt x="111" y="8"/>
                  </a:lnTo>
                  <a:lnTo>
                    <a:pt x="99" y="21"/>
                  </a:lnTo>
                  <a:lnTo>
                    <a:pt x="111" y="26"/>
                  </a:lnTo>
                  <a:lnTo>
                    <a:pt x="132" y="28"/>
                  </a:lnTo>
                  <a:lnTo>
                    <a:pt x="136" y="39"/>
                  </a:lnTo>
                  <a:lnTo>
                    <a:pt x="162" y="43"/>
                  </a:lnTo>
                  <a:lnTo>
                    <a:pt x="191" y="61"/>
                  </a:lnTo>
                  <a:lnTo>
                    <a:pt x="192" y="80"/>
                  </a:lnTo>
                  <a:lnTo>
                    <a:pt x="184" y="87"/>
                  </a:lnTo>
                  <a:lnTo>
                    <a:pt x="241" y="111"/>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9" name="Freeform 156"/>
            <p:cNvSpPr/>
            <p:nvPr/>
          </p:nvSpPr>
          <p:spPr bwMode="auto">
            <a:xfrm>
              <a:off x="3030539" y="1393825"/>
              <a:ext cx="460375" cy="206375"/>
            </a:xfrm>
            <a:custGeom>
              <a:avLst/>
              <a:gdLst>
                <a:gd name="T0" fmla="*/ 290 w 290"/>
                <a:gd name="T1" fmla="*/ 14 h 130"/>
                <a:gd name="T2" fmla="*/ 184 w 290"/>
                <a:gd name="T3" fmla="*/ 72 h 130"/>
                <a:gd name="T4" fmla="*/ 158 w 290"/>
                <a:gd name="T5" fmla="*/ 62 h 130"/>
                <a:gd name="T6" fmla="*/ 175 w 290"/>
                <a:gd name="T7" fmla="*/ 92 h 130"/>
                <a:gd name="T8" fmla="*/ 134 w 290"/>
                <a:gd name="T9" fmla="*/ 104 h 130"/>
                <a:gd name="T10" fmla="*/ 142 w 290"/>
                <a:gd name="T11" fmla="*/ 115 h 130"/>
                <a:gd name="T12" fmla="*/ 134 w 290"/>
                <a:gd name="T13" fmla="*/ 130 h 130"/>
                <a:gd name="T14" fmla="*/ 111 w 290"/>
                <a:gd name="T15" fmla="*/ 117 h 130"/>
                <a:gd name="T16" fmla="*/ 58 w 290"/>
                <a:gd name="T17" fmla="*/ 117 h 130"/>
                <a:gd name="T18" fmla="*/ 79 w 290"/>
                <a:gd name="T19" fmla="*/ 97 h 130"/>
                <a:gd name="T20" fmla="*/ 102 w 290"/>
                <a:gd name="T21" fmla="*/ 103 h 130"/>
                <a:gd name="T22" fmla="*/ 69 w 290"/>
                <a:gd name="T23" fmla="*/ 85 h 130"/>
                <a:gd name="T24" fmla="*/ 106 w 290"/>
                <a:gd name="T25" fmla="*/ 78 h 130"/>
                <a:gd name="T26" fmla="*/ 39 w 290"/>
                <a:gd name="T27" fmla="*/ 80 h 130"/>
                <a:gd name="T28" fmla="*/ 17 w 290"/>
                <a:gd name="T29" fmla="*/ 79 h 130"/>
                <a:gd name="T30" fmla="*/ 0 w 290"/>
                <a:gd name="T31" fmla="*/ 51 h 130"/>
                <a:gd name="T32" fmla="*/ 1 w 290"/>
                <a:gd name="T33" fmla="*/ 34 h 130"/>
                <a:gd name="T34" fmla="*/ 48 w 290"/>
                <a:gd name="T35" fmla="*/ 46 h 130"/>
                <a:gd name="T36" fmla="*/ 145 w 290"/>
                <a:gd name="T37" fmla="*/ 56 h 130"/>
                <a:gd name="T38" fmla="*/ 159 w 290"/>
                <a:gd name="T39" fmla="*/ 37 h 130"/>
                <a:gd name="T40" fmla="*/ 47 w 290"/>
                <a:gd name="T41" fmla="*/ 40 h 130"/>
                <a:gd name="T42" fmla="*/ 43 w 290"/>
                <a:gd name="T43" fmla="*/ 29 h 130"/>
                <a:gd name="T44" fmla="*/ 102 w 290"/>
                <a:gd name="T45" fmla="*/ 12 h 130"/>
                <a:gd name="T46" fmla="*/ 168 w 290"/>
                <a:gd name="T47" fmla="*/ 7 h 130"/>
                <a:gd name="T48" fmla="*/ 244 w 290"/>
                <a:gd name="T49" fmla="*/ 0 h 130"/>
                <a:gd name="T50" fmla="*/ 290 w 290"/>
                <a:gd name="T51" fmla="*/ 1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0" h="130">
                  <a:moveTo>
                    <a:pt x="290" y="14"/>
                  </a:moveTo>
                  <a:lnTo>
                    <a:pt x="184" y="72"/>
                  </a:lnTo>
                  <a:lnTo>
                    <a:pt x="158" y="62"/>
                  </a:lnTo>
                  <a:lnTo>
                    <a:pt x="175" y="92"/>
                  </a:lnTo>
                  <a:lnTo>
                    <a:pt x="134" y="104"/>
                  </a:lnTo>
                  <a:lnTo>
                    <a:pt x="142" y="115"/>
                  </a:lnTo>
                  <a:lnTo>
                    <a:pt x="134" y="130"/>
                  </a:lnTo>
                  <a:lnTo>
                    <a:pt x="111" y="117"/>
                  </a:lnTo>
                  <a:lnTo>
                    <a:pt x="58" y="117"/>
                  </a:lnTo>
                  <a:lnTo>
                    <a:pt x="79" y="97"/>
                  </a:lnTo>
                  <a:lnTo>
                    <a:pt x="102" y="103"/>
                  </a:lnTo>
                  <a:lnTo>
                    <a:pt x="69" y="85"/>
                  </a:lnTo>
                  <a:lnTo>
                    <a:pt x="106" y="78"/>
                  </a:lnTo>
                  <a:lnTo>
                    <a:pt x="39" y="80"/>
                  </a:lnTo>
                  <a:lnTo>
                    <a:pt x="17" y="79"/>
                  </a:lnTo>
                  <a:lnTo>
                    <a:pt x="0" y="51"/>
                  </a:lnTo>
                  <a:lnTo>
                    <a:pt x="1" y="34"/>
                  </a:lnTo>
                  <a:lnTo>
                    <a:pt x="48" y="46"/>
                  </a:lnTo>
                  <a:lnTo>
                    <a:pt x="145" y="56"/>
                  </a:lnTo>
                  <a:lnTo>
                    <a:pt x="159" y="37"/>
                  </a:lnTo>
                  <a:lnTo>
                    <a:pt x="47" y="40"/>
                  </a:lnTo>
                  <a:lnTo>
                    <a:pt x="43" y="29"/>
                  </a:lnTo>
                  <a:lnTo>
                    <a:pt x="102" y="12"/>
                  </a:lnTo>
                  <a:lnTo>
                    <a:pt x="168" y="7"/>
                  </a:lnTo>
                  <a:lnTo>
                    <a:pt x="244" y="0"/>
                  </a:lnTo>
                  <a:lnTo>
                    <a:pt x="290" y="14"/>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0" name="Oval 157"/>
            <p:cNvSpPr>
              <a:spLocks noChangeArrowheads="1"/>
            </p:cNvSpPr>
            <p:nvPr/>
          </p:nvSpPr>
          <p:spPr bwMode="auto">
            <a:xfrm>
              <a:off x="2638426" y="1647825"/>
              <a:ext cx="80963" cy="777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1" name="Oval 158"/>
            <p:cNvSpPr>
              <a:spLocks noChangeArrowheads="1"/>
            </p:cNvSpPr>
            <p:nvPr/>
          </p:nvSpPr>
          <p:spPr bwMode="auto">
            <a:xfrm>
              <a:off x="2654301" y="1530350"/>
              <a:ext cx="65088" cy="682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2" name="Oval 159"/>
            <p:cNvSpPr>
              <a:spLocks noChangeArrowheads="1"/>
            </p:cNvSpPr>
            <p:nvPr/>
          </p:nvSpPr>
          <p:spPr bwMode="auto">
            <a:xfrm>
              <a:off x="2752726" y="1544638"/>
              <a:ext cx="9525"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3" name="Oval 160"/>
            <p:cNvSpPr>
              <a:spLocks noChangeArrowheads="1"/>
            </p:cNvSpPr>
            <p:nvPr/>
          </p:nvSpPr>
          <p:spPr bwMode="auto">
            <a:xfrm>
              <a:off x="2792414" y="1530350"/>
              <a:ext cx="25400" cy="269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4" name="Oval 161"/>
            <p:cNvSpPr>
              <a:spLocks noChangeArrowheads="1"/>
            </p:cNvSpPr>
            <p:nvPr/>
          </p:nvSpPr>
          <p:spPr bwMode="auto">
            <a:xfrm>
              <a:off x="2835276" y="1516063"/>
              <a:ext cx="26988" cy="238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5" name="Oval 162"/>
            <p:cNvSpPr>
              <a:spLocks noChangeArrowheads="1"/>
            </p:cNvSpPr>
            <p:nvPr/>
          </p:nvSpPr>
          <p:spPr bwMode="auto">
            <a:xfrm>
              <a:off x="2749551" y="1587500"/>
              <a:ext cx="34925" cy="333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6" name="Oval 163"/>
            <p:cNvSpPr>
              <a:spLocks noChangeArrowheads="1"/>
            </p:cNvSpPr>
            <p:nvPr/>
          </p:nvSpPr>
          <p:spPr bwMode="auto">
            <a:xfrm>
              <a:off x="2836864" y="1579563"/>
              <a:ext cx="57150" cy="587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7" name="Oval 164"/>
            <p:cNvSpPr>
              <a:spLocks noChangeArrowheads="1"/>
            </p:cNvSpPr>
            <p:nvPr/>
          </p:nvSpPr>
          <p:spPr bwMode="auto">
            <a:xfrm>
              <a:off x="2897189" y="1508125"/>
              <a:ext cx="44450" cy="460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8" name="Oval 165"/>
            <p:cNvSpPr>
              <a:spLocks noChangeArrowheads="1"/>
            </p:cNvSpPr>
            <p:nvPr/>
          </p:nvSpPr>
          <p:spPr bwMode="auto">
            <a:xfrm>
              <a:off x="2978151" y="1535113"/>
              <a:ext cx="33338" cy="349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49" name="Oval 166"/>
            <p:cNvSpPr>
              <a:spLocks noChangeArrowheads="1"/>
            </p:cNvSpPr>
            <p:nvPr/>
          </p:nvSpPr>
          <p:spPr bwMode="auto">
            <a:xfrm>
              <a:off x="3000376" y="1528763"/>
              <a:ext cx="22225" cy="206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0" name="Oval 167"/>
            <p:cNvSpPr>
              <a:spLocks noChangeArrowheads="1"/>
            </p:cNvSpPr>
            <p:nvPr/>
          </p:nvSpPr>
          <p:spPr bwMode="auto">
            <a:xfrm>
              <a:off x="3036889" y="1568450"/>
              <a:ext cx="39688" cy="396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1" name="Oval 168"/>
            <p:cNvSpPr>
              <a:spLocks noChangeArrowheads="1"/>
            </p:cNvSpPr>
            <p:nvPr/>
          </p:nvSpPr>
          <p:spPr bwMode="auto">
            <a:xfrm>
              <a:off x="3106739" y="1603375"/>
              <a:ext cx="44450" cy="460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2" name="Oval 169"/>
            <p:cNvSpPr>
              <a:spLocks noChangeArrowheads="1"/>
            </p:cNvSpPr>
            <p:nvPr/>
          </p:nvSpPr>
          <p:spPr bwMode="auto">
            <a:xfrm>
              <a:off x="3165476" y="1600200"/>
              <a:ext cx="47625" cy="508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3" name="Oval 170"/>
            <p:cNvSpPr>
              <a:spLocks noChangeArrowheads="1"/>
            </p:cNvSpPr>
            <p:nvPr/>
          </p:nvSpPr>
          <p:spPr bwMode="auto">
            <a:xfrm>
              <a:off x="3046414" y="1641475"/>
              <a:ext cx="30163" cy="317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4" name="Oval 171"/>
            <p:cNvSpPr>
              <a:spLocks noChangeArrowheads="1"/>
            </p:cNvSpPr>
            <p:nvPr/>
          </p:nvSpPr>
          <p:spPr bwMode="auto">
            <a:xfrm>
              <a:off x="2949576" y="1662113"/>
              <a:ext cx="41275" cy="428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5" name="Oval 172"/>
            <p:cNvSpPr>
              <a:spLocks noChangeArrowheads="1"/>
            </p:cNvSpPr>
            <p:nvPr/>
          </p:nvSpPr>
          <p:spPr bwMode="auto">
            <a:xfrm>
              <a:off x="2751139" y="1673225"/>
              <a:ext cx="112713" cy="1111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6" name="Oval 173"/>
            <p:cNvSpPr>
              <a:spLocks noChangeArrowheads="1"/>
            </p:cNvSpPr>
            <p:nvPr/>
          </p:nvSpPr>
          <p:spPr bwMode="auto">
            <a:xfrm>
              <a:off x="2867026" y="1670050"/>
              <a:ext cx="15875" cy="158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7" name="Oval 174"/>
            <p:cNvSpPr>
              <a:spLocks noChangeArrowheads="1"/>
            </p:cNvSpPr>
            <p:nvPr/>
          </p:nvSpPr>
          <p:spPr bwMode="auto">
            <a:xfrm>
              <a:off x="2882901" y="1704975"/>
              <a:ext cx="69850" cy="730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8" name="Oval 175"/>
            <p:cNvSpPr>
              <a:spLocks noChangeArrowheads="1"/>
            </p:cNvSpPr>
            <p:nvPr/>
          </p:nvSpPr>
          <p:spPr bwMode="auto">
            <a:xfrm>
              <a:off x="2911476" y="1570038"/>
              <a:ext cx="34925" cy="317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59" name="Oval 176"/>
            <p:cNvSpPr>
              <a:spLocks noChangeArrowheads="1"/>
            </p:cNvSpPr>
            <p:nvPr/>
          </p:nvSpPr>
          <p:spPr bwMode="auto">
            <a:xfrm>
              <a:off x="2962276" y="1592263"/>
              <a:ext cx="49213" cy="492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0" name="Oval 177"/>
            <p:cNvSpPr>
              <a:spLocks noChangeArrowheads="1"/>
            </p:cNvSpPr>
            <p:nvPr/>
          </p:nvSpPr>
          <p:spPr bwMode="auto">
            <a:xfrm>
              <a:off x="3001964" y="1685925"/>
              <a:ext cx="20638"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1" name="Oval 178"/>
            <p:cNvSpPr>
              <a:spLocks noChangeArrowheads="1"/>
            </p:cNvSpPr>
            <p:nvPr/>
          </p:nvSpPr>
          <p:spPr bwMode="auto">
            <a:xfrm>
              <a:off x="3097214" y="1546225"/>
              <a:ext cx="12700" cy="127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2" name="Oval 179"/>
            <p:cNvSpPr>
              <a:spLocks noChangeArrowheads="1"/>
            </p:cNvSpPr>
            <p:nvPr/>
          </p:nvSpPr>
          <p:spPr bwMode="auto">
            <a:xfrm>
              <a:off x="3157539" y="1881188"/>
              <a:ext cx="44450" cy="428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3" name="Oval 180"/>
            <p:cNvSpPr>
              <a:spLocks noChangeArrowheads="1"/>
            </p:cNvSpPr>
            <p:nvPr/>
          </p:nvSpPr>
          <p:spPr bwMode="auto">
            <a:xfrm>
              <a:off x="3290889" y="1800225"/>
              <a:ext cx="17463"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4" name="Oval 181"/>
            <p:cNvSpPr>
              <a:spLocks noChangeArrowheads="1"/>
            </p:cNvSpPr>
            <p:nvPr/>
          </p:nvSpPr>
          <p:spPr bwMode="auto">
            <a:xfrm>
              <a:off x="3254376" y="1779588"/>
              <a:ext cx="20638" cy="206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5" name="Oval 182"/>
            <p:cNvSpPr>
              <a:spLocks noChangeArrowheads="1"/>
            </p:cNvSpPr>
            <p:nvPr/>
          </p:nvSpPr>
          <p:spPr bwMode="auto">
            <a:xfrm>
              <a:off x="3197226" y="1925638"/>
              <a:ext cx="12700"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6" name="Oval 183"/>
            <p:cNvSpPr>
              <a:spLocks noChangeArrowheads="1"/>
            </p:cNvSpPr>
            <p:nvPr/>
          </p:nvSpPr>
          <p:spPr bwMode="auto">
            <a:xfrm>
              <a:off x="3224214" y="1931988"/>
              <a:ext cx="19050" cy="174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7" name="Oval 184"/>
            <p:cNvSpPr>
              <a:spLocks noChangeArrowheads="1"/>
            </p:cNvSpPr>
            <p:nvPr/>
          </p:nvSpPr>
          <p:spPr bwMode="auto">
            <a:xfrm>
              <a:off x="3541714" y="2190750"/>
              <a:ext cx="71438" cy="714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8" name="Oval 185"/>
            <p:cNvSpPr>
              <a:spLocks noChangeArrowheads="1"/>
            </p:cNvSpPr>
            <p:nvPr/>
          </p:nvSpPr>
          <p:spPr bwMode="auto">
            <a:xfrm>
              <a:off x="3460751" y="2212975"/>
              <a:ext cx="17463" cy="158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69" name="Oval 186"/>
            <p:cNvSpPr>
              <a:spLocks noChangeArrowheads="1"/>
            </p:cNvSpPr>
            <p:nvPr/>
          </p:nvSpPr>
          <p:spPr bwMode="auto">
            <a:xfrm>
              <a:off x="3249614" y="2670175"/>
              <a:ext cx="19050" cy="206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0" name="Oval 187"/>
            <p:cNvSpPr>
              <a:spLocks noChangeArrowheads="1"/>
            </p:cNvSpPr>
            <p:nvPr/>
          </p:nvSpPr>
          <p:spPr bwMode="auto">
            <a:xfrm>
              <a:off x="3192464" y="2697163"/>
              <a:ext cx="31750" cy="317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1" name="Oval 188"/>
            <p:cNvSpPr>
              <a:spLocks noChangeArrowheads="1"/>
            </p:cNvSpPr>
            <p:nvPr/>
          </p:nvSpPr>
          <p:spPr bwMode="auto">
            <a:xfrm>
              <a:off x="3248026" y="2709863"/>
              <a:ext cx="36513" cy="396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2" name="Oval 189"/>
            <p:cNvSpPr>
              <a:spLocks noChangeArrowheads="1"/>
            </p:cNvSpPr>
            <p:nvPr/>
          </p:nvSpPr>
          <p:spPr bwMode="auto">
            <a:xfrm>
              <a:off x="3300414" y="2740025"/>
              <a:ext cx="15875"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3" name="Oval 190"/>
            <p:cNvSpPr>
              <a:spLocks noChangeArrowheads="1"/>
            </p:cNvSpPr>
            <p:nvPr/>
          </p:nvSpPr>
          <p:spPr bwMode="auto">
            <a:xfrm>
              <a:off x="3263901" y="2770188"/>
              <a:ext cx="25400" cy="238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4" name="Oval 191"/>
            <p:cNvSpPr>
              <a:spLocks noChangeArrowheads="1"/>
            </p:cNvSpPr>
            <p:nvPr/>
          </p:nvSpPr>
          <p:spPr bwMode="auto">
            <a:xfrm>
              <a:off x="3328989" y="2743200"/>
              <a:ext cx="68263" cy="682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5" name="Oval 192"/>
            <p:cNvSpPr>
              <a:spLocks noChangeArrowheads="1"/>
            </p:cNvSpPr>
            <p:nvPr/>
          </p:nvSpPr>
          <p:spPr bwMode="auto">
            <a:xfrm>
              <a:off x="3421064" y="2771775"/>
              <a:ext cx="15875"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6" name="Oval 193"/>
            <p:cNvSpPr>
              <a:spLocks noChangeArrowheads="1"/>
            </p:cNvSpPr>
            <p:nvPr/>
          </p:nvSpPr>
          <p:spPr bwMode="auto">
            <a:xfrm>
              <a:off x="3484564" y="2816225"/>
              <a:ext cx="9525"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7" name="Oval 194"/>
            <p:cNvSpPr>
              <a:spLocks noChangeArrowheads="1"/>
            </p:cNvSpPr>
            <p:nvPr/>
          </p:nvSpPr>
          <p:spPr bwMode="auto">
            <a:xfrm>
              <a:off x="3495676" y="4002088"/>
              <a:ext cx="47625" cy="4603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8" name="Oval 209"/>
            <p:cNvSpPr>
              <a:spLocks noChangeArrowheads="1"/>
            </p:cNvSpPr>
            <p:nvPr/>
          </p:nvSpPr>
          <p:spPr bwMode="auto">
            <a:xfrm>
              <a:off x="3062288" y="3095625"/>
              <a:ext cx="19050"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9" name="Oval 210"/>
            <p:cNvSpPr>
              <a:spLocks noChangeArrowheads="1"/>
            </p:cNvSpPr>
            <p:nvPr/>
          </p:nvSpPr>
          <p:spPr bwMode="auto">
            <a:xfrm>
              <a:off x="2201863" y="2754313"/>
              <a:ext cx="23813" cy="222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80" name="Oval 211"/>
            <p:cNvSpPr>
              <a:spLocks noChangeArrowheads="1"/>
            </p:cNvSpPr>
            <p:nvPr/>
          </p:nvSpPr>
          <p:spPr bwMode="auto">
            <a:xfrm>
              <a:off x="2239963" y="2032000"/>
              <a:ext cx="28575" cy="269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81" name="Oval 212"/>
            <p:cNvSpPr>
              <a:spLocks noChangeArrowheads="1"/>
            </p:cNvSpPr>
            <p:nvPr/>
          </p:nvSpPr>
          <p:spPr bwMode="auto">
            <a:xfrm>
              <a:off x="2254251" y="2014538"/>
              <a:ext cx="9525" cy="95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82" name="Oval 213"/>
            <p:cNvSpPr>
              <a:spLocks noChangeArrowheads="1"/>
            </p:cNvSpPr>
            <p:nvPr/>
          </p:nvSpPr>
          <p:spPr bwMode="auto">
            <a:xfrm>
              <a:off x="2520951" y="2100263"/>
              <a:ext cx="38100" cy="381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83" name="Oval 214"/>
            <p:cNvSpPr>
              <a:spLocks noChangeArrowheads="1"/>
            </p:cNvSpPr>
            <p:nvPr/>
          </p:nvSpPr>
          <p:spPr bwMode="auto">
            <a:xfrm>
              <a:off x="2533651" y="2149475"/>
              <a:ext cx="6350" cy="47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84" name="Oval 215"/>
            <p:cNvSpPr>
              <a:spLocks noChangeArrowheads="1"/>
            </p:cNvSpPr>
            <p:nvPr/>
          </p:nvSpPr>
          <p:spPr bwMode="auto">
            <a:xfrm>
              <a:off x="2097088" y="2106613"/>
              <a:ext cx="23813" cy="222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85" name="Oval 216"/>
            <p:cNvSpPr>
              <a:spLocks noChangeArrowheads="1"/>
            </p:cNvSpPr>
            <p:nvPr/>
          </p:nvSpPr>
          <p:spPr bwMode="auto">
            <a:xfrm>
              <a:off x="2063751" y="1971675"/>
              <a:ext cx="30163" cy="3016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86" name="Oval 217"/>
            <p:cNvSpPr>
              <a:spLocks noChangeArrowheads="1"/>
            </p:cNvSpPr>
            <p:nvPr/>
          </p:nvSpPr>
          <p:spPr bwMode="auto">
            <a:xfrm>
              <a:off x="2011363" y="1898650"/>
              <a:ext cx="26988" cy="254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87" name="Freeform 218"/>
            <p:cNvSpPr>
              <a:spLocks noEditPoints="1"/>
            </p:cNvSpPr>
            <p:nvPr/>
          </p:nvSpPr>
          <p:spPr bwMode="auto">
            <a:xfrm>
              <a:off x="4073526" y="1555750"/>
              <a:ext cx="2774950" cy="2124075"/>
            </a:xfrm>
            <a:custGeom>
              <a:avLst/>
              <a:gdLst>
                <a:gd name="T0" fmla="*/ 1281 w 1482"/>
                <a:gd name="T1" fmla="*/ 115 h 1134"/>
                <a:gd name="T2" fmla="*/ 1171 w 1482"/>
                <a:gd name="T3" fmla="*/ 95 h 1134"/>
                <a:gd name="T4" fmla="*/ 1068 w 1482"/>
                <a:gd name="T5" fmla="*/ 104 h 1134"/>
                <a:gd name="T6" fmla="*/ 922 w 1482"/>
                <a:gd name="T7" fmla="*/ 57 h 1134"/>
                <a:gd name="T8" fmla="*/ 881 w 1482"/>
                <a:gd name="T9" fmla="*/ 0 h 1134"/>
                <a:gd name="T10" fmla="*/ 748 w 1482"/>
                <a:gd name="T11" fmla="*/ 61 h 1134"/>
                <a:gd name="T12" fmla="*/ 710 w 1482"/>
                <a:gd name="T13" fmla="*/ 112 h 1134"/>
                <a:gd name="T14" fmla="*/ 661 w 1482"/>
                <a:gd name="T15" fmla="*/ 122 h 1134"/>
                <a:gd name="T16" fmla="*/ 656 w 1482"/>
                <a:gd name="T17" fmla="*/ 160 h 1134"/>
                <a:gd name="T18" fmla="*/ 606 w 1482"/>
                <a:gd name="T19" fmla="*/ 94 h 1134"/>
                <a:gd name="T20" fmla="*/ 552 w 1482"/>
                <a:gd name="T21" fmla="*/ 134 h 1134"/>
                <a:gd name="T22" fmla="*/ 468 w 1482"/>
                <a:gd name="T23" fmla="*/ 138 h 1134"/>
                <a:gd name="T24" fmla="*/ 401 w 1482"/>
                <a:gd name="T25" fmla="*/ 172 h 1134"/>
                <a:gd name="T26" fmla="*/ 396 w 1482"/>
                <a:gd name="T27" fmla="*/ 123 h 1134"/>
                <a:gd name="T28" fmla="*/ 251 w 1482"/>
                <a:gd name="T29" fmla="*/ 120 h 1134"/>
                <a:gd name="T30" fmla="*/ 179 w 1482"/>
                <a:gd name="T31" fmla="*/ 260 h 1134"/>
                <a:gd name="T32" fmla="*/ 253 w 1482"/>
                <a:gd name="T33" fmla="*/ 250 h 1134"/>
                <a:gd name="T34" fmla="*/ 311 w 1482"/>
                <a:gd name="T35" fmla="*/ 162 h 1134"/>
                <a:gd name="T36" fmla="*/ 304 w 1482"/>
                <a:gd name="T37" fmla="*/ 269 h 1134"/>
                <a:gd name="T38" fmla="*/ 190 w 1482"/>
                <a:gd name="T39" fmla="*/ 266 h 1134"/>
                <a:gd name="T40" fmla="*/ 136 w 1482"/>
                <a:gd name="T41" fmla="*/ 350 h 1134"/>
                <a:gd name="T42" fmla="*/ 105 w 1482"/>
                <a:gd name="T43" fmla="*/ 483 h 1134"/>
                <a:gd name="T44" fmla="*/ 220 w 1482"/>
                <a:gd name="T45" fmla="*/ 445 h 1134"/>
                <a:gd name="T46" fmla="*/ 254 w 1482"/>
                <a:gd name="T47" fmla="*/ 454 h 1134"/>
                <a:gd name="T48" fmla="*/ 276 w 1482"/>
                <a:gd name="T49" fmla="*/ 479 h 1134"/>
                <a:gd name="T50" fmla="*/ 337 w 1482"/>
                <a:gd name="T51" fmla="*/ 443 h 1134"/>
                <a:gd name="T52" fmla="*/ 374 w 1482"/>
                <a:gd name="T53" fmla="*/ 545 h 1134"/>
                <a:gd name="T54" fmla="*/ 202 w 1482"/>
                <a:gd name="T55" fmla="*/ 518 h 1134"/>
                <a:gd name="T56" fmla="*/ 53 w 1482"/>
                <a:gd name="T57" fmla="*/ 527 h 1134"/>
                <a:gd name="T58" fmla="*/ 13 w 1482"/>
                <a:gd name="T59" fmla="*/ 722 h 1134"/>
                <a:gd name="T60" fmla="*/ 191 w 1482"/>
                <a:gd name="T61" fmla="*/ 784 h 1134"/>
                <a:gd name="T62" fmla="*/ 212 w 1482"/>
                <a:gd name="T63" fmla="*/ 967 h 1134"/>
                <a:gd name="T64" fmla="*/ 256 w 1482"/>
                <a:gd name="T65" fmla="*/ 1134 h 1134"/>
                <a:gd name="T66" fmla="*/ 418 w 1482"/>
                <a:gd name="T67" fmla="*/ 964 h 1134"/>
                <a:gd name="T68" fmla="*/ 453 w 1482"/>
                <a:gd name="T69" fmla="*/ 728 h 1134"/>
                <a:gd name="T70" fmla="*/ 379 w 1482"/>
                <a:gd name="T71" fmla="*/ 568 h 1134"/>
                <a:gd name="T72" fmla="*/ 543 w 1482"/>
                <a:gd name="T73" fmla="*/ 643 h 1134"/>
                <a:gd name="T74" fmla="*/ 477 w 1482"/>
                <a:gd name="T75" fmla="*/ 550 h 1134"/>
                <a:gd name="T76" fmla="*/ 620 w 1482"/>
                <a:gd name="T77" fmla="*/ 624 h 1134"/>
                <a:gd name="T78" fmla="*/ 698 w 1482"/>
                <a:gd name="T79" fmla="*/ 731 h 1134"/>
                <a:gd name="T80" fmla="*/ 819 w 1482"/>
                <a:gd name="T81" fmla="*/ 671 h 1134"/>
                <a:gd name="T82" fmla="*/ 874 w 1482"/>
                <a:gd name="T83" fmla="*/ 809 h 1134"/>
                <a:gd name="T84" fmla="*/ 884 w 1482"/>
                <a:gd name="T85" fmla="*/ 729 h 1134"/>
                <a:gd name="T86" fmla="*/ 966 w 1482"/>
                <a:gd name="T87" fmla="*/ 616 h 1134"/>
                <a:gd name="T88" fmla="*/ 1004 w 1482"/>
                <a:gd name="T89" fmla="*/ 449 h 1134"/>
                <a:gd name="T90" fmla="*/ 1030 w 1482"/>
                <a:gd name="T91" fmla="*/ 515 h 1134"/>
                <a:gd name="T92" fmla="*/ 1132 w 1482"/>
                <a:gd name="T93" fmla="*/ 360 h 1134"/>
                <a:gd name="T94" fmla="*/ 1215 w 1482"/>
                <a:gd name="T95" fmla="*/ 249 h 1134"/>
                <a:gd name="T96" fmla="*/ 1258 w 1482"/>
                <a:gd name="T97" fmla="*/ 263 h 1134"/>
                <a:gd name="T98" fmla="*/ 1291 w 1482"/>
                <a:gd name="T99" fmla="*/ 252 h 1134"/>
                <a:gd name="T100" fmla="*/ 1444 w 1482"/>
                <a:gd name="T101" fmla="*/ 175 h 1134"/>
                <a:gd name="T102" fmla="*/ 380 w 1482"/>
                <a:gd name="T103" fmla="*/ 437 h 1134"/>
                <a:gd name="T104" fmla="*/ 363 w 1482"/>
                <a:gd name="T105" fmla="*/ 403 h 1134"/>
                <a:gd name="T106" fmla="*/ 393 w 1482"/>
                <a:gd name="T107" fmla="*/ 403 h 1134"/>
                <a:gd name="T108" fmla="*/ 513 w 1482"/>
                <a:gd name="T109" fmla="*/ 463 h 1134"/>
                <a:gd name="T110" fmla="*/ 466 w 1482"/>
                <a:gd name="T111" fmla="*/ 391 h 1134"/>
                <a:gd name="T112" fmla="*/ 502 w 1482"/>
                <a:gd name="T113" fmla="*/ 439 h 1134"/>
                <a:gd name="T114" fmla="*/ 564 w 1482"/>
                <a:gd name="T115" fmla="*/ 421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2" h="1134">
                  <a:moveTo>
                    <a:pt x="1455" y="153"/>
                  </a:moveTo>
                  <a:cubicBezTo>
                    <a:pt x="1402" y="115"/>
                    <a:pt x="1402" y="115"/>
                    <a:pt x="1402" y="115"/>
                  </a:cubicBezTo>
                  <a:cubicBezTo>
                    <a:pt x="1348" y="105"/>
                    <a:pt x="1348" y="105"/>
                    <a:pt x="1348" y="105"/>
                  </a:cubicBezTo>
                  <a:cubicBezTo>
                    <a:pt x="1350" y="120"/>
                    <a:pt x="1350" y="120"/>
                    <a:pt x="1350" y="120"/>
                  </a:cubicBezTo>
                  <a:cubicBezTo>
                    <a:pt x="1341" y="127"/>
                    <a:pt x="1341" y="127"/>
                    <a:pt x="1341" y="127"/>
                  </a:cubicBezTo>
                  <a:cubicBezTo>
                    <a:pt x="1332" y="114"/>
                    <a:pt x="1332" y="114"/>
                    <a:pt x="1332" y="114"/>
                  </a:cubicBezTo>
                  <a:cubicBezTo>
                    <a:pt x="1281" y="115"/>
                    <a:pt x="1281" y="115"/>
                    <a:pt x="1281" y="115"/>
                  </a:cubicBezTo>
                  <a:cubicBezTo>
                    <a:pt x="1278" y="125"/>
                    <a:pt x="1278" y="125"/>
                    <a:pt x="1278" y="125"/>
                  </a:cubicBezTo>
                  <a:cubicBezTo>
                    <a:pt x="1274" y="104"/>
                    <a:pt x="1274" y="104"/>
                    <a:pt x="1274" y="104"/>
                  </a:cubicBezTo>
                  <a:cubicBezTo>
                    <a:pt x="1254" y="94"/>
                    <a:pt x="1254" y="94"/>
                    <a:pt x="1254" y="94"/>
                  </a:cubicBezTo>
                  <a:cubicBezTo>
                    <a:pt x="1197" y="103"/>
                    <a:pt x="1197" y="103"/>
                    <a:pt x="1197" y="103"/>
                  </a:cubicBezTo>
                  <a:cubicBezTo>
                    <a:pt x="1201" y="82"/>
                    <a:pt x="1201" y="82"/>
                    <a:pt x="1201" y="82"/>
                  </a:cubicBezTo>
                  <a:cubicBezTo>
                    <a:pt x="1179" y="81"/>
                    <a:pt x="1179" y="81"/>
                    <a:pt x="1179" y="81"/>
                  </a:cubicBezTo>
                  <a:cubicBezTo>
                    <a:pt x="1171" y="95"/>
                    <a:pt x="1171" y="95"/>
                    <a:pt x="1171" y="95"/>
                  </a:cubicBezTo>
                  <a:cubicBezTo>
                    <a:pt x="1170" y="81"/>
                    <a:pt x="1170" y="81"/>
                    <a:pt x="1170" y="81"/>
                  </a:cubicBezTo>
                  <a:cubicBezTo>
                    <a:pt x="1130" y="71"/>
                    <a:pt x="1130" y="71"/>
                    <a:pt x="1130" y="71"/>
                  </a:cubicBezTo>
                  <a:cubicBezTo>
                    <a:pt x="1126" y="92"/>
                    <a:pt x="1126" y="92"/>
                    <a:pt x="1126" y="92"/>
                  </a:cubicBezTo>
                  <a:cubicBezTo>
                    <a:pt x="1120" y="87"/>
                    <a:pt x="1120" y="87"/>
                    <a:pt x="1120" y="87"/>
                  </a:cubicBezTo>
                  <a:cubicBezTo>
                    <a:pt x="1110" y="97"/>
                    <a:pt x="1110" y="97"/>
                    <a:pt x="1110" y="97"/>
                  </a:cubicBezTo>
                  <a:cubicBezTo>
                    <a:pt x="1080" y="82"/>
                    <a:pt x="1080" y="82"/>
                    <a:pt x="1080" y="82"/>
                  </a:cubicBezTo>
                  <a:cubicBezTo>
                    <a:pt x="1068" y="104"/>
                    <a:pt x="1068" y="104"/>
                    <a:pt x="1068" y="104"/>
                  </a:cubicBezTo>
                  <a:cubicBezTo>
                    <a:pt x="1040" y="84"/>
                    <a:pt x="1040" y="84"/>
                    <a:pt x="1040" y="84"/>
                  </a:cubicBezTo>
                  <a:cubicBezTo>
                    <a:pt x="1023" y="78"/>
                    <a:pt x="1023" y="78"/>
                    <a:pt x="1023" y="78"/>
                  </a:cubicBezTo>
                  <a:cubicBezTo>
                    <a:pt x="1004" y="69"/>
                    <a:pt x="1004" y="69"/>
                    <a:pt x="1004" y="69"/>
                  </a:cubicBezTo>
                  <a:cubicBezTo>
                    <a:pt x="971" y="65"/>
                    <a:pt x="971" y="65"/>
                    <a:pt x="971" y="65"/>
                  </a:cubicBezTo>
                  <a:cubicBezTo>
                    <a:pt x="971" y="60"/>
                    <a:pt x="971" y="60"/>
                    <a:pt x="971" y="60"/>
                  </a:cubicBezTo>
                  <a:cubicBezTo>
                    <a:pt x="949" y="59"/>
                    <a:pt x="949" y="59"/>
                    <a:pt x="949" y="59"/>
                  </a:cubicBezTo>
                  <a:cubicBezTo>
                    <a:pt x="922" y="57"/>
                    <a:pt x="922" y="57"/>
                    <a:pt x="922" y="57"/>
                  </a:cubicBezTo>
                  <a:cubicBezTo>
                    <a:pt x="885" y="79"/>
                    <a:pt x="885" y="79"/>
                    <a:pt x="885" y="79"/>
                  </a:cubicBezTo>
                  <a:cubicBezTo>
                    <a:pt x="914" y="52"/>
                    <a:pt x="914" y="52"/>
                    <a:pt x="914" y="52"/>
                  </a:cubicBezTo>
                  <a:cubicBezTo>
                    <a:pt x="938" y="45"/>
                    <a:pt x="938" y="45"/>
                    <a:pt x="938" y="45"/>
                  </a:cubicBezTo>
                  <a:cubicBezTo>
                    <a:pt x="949" y="25"/>
                    <a:pt x="949" y="25"/>
                    <a:pt x="949" y="25"/>
                  </a:cubicBezTo>
                  <a:cubicBezTo>
                    <a:pt x="923" y="12"/>
                    <a:pt x="923" y="12"/>
                    <a:pt x="923" y="12"/>
                  </a:cubicBezTo>
                  <a:cubicBezTo>
                    <a:pt x="894" y="19"/>
                    <a:pt x="894" y="19"/>
                    <a:pt x="894" y="19"/>
                  </a:cubicBezTo>
                  <a:cubicBezTo>
                    <a:pt x="881" y="0"/>
                    <a:pt x="881" y="0"/>
                    <a:pt x="881" y="0"/>
                  </a:cubicBezTo>
                  <a:cubicBezTo>
                    <a:pt x="852" y="7"/>
                    <a:pt x="852" y="7"/>
                    <a:pt x="852" y="7"/>
                  </a:cubicBezTo>
                  <a:cubicBezTo>
                    <a:pt x="860" y="19"/>
                    <a:pt x="860" y="19"/>
                    <a:pt x="860" y="19"/>
                  </a:cubicBezTo>
                  <a:cubicBezTo>
                    <a:pt x="828" y="28"/>
                    <a:pt x="828" y="28"/>
                    <a:pt x="828" y="28"/>
                  </a:cubicBezTo>
                  <a:cubicBezTo>
                    <a:pt x="825" y="19"/>
                    <a:pt x="825" y="19"/>
                    <a:pt x="825" y="19"/>
                  </a:cubicBezTo>
                  <a:cubicBezTo>
                    <a:pt x="755" y="34"/>
                    <a:pt x="755" y="34"/>
                    <a:pt x="755" y="34"/>
                  </a:cubicBezTo>
                  <a:cubicBezTo>
                    <a:pt x="755" y="59"/>
                    <a:pt x="755" y="59"/>
                    <a:pt x="755" y="59"/>
                  </a:cubicBezTo>
                  <a:cubicBezTo>
                    <a:pt x="748" y="61"/>
                    <a:pt x="748" y="61"/>
                    <a:pt x="748" y="61"/>
                  </a:cubicBezTo>
                  <a:cubicBezTo>
                    <a:pt x="748" y="55"/>
                    <a:pt x="748" y="55"/>
                    <a:pt x="748" y="55"/>
                  </a:cubicBezTo>
                  <a:cubicBezTo>
                    <a:pt x="711" y="59"/>
                    <a:pt x="711" y="59"/>
                    <a:pt x="711" y="59"/>
                  </a:cubicBezTo>
                  <a:cubicBezTo>
                    <a:pt x="711" y="76"/>
                    <a:pt x="711" y="76"/>
                    <a:pt x="711" y="76"/>
                  </a:cubicBezTo>
                  <a:cubicBezTo>
                    <a:pt x="729" y="87"/>
                    <a:pt x="729" y="87"/>
                    <a:pt x="729" y="87"/>
                  </a:cubicBezTo>
                  <a:cubicBezTo>
                    <a:pt x="724" y="109"/>
                    <a:pt x="724" y="109"/>
                    <a:pt x="724" y="109"/>
                  </a:cubicBezTo>
                  <a:cubicBezTo>
                    <a:pt x="746" y="119"/>
                    <a:pt x="746" y="119"/>
                    <a:pt x="746" y="119"/>
                  </a:cubicBezTo>
                  <a:cubicBezTo>
                    <a:pt x="710" y="112"/>
                    <a:pt x="710" y="112"/>
                    <a:pt x="710" y="112"/>
                  </a:cubicBezTo>
                  <a:cubicBezTo>
                    <a:pt x="718" y="88"/>
                    <a:pt x="718" y="88"/>
                    <a:pt x="718" y="88"/>
                  </a:cubicBezTo>
                  <a:cubicBezTo>
                    <a:pt x="696" y="77"/>
                    <a:pt x="696" y="77"/>
                    <a:pt x="696" y="77"/>
                  </a:cubicBezTo>
                  <a:cubicBezTo>
                    <a:pt x="682" y="96"/>
                    <a:pt x="682" y="96"/>
                    <a:pt x="682" y="96"/>
                  </a:cubicBezTo>
                  <a:cubicBezTo>
                    <a:pt x="672" y="94"/>
                    <a:pt x="672" y="94"/>
                    <a:pt x="672" y="94"/>
                  </a:cubicBezTo>
                  <a:cubicBezTo>
                    <a:pt x="664" y="71"/>
                    <a:pt x="664" y="71"/>
                    <a:pt x="664" y="71"/>
                  </a:cubicBezTo>
                  <a:cubicBezTo>
                    <a:pt x="656" y="100"/>
                    <a:pt x="656" y="100"/>
                    <a:pt x="656" y="100"/>
                  </a:cubicBezTo>
                  <a:cubicBezTo>
                    <a:pt x="661" y="122"/>
                    <a:pt x="661" y="122"/>
                    <a:pt x="661" y="122"/>
                  </a:cubicBezTo>
                  <a:cubicBezTo>
                    <a:pt x="677" y="120"/>
                    <a:pt x="677" y="120"/>
                    <a:pt x="677" y="120"/>
                  </a:cubicBezTo>
                  <a:cubicBezTo>
                    <a:pt x="690" y="131"/>
                    <a:pt x="690" y="131"/>
                    <a:pt x="690" y="131"/>
                  </a:cubicBezTo>
                  <a:cubicBezTo>
                    <a:pt x="687" y="152"/>
                    <a:pt x="687" y="152"/>
                    <a:pt x="687" y="152"/>
                  </a:cubicBezTo>
                  <a:cubicBezTo>
                    <a:pt x="681" y="131"/>
                    <a:pt x="681" y="131"/>
                    <a:pt x="681" y="131"/>
                  </a:cubicBezTo>
                  <a:cubicBezTo>
                    <a:pt x="671" y="125"/>
                    <a:pt x="671" y="125"/>
                    <a:pt x="671" y="125"/>
                  </a:cubicBezTo>
                  <a:cubicBezTo>
                    <a:pt x="661" y="132"/>
                    <a:pt x="661" y="132"/>
                    <a:pt x="661" y="132"/>
                  </a:cubicBezTo>
                  <a:cubicBezTo>
                    <a:pt x="656" y="160"/>
                    <a:pt x="656" y="160"/>
                    <a:pt x="656" y="160"/>
                  </a:cubicBezTo>
                  <a:cubicBezTo>
                    <a:pt x="630" y="161"/>
                    <a:pt x="630" y="161"/>
                    <a:pt x="630" y="161"/>
                  </a:cubicBezTo>
                  <a:cubicBezTo>
                    <a:pt x="651" y="150"/>
                    <a:pt x="651" y="150"/>
                    <a:pt x="651" y="150"/>
                  </a:cubicBezTo>
                  <a:cubicBezTo>
                    <a:pt x="653" y="128"/>
                    <a:pt x="653" y="128"/>
                    <a:pt x="653" y="128"/>
                  </a:cubicBezTo>
                  <a:cubicBezTo>
                    <a:pt x="647" y="109"/>
                    <a:pt x="647" y="109"/>
                    <a:pt x="647" y="109"/>
                  </a:cubicBezTo>
                  <a:cubicBezTo>
                    <a:pt x="649" y="70"/>
                    <a:pt x="649" y="70"/>
                    <a:pt x="649" y="70"/>
                  </a:cubicBezTo>
                  <a:cubicBezTo>
                    <a:pt x="629" y="69"/>
                    <a:pt x="629" y="69"/>
                    <a:pt x="629" y="69"/>
                  </a:cubicBezTo>
                  <a:cubicBezTo>
                    <a:pt x="606" y="94"/>
                    <a:pt x="606" y="94"/>
                    <a:pt x="606" y="94"/>
                  </a:cubicBezTo>
                  <a:cubicBezTo>
                    <a:pt x="611" y="117"/>
                    <a:pt x="611" y="117"/>
                    <a:pt x="611" y="117"/>
                  </a:cubicBezTo>
                  <a:cubicBezTo>
                    <a:pt x="624" y="132"/>
                    <a:pt x="624" y="132"/>
                    <a:pt x="624" y="132"/>
                  </a:cubicBezTo>
                  <a:cubicBezTo>
                    <a:pt x="614" y="138"/>
                    <a:pt x="614" y="138"/>
                    <a:pt x="614" y="138"/>
                  </a:cubicBezTo>
                  <a:cubicBezTo>
                    <a:pt x="578" y="114"/>
                    <a:pt x="578" y="114"/>
                    <a:pt x="578" y="114"/>
                  </a:cubicBezTo>
                  <a:cubicBezTo>
                    <a:pt x="561" y="118"/>
                    <a:pt x="561" y="118"/>
                    <a:pt x="561" y="118"/>
                  </a:cubicBezTo>
                  <a:cubicBezTo>
                    <a:pt x="563" y="131"/>
                    <a:pt x="563" y="131"/>
                    <a:pt x="563" y="131"/>
                  </a:cubicBezTo>
                  <a:cubicBezTo>
                    <a:pt x="552" y="134"/>
                    <a:pt x="552" y="134"/>
                    <a:pt x="552" y="134"/>
                  </a:cubicBezTo>
                  <a:cubicBezTo>
                    <a:pt x="552" y="127"/>
                    <a:pt x="552" y="127"/>
                    <a:pt x="552" y="127"/>
                  </a:cubicBezTo>
                  <a:cubicBezTo>
                    <a:pt x="508" y="131"/>
                    <a:pt x="508" y="131"/>
                    <a:pt x="508" y="131"/>
                  </a:cubicBezTo>
                  <a:cubicBezTo>
                    <a:pt x="476" y="143"/>
                    <a:pt x="476" y="143"/>
                    <a:pt x="476" y="143"/>
                  </a:cubicBezTo>
                  <a:cubicBezTo>
                    <a:pt x="469" y="155"/>
                    <a:pt x="469" y="155"/>
                    <a:pt x="469" y="155"/>
                  </a:cubicBezTo>
                  <a:cubicBezTo>
                    <a:pt x="455" y="160"/>
                    <a:pt x="455" y="160"/>
                    <a:pt x="455" y="160"/>
                  </a:cubicBezTo>
                  <a:cubicBezTo>
                    <a:pt x="460" y="143"/>
                    <a:pt x="460" y="143"/>
                    <a:pt x="460" y="143"/>
                  </a:cubicBezTo>
                  <a:cubicBezTo>
                    <a:pt x="468" y="138"/>
                    <a:pt x="468" y="138"/>
                    <a:pt x="468" y="138"/>
                  </a:cubicBezTo>
                  <a:cubicBezTo>
                    <a:pt x="444" y="124"/>
                    <a:pt x="444" y="124"/>
                    <a:pt x="444" y="124"/>
                  </a:cubicBezTo>
                  <a:cubicBezTo>
                    <a:pt x="449" y="136"/>
                    <a:pt x="449" y="136"/>
                    <a:pt x="449" y="136"/>
                  </a:cubicBezTo>
                  <a:cubicBezTo>
                    <a:pt x="440" y="160"/>
                    <a:pt x="440" y="160"/>
                    <a:pt x="440" y="160"/>
                  </a:cubicBezTo>
                  <a:cubicBezTo>
                    <a:pt x="426" y="157"/>
                    <a:pt x="426" y="157"/>
                    <a:pt x="426" y="157"/>
                  </a:cubicBezTo>
                  <a:cubicBezTo>
                    <a:pt x="412" y="165"/>
                    <a:pt x="412" y="165"/>
                    <a:pt x="412" y="165"/>
                  </a:cubicBezTo>
                  <a:cubicBezTo>
                    <a:pt x="417" y="179"/>
                    <a:pt x="417" y="179"/>
                    <a:pt x="417" y="179"/>
                  </a:cubicBezTo>
                  <a:cubicBezTo>
                    <a:pt x="401" y="172"/>
                    <a:pt x="401" y="172"/>
                    <a:pt x="401" y="172"/>
                  </a:cubicBezTo>
                  <a:cubicBezTo>
                    <a:pt x="406" y="189"/>
                    <a:pt x="406" y="189"/>
                    <a:pt x="406" y="189"/>
                  </a:cubicBezTo>
                  <a:cubicBezTo>
                    <a:pt x="379" y="182"/>
                    <a:pt x="379" y="182"/>
                    <a:pt x="379" y="182"/>
                  </a:cubicBezTo>
                  <a:cubicBezTo>
                    <a:pt x="379" y="166"/>
                    <a:pt x="379" y="166"/>
                    <a:pt x="379" y="166"/>
                  </a:cubicBezTo>
                  <a:cubicBezTo>
                    <a:pt x="362" y="148"/>
                    <a:pt x="362" y="148"/>
                    <a:pt x="362" y="148"/>
                  </a:cubicBezTo>
                  <a:cubicBezTo>
                    <a:pt x="408" y="160"/>
                    <a:pt x="408" y="160"/>
                    <a:pt x="408" y="160"/>
                  </a:cubicBezTo>
                  <a:cubicBezTo>
                    <a:pt x="424" y="148"/>
                    <a:pt x="424" y="148"/>
                    <a:pt x="424" y="148"/>
                  </a:cubicBezTo>
                  <a:cubicBezTo>
                    <a:pt x="396" y="123"/>
                    <a:pt x="396" y="123"/>
                    <a:pt x="396" y="123"/>
                  </a:cubicBezTo>
                  <a:cubicBezTo>
                    <a:pt x="354" y="108"/>
                    <a:pt x="354" y="108"/>
                    <a:pt x="354" y="108"/>
                  </a:cubicBezTo>
                  <a:cubicBezTo>
                    <a:pt x="346" y="104"/>
                    <a:pt x="346" y="104"/>
                    <a:pt x="346" y="104"/>
                  </a:cubicBezTo>
                  <a:cubicBezTo>
                    <a:pt x="326" y="88"/>
                    <a:pt x="326" y="88"/>
                    <a:pt x="326" y="88"/>
                  </a:cubicBezTo>
                  <a:cubicBezTo>
                    <a:pt x="299" y="103"/>
                    <a:pt x="299" y="103"/>
                    <a:pt x="299" y="103"/>
                  </a:cubicBezTo>
                  <a:cubicBezTo>
                    <a:pt x="274" y="101"/>
                    <a:pt x="274" y="101"/>
                    <a:pt x="274" y="101"/>
                  </a:cubicBezTo>
                  <a:cubicBezTo>
                    <a:pt x="266" y="119"/>
                    <a:pt x="266" y="119"/>
                    <a:pt x="266" y="119"/>
                  </a:cubicBezTo>
                  <a:cubicBezTo>
                    <a:pt x="251" y="120"/>
                    <a:pt x="251" y="120"/>
                    <a:pt x="251" y="120"/>
                  </a:cubicBezTo>
                  <a:cubicBezTo>
                    <a:pt x="251" y="142"/>
                    <a:pt x="251" y="142"/>
                    <a:pt x="251" y="142"/>
                  </a:cubicBezTo>
                  <a:cubicBezTo>
                    <a:pt x="207" y="188"/>
                    <a:pt x="207" y="188"/>
                    <a:pt x="207" y="188"/>
                  </a:cubicBezTo>
                  <a:cubicBezTo>
                    <a:pt x="189" y="198"/>
                    <a:pt x="189" y="198"/>
                    <a:pt x="189" y="198"/>
                  </a:cubicBezTo>
                  <a:cubicBezTo>
                    <a:pt x="172" y="214"/>
                    <a:pt x="172" y="214"/>
                    <a:pt x="172" y="214"/>
                  </a:cubicBezTo>
                  <a:cubicBezTo>
                    <a:pt x="171" y="239"/>
                    <a:pt x="171" y="239"/>
                    <a:pt x="171" y="239"/>
                  </a:cubicBezTo>
                  <a:cubicBezTo>
                    <a:pt x="171" y="256"/>
                    <a:pt x="171" y="256"/>
                    <a:pt x="171" y="256"/>
                  </a:cubicBezTo>
                  <a:cubicBezTo>
                    <a:pt x="179" y="260"/>
                    <a:pt x="179" y="260"/>
                    <a:pt x="179" y="260"/>
                  </a:cubicBezTo>
                  <a:cubicBezTo>
                    <a:pt x="210" y="247"/>
                    <a:pt x="210" y="247"/>
                    <a:pt x="210" y="247"/>
                  </a:cubicBezTo>
                  <a:cubicBezTo>
                    <a:pt x="221" y="276"/>
                    <a:pt x="221" y="276"/>
                    <a:pt x="221" y="276"/>
                  </a:cubicBezTo>
                  <a:cubicBezTo>
                    <a:pt x="223" y="293"/>
                    <a:pt x="223" y="293"/>
                    <a:pt x="223" y="293"/>
                  </a:cubicBezTo>
                  <a:cubicBezTo>
                    <a:pt x="234" y="289"/>
                    <a:pt x="234" y="289"/>
                    <a:pt x="234" y="289"/>
                  </a:cubicBezTo>
                  <a:cubicBezTo>
                    <a:pt x="236" y="279"/>
                    <a:pt x="236" y="279"/>
                    <a:pt x="236" y="279"/>
                  </a:cubicBezTo>
                  <a:cubicBezTo>
                    <a:pt x="247" y="279"/>
                    <a:pt x="247" y="279"/>
                    <a:pt x="247" y="279"/>
                  </a:cubicBezTo>
                  <a:cubicBezTo>
                    <a:pt x="253" y="250"/>
                    <a:pt x="253" y="250"/>
                    <a:pt x="253" y="250"/>
                  </a:cubicBezTo>
                  <a:cubicBezTo>
                    <a:pt x="266" y="240"/>
                    <a:pt x="266" y="240"/>
                    <a:pt x="266" y="240"/>
                  </a:cubicBezTo>
                  <a:cubicBezTo>
                    <a:pt x="262" y="227"/>
                    <a:pt x="262" y="227"/>
                    <a:pt x="262" y="227"/>
                  </a:cubicBezTo>
                  <a:cubicBezTo>
                    <a:pt x="252" y="226"/>
                    <a:pt x="252" y="226"/>
                    <a:pt x="252" y="226"/>
                  </a:cubicBezTo>
                  <a:cubicBezTo>
                    <a:pt x="255" y="199"/>
                    <a:pt x="255" y="199"/>
                    <a:pt x="255" y="199"/>
                  </a:cubicBezTo>
                  <a:cubicBezTo>
                    <a:pt x="283" y="179"/>
                    <a:pt x="283" y="179"/>
                    <a:pt x="283" y="179"/>
                  </a:cubicBezTo>
                  <a:cubicBezTo>
                    <a:pt x="283" y="158"/>
                    <a:pt x="283" y="158"/>
                    <a:pt x="283" y="158"/>
                  </a:cubicBezTo>
                  <a:cubicBezTo>
                    <a:pt x="311" y="162"/>
                    <a:pt x="311" y="162"/>
                    <a:pt x="311" y="162"/>
                  </a:cubicBezTo>
                  <a:cubicBezTo>
                    <a:pt x="281" y="200"/>
                    <a:pt x="281" y="200"/>
                    <a:pt x="281" y="200"/>
                  </a:cubicBezTo>
                  <a:cubicBezTo>
                    <a:pt x="290" y="223"/>
                    <a:pt x="290" y="223"/>
                    <a:pt x="290" y="223"/>
                  </a:cubicBezTo>
                  <a:cubicBezTo>
                    <a:pt x="300" y="236"/>
                    <a:pt x="300" y="236"/>
                    <a:pt x="300" y="236"/>
                  </a:cubicBezTo>
                  <a:cubicBezTo>
                    <a:pt x="333" y="222"/>
                    <a:pt x="333" y="222"/>
                    <a:pt x="333" y="222"/>
                  </a:cubicBezTo>
                  <a:cubicBezTo>
                    <a:pt x="345" y="237"/>
                    <a:pt x="345" y="237"/>
                    <a:pt x="345" y="237"/>
                  </a:cubicBezTo>
                  <a:cubicBezTo>
                    <a:pt x="302" y="244"/>
                    <a:pt x="302" y="244"/>
                    <a:pt x="302" y="244"/>
                  </a:cubicBezTo>
                  <a:cubicBezTo>
                    <a:pt x="304" y="269"/>
                    <a:pt x="304" y="269"/>
                    <a:pt x="304" y="269"/>
                  </a:cubicBezTo>
                  <a:cubicBezTo>
                    <a:pt x="285" y="264"/>
                    <a:pt x="285" y="264"/>
                    <a:pt x="285" y="264"/>
                  </a:cubicBezTo>
                  <a:cubicBezTo>
                    <a:pt x="276" y="291"/>
                    <a:pt x="276" y="291"/>
                    <a:pt x="276" y="291"/>
                  </a:cubicBezTo>
                  <a:cubicBezTo>
                    <a:pt x="260" y="302"/>
                    <a:pt x="260" y="302"/>
                    <a:pt x="260" y="302"/>
                  </a:cubicBezTo>
                  <a:cubicBezTo>
                    <a:pt x="213" y="305"/>
                    <a:pt x="213" y="305"/>
                    <a:pt x="213" y="305"/>
                  </a:cubicBezTo>
                  <a:cubicBezTo>
                    <a:pt x="200" y="304"/>
                    <a:pt x="200" y="304"/>
                    <a:pt x="200" y="304"/>
                  </a:cubicBezTo>
                  <a:cubicBezTo>
                    <a:pt x="204" y="264"/>
                    <a:pt x="204" y="264"/>
                    <a:pt x="204" y="264"/>
                  </a:cubicBezTo>
                  <a:cubicBezTo>
                    <a:pt x="190" y="266"/>
                    <a:pt x="190" y="266"/>
                    <a:pt x="190" y="266"/>
                  </a:cubicBezTo>
                  <a:cubicBezTo>
                    <a:pt x="189" y="288"/>
                    <a:pt x="189" y="288"/>
                    <a:pt x="189" y="288"/>
                  </a:cubicBezTo>
                  <a:cubicBezTo>
                    <a:pt x="195" y="311"/>
                    <a:pt x="195" y="311"/>
                    <a:pt x="195" y="311"/>
                  </a:cubicBezTo>
                  <a:cubicBezTo>
                    <a:pt x="185" y="316"/>
                    <a:pt x="185" y="316"/>
                    <a:pt x="185" y="316"/>
                  </a:cubicBezTo>
                  <a:cubicBezTo>
                    <a:pt x="165" y="314"/>
                    <a:pt x="165" y="314"/>
                    <a:pt x="165" y="314"/>
                  </a:cubicBezTo>
                  <a:cubicBezTo>
                    <a:pt x="157" y="331"/>
                    <a:pt x="157" y="331"/>
                    <a:pt x="157" y="331"/>
                  </a:cubicBezTo>
                  <a:cubicBezTo>
                    <a:pt x="142" y="338"/>
                    <a:pt x="142" y="338"/>
                    <a:pt x="142" y="338"/>
                  </a:cubicBezTo>
                  <a:cubicBezTo>
                    <a:pt x="136" y="350"/>
                    <a:pt x="136" y="350"/>
                    <a:pt x="136" y="350"/>
                  </a:cubicBezTo>
                  <a:cubicBezTo>
                    <a:pt x="124" y="355"/>
                    <a:pt x="124" y="355"/>
                    <a:pt x="124" y="355"/>
                  </a:cubicBezTo>
                  <a:cubicBezTo>
                    <a:pt x="94" y="366"/>
                    <a:pt x="94" y="366"/>
                    <a:pt x="94" y="366"/>
                  </a:cubicBezTo>
                  <a:cubicBezTo>
                    <a:pt x="119" y="396"/>
                    <a:pt x="119" y="396"/>
                    <a:pt x="119" y="396"/>
                  </a:cubicBezTo>
                  <a:cubicBezTo>
                    <a:pt x="119" y="417"/>
                    <a:pt x="119" y="417"/>
                    <a:pt x="119" y="417"/>
                  </a:cubicBezTo>
                  <a:cubicBezTo>
                    <a:pt x="58" y="411"/>
                    <a:pt x="58" y="411"/>
                    <a:pt x="58" y="411"/>
                  </a:cubicBezTo>
                  <a:cubicBezTo>
                    <a:pt x="59" y="480"/>
                    <a:pt x="59" y="480"/>
                    <a:pt x="59" y="480"/>
                  </a:cubicBezTo>
                  <a:cubicBezTo>
                    <a:pt x="105" y="483"/>
                    <a:pt x="105" y="483"/>
                    <a:pt x="105" y="483"/>
                  </a:cubicBezTo>
                  <a:cubicBezTo>
                    <a:pt x="129" y="457"/>
                    <a:pt x="129" y="457"/>
                    <a:pt x="129" y="457"/>
                  </a:cubicBezTo>
                  <a:cubicBezTo>
                    <a:pt x="152" y="432"/>
                    <a:pt x="152" y="432"/>
                    <a:pt x="152" y="432"/>
                  </a:cubicBezTo>
                  <a:cubicBezTo>
                    <a:pt x="150" y="421"/>
                    <a:pt x="150" y="421"/>
                    <a:pt x="150" y="421"/>
                  </a:cubicBezTo>
                  <a:cubicBezTo>
                    <a:pt x="157" y="417"/>
                    <a:pt x="157" y="417"/>
                    <a:pt x="157" y="417"/>
                  </a:cubicBezTo>
                  <a:cubicBezTo>
                    <a:pt x="177" y="425"/>
                    <a:pt x="177" y="425"/>
                    <a:pt x="177" y="425"/>
                  </a:cubicBezTo>
                  <a:cubicBezTo>
                    <a:pt x="193" y="411"/>
                    <a:pt x="193" y="411"/>
                    <a:pt x="193" y="411"/>
                  </a:cubicBezTo>
                  <a:cubicBezTo>
                    <a:pt x="220" y="445"/>
                    <a:pt x="220" y="445"/>
                    <a:pt x="220" y="445"/>
                  </a:cubicBezTo>
                  <a:cubicBezTo>
                    <a:pt x="241" y="462"/>
                    <a:pt x="241" y="462"/>
                    <a:pt x="241" y="462"/>
                  </a:cubicBezTo>
                  <a:cubicBezTo>
                    <a:pt x="236" y="475"/>
                    <a:pt x="236" y="475"/>
                    <a:pt x="236" y="475"/>
                  </a:cubicBezTo>
                  <a:cubicBezTo>
                    <a:pt x="242" y="476"/>
                    <a:pt x="242" y="476"/>
                    <a:pt x="242" y="476"/>
                  </a:cubicBezTo>
                  <a:cubicBezTo>
                    <a:pt x="248" y="466"/>
                    <a:pt x="248" y="466"/>
                    <a:pt x="248" y="466"/>
                  </a:cubicBezTo>
                  <a:cubicBezTo>
                    <a:pt x="245" y="451"/>
                    <a:pt x="245" y="451"/>
                    <a:pt x="245" y="451"/>
                  </a:cubicBezTo>
                  <a:cubicBezTo>
                    <a:pt x="246" y="449"/>
                    <a:pt x="246" y="449"/>
                    <a:pt x="246" y="449"/>
                  </a:cubicBezTo>
                  <a:cubicBezTo>
                    <a:pt x="254" y="454"/>
                    <a:pt x="254" y="454"/>
                    <a:pt x="254" y="454"/>
                  </a:cubicBezTo>
                  <a:cubicBezTo>
                    <a:pt x="257" y="451"/>
                    <a:pt x="257" y="451"/>
                    <a:pt x="257" y="451"/>
                  </a:cubicBezTo>
                  <a:cubicBezTo>
                    <a:pt x="209" y="413"/>
                    <a:pt x="209" y="413"/>
                    <a:pt x="209" y="413"/>
                  </a:cubicBezTo>
                  <a:cubicBezTo>
                    <a:pt x="221" y="397"/>
                    <a:pt x="221" y="397"/>
                    <a:pt x="221" y="397"/>
                  </a:cubicBezTo>
                  <a:cubicBezTo>
                    <a:pt x="267" y="436"/>
                    <a:pt x="267" y="436"/>
                    <a:pt x="267" y="436"/>
                  </a:cubicBezTo>
                  <a:cubicBezTo>
                    <a:pt x="266" y="450"/>
                    <a:pt x="266" y="450"/>
                    <a:pt x="266" y="450"/>
                  </a:cubicBezTo>
                  <a:cubicBezTo>
                    <a:pt x="279" y="465"/>
                    <a:pt x="279" y="465"/>
                    <a:pt x="279" y="465"/>
                  </a:cubicBezTo>
                  <a:cubicBezTo>
                    <a:pt x="276" y="479"/>
                    <a:pt x="276" y="479"/>
                    <a:pt x="276" y="479"/>
                  </a:cubicBezTo>
                  <a:cubicBezTo>
                    <a:pt x="295" y="492"/>
                    <a:pt x="295" y="492"/>
                    <a:pt x="295" y="492"/>
                  </a:cubicBezTo>
                  <a:cubicBezTo>
                    <a:pt x="306" y="479"/>
                    <a:pt x="306" y="479"/>
                    <a:pt x="306" y="479"/>
                  </a:cubicBezTo>
                  <a:cubicBezTo>
                    <a:pt x="291" y="462"/>
                    <a:pt x="291" y="462"/>
                    <a:pt x="291" y="462"/>
                  </a:cubicBezTo>
                  <a:cubicBezTo>
                    <a:pt x="299" y="450"/>
                    <a:pt x="299" y="450"/>
                    <a:pt x="299" y="450"/>
                  </a:cubicBezTo>
                  <a:cubicBezTo>
                    <a:pt x="316" y="445"/>
                    <a:pt x="316" y="445"/>
                    <a:pt x="316" y="445"/>
                  </a:cubicBezTo>
                  <a:cubicBezTo>
                    <a:pt x="322" y="452"/>
                    <a:pt x="322" y="452"/>
                    <a:pt x="322" y="452"/>
                  </a:cubicBezTo>
                  <a:cubicBezTo>
                    <a:pt x="337" y="443"/>
                    <a:pt x="337" y="443"/>
                    <a:pt x="337" y="443"/>
                  </a:cubicBezTo>
                  <a:cubicBezTo>
                    <a:pt x="340" y="446"/>
                    <a:pt x="340" y="446"/>
                    <a:pt x="340" y="446"/>
                  </a:cubicBezTo>
                  <a:cubicBezTo>
                    <a:pt x="318" y="457"/>
                    <a:pt x="318" y="457"/>
                    <a:pt x="318" y="457"/>
                  </a:cubicBezTo>
                  <a:cubicBezTo>
                    <a:pt x="319" y="478"/>
                    <a:pt x="319" y="478"/>
                    <a:pt x="319" y="478"/>
                  </a:cubicBezTo>
                  <a:cubicBezTo>
                    <a:pt x="342" y="492"/>
                    <a:pt x="342" y="492"/>
                    <a:pt x="342" y="492"/>
                  </a:cubicBezTo>
                  <a:cubicBezTo>
                    <a:pt x="386" y="483"/>
                    <a:pt x="386" y="483"/>
                    <a:pt x="386" y="483"/>
                  </a:cubicBezTo>
                  <a:cubicBezTo>
                    <a:pt x="387" y="507"/>
                    <a:pt x="387" y="507"/>
                    <a:pt x="387" y="507"/>
                  </a:cubicBezTo>
                  <a:cubicBezTo>
                    <a:pt x="374" y="545"/>
                    <a:pt x="374" y="545"/>
                    <a:pt x="374" y="545"/>
                  </a:cubicBezTo>
                  <a:cubicBezTo>
                    <a:pt x="340" y="541"/>
                    <a:pt x="340" y="541"/>
                    <a:pt x="340" y="541"/>
                  </a:cubicBezTo>
                  <a:cubicBezTo>
                    <a:pt x="283" y="524"/>
                    <a:pt x="283" y="524"/>
                    <a:pt x="283" y="524"/>
                  </a:cubicBezTo>
                  <a:cubicBezTo>
                    <a:pt x="267" y="533"/>
                    <a:pt x="267" y="533"/>
                    <a:pt x="267" y="533"/>
                  </a:cubicBezTo>
                  <a:cubicBezTo>
                    <a:pt x="273" y="546"/>
                    <a:pt x="273" y="546"/>
                    <a:pt x="273" y="546"/>
                  </a:cubicBezTo>
                  <a:cubicBezTo>
                    <a:pt x="262" y="549"/>
                    <a:pt x="262" y="549"/>
                    <a:pt x="262" y="549"/>
                  </a:cubicBezTo>
                  <a:cubicBezTo>
                    <a:pt x="225" y="526"/>
                    <a:pt x="225" y="526"/>
                    <a:pt x="225" y="526"/>
                  </a:cubicBezTo>
                  <a:cubicBezTo>
                    <a:pt x="202" y="518"/>
                    <a:pt x="202" y="518"/>
                    <a:pt x="202" y="518"/>
                  </a:cubicBezTo>
                  <a:cubicBezTo>
                    <a:pt x="205" y="501"/>
                    <a:pt x="205" y="501"/>
                    <a:pt x="205" y="501"/>
                  </a:cubicBezTo>
                  <a:cubicBezTo>
                    <a:pt x="205" y="487"/>
                    <a:pt x="205" y="487"/>
                    <a:pt x="205" y="487"/>
                  </a:cubicBezTo>
                  <a:cubicBezTo>
                    <a:pt x="167" y="484"/>
                    <a:pt x="167" y="484"/>
                    <a:pt x="167" y="484"/>
                  </a:cubicBezTo>
                  <a:cubicBezTo>
                    <a:pt x="109" y="498"/>
                    <a:pt x="109" y="498"/>
                    <a:pt x="109" y="498"/>
                  </a:cubicBezTo>
                  <a:cubicBezTo>
                    <a:pt x="86" y="495"/>
                    <a:pt x="86" y="495"/>
                    <a:pt x="86" y="495"/>
                  </a:cubicBezTo>
                  <a:cubicBezTo>
                    <a:pt x="75" y="512"/>
                    <a:pt x="75" y="512"/>
                    <a:pt x="75" y="512"/>
                  </a:cubicBezTo>
                  <a:cubicBezTo>
                    <a:pt x="53" y="527"/>
                    <a:pt x="53" y="527"/>
                    <a:pt x="53" y="527"/>
                  </a:cubicBezTo>
                  <a:cubicBezTo>
                    <a:pt x="58" y="551"/>
                    <a:pt x="58" y="551"/>
                    <a:pt x="58" y="551"/>
                  </a:cubicBezTo>
                  <a:cubicBezTo>
                    <a:pt x="42" y="572"/>
                    <a:pt x="42" y="572"/>
                    <a:pt x="42" y="572"/>
                  </a:cubicBezTo>
                  <a:cubicBezTo>
                    <a:pt x="29" y="575"/>
                    <a:pt x="29" y="575"/>
                    <a:pt x="29" y="575"/>
                  </a:cubicBezTo>
                  <a:cubicBezTo>
                    <a:pt x="6" y="628"/>
                    <a:pt x="6" y="628"/>
                    <a:pt x="6" y="628"/>
                  </a:cubicBezTo>
                  <a:cubicBezTo>
                    <a:pt x="11" y="661"/>
                    <a:pt x="11" y="661"/>
                    <a:pt x="11" y="661"/>
                  </a:cubicBezTo>
                  <a:cubicBezTo>
                    <a:pt x="0" y="694"/>
                    <a:pt x="0" y="694"/>
                    <a:pt x="0" y="694"/>
                  </a:cubicBezTo>
                  <a:cubicBezTo>
                    <a:pt x="13" y="722"/>
                    <a:pt x="13" y="722"/>
                    <a:pt x="13" y="722"/>
                  </a:cubicBezTo>
                  <a:cubicBezTo>
                    <a:pt x="36" y="755"/>
                    <a:pt x="36" y="755"/>
                    <a:pt x="36" y="755"/>
                  </a:cubicBezTo>
                  <a:cubicBezTo>
                    <a:pt x="68" y="782"/>
                    <a:pt x="68" y="782"/>
                    <a:pt x="68" y="782"/>
                  </a:cubicBezTo>
                  <a:cubicBezTo>
                    <a:pt x="84" y="779"/>
                    <a:pt x="84" y="779"/>
                    <a:pt x="84" y="779"/>
                  </a:cubicBezTo>
                  <a:cubicBezTo>
                    <a:pt x="104" y="781"/>
                    <a:pt x="104" y="781"/>
                    <a:pt x="104" y="781"/>
                  </a:cubicBezTo>
                  <a:cubicBezTo>
                    <a:pt x="153" y="762"/>
                    <a:pt x="153" y="762"/>
                    <a:pt x="153" y="762"/>
                  </a:cubicBezTo>
                  <a:cubicBezTo>
                    <a:pt x="170" y="782"/>
                    <a:pt x="170" y="782"/>
                    <a:pt x="170" y="782"/>
                  </a:cubicBezTo>
                  <a:cubicBezTo>
                    <a:pt x="191" y="784"/>
                    <a:pt x="191" y="784"/>
                    <a:pt x="191" y="784"/>
                  </a:cubicBezTo>
                  <a:cubicBezTo>
                    <a:pt x="200" y="798"/>
                    <a:pt x="200" y="798"/>
                    <a:pt x="200" y="798"/>
                  </a:cubicBezTo>
                  <a:cubicBezTo>
                    <a:pt x="193" y="836"/>
                    <a:pt x="193" y="836"/>
                    <a:pt x="193" y="836"/>
                  </a:cubicBezTo>
                  <a:cubicBezTo>
                    <a:pt x="214" y="864"/>
                    <a:pt x="214" y="864"/>
                    <a:pt x="214" y="864"/>
                  </a:cubicBezTo>
                  <a:cubicBezTo>
                    <a:pt x="218" y="895"/>
                    <a:pt x="218" y="895"/>
                    <a:pt x="218" y="895"/>
                  </a:cubicBezTo>
                  <a:cubicBezTo>
                    <a:pt x="219" y="908"/>
                    <a:pt x="219" y="908"/>
                    <a:pt x="219" y="908"/>
                  </a:cubicBezTo>
                  <a:cubicBezTo>
                    <a:pt x="227" y="926"/>
                    <a:pt x="227" y="926"/>
                    <a:pt x="227" y="926"/>
                  </a:cubicBezTo>
                  <a:cubicBezTo>
                    <a:pt x="212" y="967"/>
                    <a:pt x="212" y="967"/>
                    <a:pt x="212" y="967"/>
                  </a:cubicBezTo>
                  <a:cubicBezTo>
                    <a:pt x="215" y="999"/>
                    <a:pt x="215" y="999"/>
                    <a:pt x="215" y="999"/>
                  </a:cubicBezTo>
                  <a:cubicBezTo>
                    <a:pt x="231" y="1028"/>
                    <a:pt x="231" y="1028"/>
                    <a:pt x="231" y="1028"/>
                  </a:cubicBezTo>
                  <a:cubicBezTo>
                    <a:pt x="236" y="1077"/>
                    <a:pt x="236" y="1077"/>
                    <a:pt x="236" y="1077"/>
                  </a:cubicBezTo>
                  <a:cubicBezTo>
                    <a:pt x="244" y="1082"/>
                    <a:pt x="244" y="1082"/>
                    <a:pt x="244" y="1082"/>
                  </a:cubicBezTo>
                  <a:cubicBezTo>
                    <a:pt x="256" y="1112"/>
                    <a:pt x="256" y="1112"/>
                    <a:pt x="256" y="1112"/>
                  </a:cubicBezTo>
                  <a:cubicBezTo>
                    <a:pt x="251" y="1122"/>
                    <a:pt x="251" y="1122"/>
                    <a:pt x="251" y="1122"/>
                  </a:cubicBezTo>
                  <a:cubicBezTo>
                    <a:pt x="256" y="1134"/>
                    <a:pt x="256" y="1134"/>
                    <a:pt x="256" y="1134"/>
                  </a:cubicBezTo>
                  <a:cubicBezTo>
                    <a:pt x="316" y="1134"/>
                    <a:pt x="316" y="1134"/>
                    <a:pt x="316" y="1134"/>
                  </a:cubicBezTo>
                  <a:cubicBezTo>
                    <a:pt x="358" y="1083"/>
                    <a:pt x="358" y="1083"/>
                    <a:pt x="358" y="1083"/>
                  </a:cubicBezTo>
                  <a:cubicBezTo>
                    <a:pt x="360" y="1053"/>
                    <a:pt x="360" y="1053"/>
                    <a:pt x="360" y="1053"/>
                  </a:cubicBezTo>
                  <a:cubicBezTo>
                    <a:pt x="377" y="1042"/>
                    <a:pt x="377" y="1042"/>
                    <a:pt x="377" y="1042"/>
                  </a:cubicBezTo>
                  <a:cubicBezTo>
                    <a:pt x="375" y="997"/>
                    <a:pt x="375" y="997"/>
                    <a:pt x="375" y="997"/>
                  </a:cubicBezTo>
                  <a:cubicBezTo>
                    <a:pt x="385" y="983"/>
                    <a:pt x="385" y="983"/>
                    <a:pt x="385" y="983"/>
                  </a:cubicBezTo>
                  <a:cubicBezTo>
                    <a:pt x="418" y="964"/>
                    <a:pt x="418" y="964"/>
                    <a:pt x="418" y="964"/>
                  </a:cubicBezTo>
                  <a:cubicBezTo>
                    <a:pt x="418" y="926"/>
                    <a:pt x="418" y="926"/>
                    <a:pt x="418" y="926"/>
                  </a:cubicBezTo>
                  <a:cubicBezTo>
                    <a:pt x="404" y="874"/>
                    <a:pt x="404" y="874"/>
                    <a:pt x="404" y="874"/>
                  </a:cubicBezTo>
                  <a:cubicBezTo>
                    <a:pt x="428" y="830"/>
                    <a:pt x="428" y="830"/>
                    <a:pt x="428" y="830"/>
                  </a:cubicBezTo>
                  <a:cubicBezTo>
                    <a:pt x="475" y="781"/>
                    <a:pt x="475" y="781"/>
                    <a:pt x="475" y="781"/>
                  </a:cubicBezTo>
                  <a:cubicBezTo>
                    <a:pt x="493" y="729"/>
                    <a:pt x="493" y="729"/>
                    <a:pt x="493" y="729"/>
                  </a:cubicBezTo>
                  <a:cubicBezTo>
                    <a:pt x="494" y="718"/>
                    <a:pt x="494" y="718"/>
                    <a:pt x="494" y="718"/>
                  </a:cubicBezTo>
                  <a:cubicBezTo>
                    <a:pt x="453" y="728"/>
                    <a:pt x="453" y="728"/>
                    <a:pt x="453" y="728"/>
                  </a:cubicBezTo>
                  <a:cubicBezTo>
                    <a:pt x="436" y="722"/>
                    <a:pt x="436" y="722"/>
                    <a:pt x="436" y="722"/>
                  </a:cubicBezTo>
                  <a:cubicBezTo>
                    <a:pt x="436" y="710"/>
                    <a:pt x="436" y="710"/>
                    <a:pt x="436" y="710"/>
                  </a:cubicBezTo>
                  <a:cubicBezTo>
                    <a:pt x="407" y="673"/>
                    <a:pt x="407" y="673"/>
                    <a:pt x="407" y="673"/>
                  </a:cubicBezTo>
                  <a:cubicBezTo>
                    <a:pt x="396" y="648"/>
                    <a:pt x="396" y="648"/>
                    <a:pt x="396" y="648"/>
                  </a:cubicBezTo>
                  <a:cubicBezTo>
                    <a:pt x="380" y="601"/>
                    <a:pt x="380" y="601"/>
                    <a:pt x="380" y="601"/>
                  </a:cubicBezTo>
                  <a:cubicBezTo>
                    <a:pt x="364" y="558"/>
                    <a:pt x="364" y="558"/>
                    <a:pt x="364" y="558"/>
                  </a:cubicBezTo>
                  <a:cubicBezTo>
                    <a:pt x="379" y="568"/>
                    <a:pt x="379" y="568"/>
                    <a:pt x="379" y="568"/>
                  </a:cubicBezTo>
                  <a:cubicBezTo>
                    <a:pt x="408" y="613"/>
                    <a:pt x="408" y="613"/>
                    <a:pt x="408" y="613"/>
                  </a:cubicBezTo>
                  <a:cubicBezTo>
                    <a:pt x="404" y="630"/>
                    <a:pt x="404" y="630"/>
                    <a:pt x="404" y="630"/>
                  </a:cubicBezTo>
                  <a:cubicBezTo>
                    <a:pt x="434" y="673"/>
                    <a:pt x="434" y="673"/>
                    <a:pt x="434" y="673"/>
                  </a:cubicBezTo>
                  <a:cubicBezTo>
                    <a:pt x="441" y="708"/>
                    <a:pt x="441" y="708"/>
                    <a:pt x="441" y="708"/>
                  </a:cubicBezTo>
                  <a:cubicBezTo>
                    <a:pt x="448" y="707"/>
                    <a:pt x="448" y="707"/>
                    <a:pt x="448" y="707"/>
                  </a:cubicBezTo>
                  <a:cubicBezTo>
                    <a:pt x="503" y="686"/>
                    <a:pt x="503" y="686"/>
                    <a:pt x="503" y="686"/>
                  </a:cubicBezTo>
                  <a:cubicBezTo>
                    <a:pt x="543" y="643"/>
                    <a:pt x="543" y="643"/>
                    <a:pt x="543" y="643"/>
                  </a:cubicBezTo>
                  <a:cubicBezTo>
                    <a:pt x="554" y="619"/>
                    <a:pt x="554" y="619"/>
                    <a:pt x="554" y="619"/>
                  </a:cubicBezTo>
                  <a:cubicBezTo>
                    <a:pt x="529" y="585"/>
                    <a:pt x="529" y="585"/>
                    <a:pt x="529" y="585"/>
                  </a:cubicBezTo>
                  <a:cubicBezTo>
                    <a:pt x="514" y="607"/>
                    <a:pt x="514" y="607"/>
                    <a:pt x="514" y="607"/>
                  </a:cubicBezTo>
                  <a:cubicBezTo>
                    <a:pt x="496" y="601"/>
                    <a:pt x="496" y="601"/>
                    <a:pt x="496" y="601"/>
                  </a:cubicBezTo>
                  <a:cubicBezTo>
                    <a:pt x="496" y="591"/>
                    <a:pt x="496" y="591"/>
                    <a:pt x="496" y="591"/>
                  </a:cubicBezTo>
                  <a:cubicBezTo>
                    <a:pt x="469" y="555"/>
                    <a:pt x="469" y="555"/>
                    <a:pt x="469" y="555"/>
                  </a:cubicBezTo>
                  <a:cubicBezTo>
                    <a:pt x="477" y="550"/>
                    <a:pt x="477" y="550"/>
                    <a:pt x="477" y="550"/>
                  </a:cubicBezTo>
                  <a:cubicBezTo>
                    <a:pt x="498" y="570"/>
                    <a:pt x="498" y="570"/>
                    <a:pt x="498" y="570"/>
                  </a:cubicBezTo>
                  <a:cubicBezTo>
                    <a:pt x="517" y="585"/>
                    <a:pt x="517" y="585"/>
                    <a:pt x="517" y="585"/>
                  </a:cubicBezTo>
                  <a:cubicBezTo>
                    <a:pt x="535" y="576"/>
                    <a:pt x="535" y="576"/>
                    <a:pt x="535" y="576"/>
                  </a:cubicBezTo>
                  <a:cubicBezTo>
                    <a:pt x="541" y="596"/>
                    <a:pt x="541" y="596"/>
                    <a:pt x="541" y="596"/>
                  </a:cubicBezTo>
                  <a:cubicBezTo>
                    <a:pt x="598" y="595"/>
                    <a:pt x="598" y="595"/>
                    <a:pt x="598" y="595"/>
                  </a:cubicBezTo>
                  <a:cubicBezTo>
                    <a:pt x="628" y="618"/>
                    <a:pt x="628" y="618"/>
                    <a:pt x="628" y="618"/>
                  </a:cubicBezTo>
                  <a:cubicBezTo>
                    <a:pt x="620" y="624"/>
                    <a:pt x="620" y="624"/>
                    <a:pt x="620" y="624"/>
                  </a:cubicBezTo>
                  <a:cubicBezTo>
                    <a:pt x="638" y="643"/>
                    <a:pt x="638" y="643"/>
                    <a:pt x="638" y="643"/>
                  </a:cubicBezTo>
                  <a:cubicBezTo>
                    <a:pt x="647" y="621"/>
                    <a:pt x="647" y="621"/>
                    <a:pt x="647" y="621"/>
                  </a:cubicBezTo>
                  <a:cubicBezTo>
                    <a:pt x="654" y="671"/>
                    <a:pt x="654" y="671"/>
                    <a:pt x="654" y="671"/>
                  </a:cubicBezTo>
                  <a:cubicBezTo>
                    <a:pt x="668" y="734"/>
                    <a:pt x="668" y="734"/>
                    <a:pt x="668" y="734"/>
                  </a:cubicBezTo>
                  <a:cubicBezTo>
                    <a:pt x="677" y="750"/>
                    <a:pt x="677" y="750"/>
                    <a:pt x="677" y="750"/>
                  </a:cubicBezTo>
                  <a:cubicBezTo>
                    <a:pt x="687" y="747"/>
                    <a:pt x="687" y="747"/>
                    <a:pt x="687" y="747"/>
                  </a:cubicBezTo>
                  <a:cubicBezTo>
                    <a:pt x="698" y="731"/>
                    <a:pt x="698" y="731"/>
                    <a:pt x="698" y="731"/>
                  </a:cubicBezTo>
                  <a:cubicBezTo>
                    <a:pt x="700" y="688"/>
                    <a:pt x="700" y="688"/>
                    <a:pt x="700" y="688"/>
                  </a:cubicBezTo>
                  <a:cubicBezTo>
                    <a:pt x="778" y="620"/>
                    <a:pt x="778" y="620"/>
                    <a:pt x="778" y="620"/>
                  </a:cubicBezTo>
                  <a:cubicBezTo>
                    <a:pt x="793" y="647"/>
                    <a:pt x="793" y="647"/>
                    <a:pt x="793" y="647"/>
                  </a:cubicBezTo>
                  <a:cubicBezTo>
                    <a:pt x="802" y="657"/>
                    <a:pt x="802" y="657"/>
                    <a:pt x="802" y="657"/>
                  </a:cubicBezTo>
                  <a:cubicBezTo>
                    <a:pt x="803" y="680"/>
                    <a:pt x="803" y="680"/>
                    <a:pt x="803" y="680"/>
                  </a:cubicBezTo>
                  <a:cubicBezTo>
                    <a:pt x="813" y="683"/>
                    <a:pt x="813" y="683"/>
                    <a:pt x="813" y="683"/>
                  </a:cubicBezTo>
                  <a:cubicBezTo>
                    <a:pt x="819" y="671"/>
                    <a:pt x="819" y="671"/>
                    <a:pt x="819" y="671"/>
                  </a:cubicBezTo>
                  <a:cubicBezTo>
                    <a:pt x="829" y="703"/>
                    <a:pt x="829" y="703"/>
                    <a:pt x="829" y="703"/>
                  </a:cubicBezTo>
                  <a:cubicBezTo>
                    <a:pt x="833" y="732"/>
                    <a:pt x="833" y="732"/>
                    <a:pt x="833" y="732"/>
                  </a:cubicBezTo>
                  <a:cubicBezTo>
                    <a:pt x="833" y="749"/>
                    <a:pt x="833" y="749"/>
                    <a:pt x="833" y="749"/>
                  </a:cubicBezTo>
                  <a:cubicBezTo>
                    <a:pt x="845" y="761"/>
                    <a:pt x="845" y="761"/>
                    <a:pt x="845" y="761"/>
                  </a:cubicBezTo>
                  <a:cubicBezTo>
                    <a:pt x="851" y="792"/>
                    <a:pt x="851" y="792"/>
                    <a:pt x="851" y="792"/>
                  </a:cubicBezTo>
                  <a:cubicBezTo>
                    <a:pt x="865" y="814"/>
                    <a:pt x="865" y="814"/>
                    <a:pt x="865" y="814"/>
                  </a:cubicBezTo>
                  <a:cubicBezTo>
                    <a:pt x="874" y="809"/>
                    <a:pt x="874" y="809"/>
                    <a:pt x="874" y="809"/>
                  </a:cubicBezTo>
                  <a:cubicBezTo>
                    <a:pt x="869" y="783"/>
                    <a:pt x="869" y="783"/>
                    <a:pt x="869" y="783"/>
                  </a:cubicBezTo>
                  <a:cubicBezTo>
                    <a:pt x="839" y="739"/>
                    <a:pt x="839" y="739"/>
                    <a:pt x="839" y="739"/>
                  </a:cubicBezTo>
                  <a:cubicBezTo>
                    <a:pt x="847" y="701"/>
                    <a:pt x="847" y="701"/>
                    <a:pt x="847" y="701"/>
                  </a:cubicBezTo>
                  <a:cubicBezTo>
                    <a:pt x="874" y="737"/>
                    <a:pt x="874" y="737"/>
                    <a:pt x="874" y="737"/>
                  </a:cubicBezTo>
                  <a:cubicBezTo>
                    <a:pt x="874" y="750"/>
                    <a:pt x="874" y="750"/>
                    <a:pt x="874" y="750"/>
                  </a:cubicBezTo>
                  <a:cubicBezTo>
                    <a:pt x="890" y="749"/>
                    <a:pt x="890" y="749"/>
                    <a:pt x="890" y="749"/>
                  </a:cubicBezTo>
                  <a:cubicBezTo>
                    <a:pt x="884" y="729"/>
                    <a:pt x="884" y="729"/>
                    <a:pt x="884" y="729"/>
                  </a:cubicBezTo>
                  <a:cubicBezTo>
                    <a:pt x="899" y="732"/>
                    <a:pt x="899" y="732"/>
                    <a:pt x="899" y="732"/>
                  </a:cubicBezTo>
                  <a:cubicBezTo>
                    <a:pt x="918" y="716"/>
                    <a:pt x="918" y="716"/>
                    <a:pt x="918" y="716"/>
                  </a:cubicBezTo>
                  <a:cubicBezTo>
                    <a:pt x="879" y="656"/>
                    <a:pt x="879" y="656"/>
                    <a:pt x="879" y="656"/>
                  </a:cubicBezTo>
                  <a:cubicBezTo>
                    <a:pt x="907" y="631"/>
                    <a:pt x="907" y="631"/>
                    <a:pt x="907" y="631"/>
                  </a:cubicBezTo>
                  <a:cubicBezTo>
                    <a:pt x="921" y="638"/>
                    <a:pt x="921" y="638"/>
                    <a:pt x="921" y="638"/>
                  </a:cubicBezTo>
                  <a:cubicBezTo>
                    <a:pt x="928" y="631"/>
                    <a:pt x="928" y="631"/>
                    <a:pt x="928" y="631"/>
                  </a:cubicBezTo>
                  <a:cubicBezTo>
                    <a:pt x="966" y="616"/>
                    <a:pt x="966" y="616"/>
                    <a:pt x="966" y="616"/>
                  </a:cubicBezTo>
                  <a:cubicBezTo>
                    <a:pt x="997" y="554"/>
                    <a:pt x="997" y="554"/>
                    <a:pt x="997" y="554"/>
                  </a:cubicBezTo>
                  <a:cubicBezTo>
                    <a:pt x="980" y="500"/>
                    <a:pt x="980" y="500"/>
                    <a:pt x="980" y="500"/>
                  </a:cubicBezTo>
                  <a:cubicBezTo>
                    <a:pt x="1012" y="480"/>
                    <a:pt x="1012" y="480"/>
                    <a:pt x="1012" y="480"/>
                  </a:cubicBezTo>
                  <a:cubicBezTo>
                    <a:pt x="979" y="478"/>
                    <a:pt x="979" y="478"/>
                    <a:pt x="979" y="478"/>
                  </a:cubicBezTo>
                  <a:cubicBezTo>
                    <a:pt x="967" y="467"/>
                    <a:pt x="967" y="467"/>
                    <a:pt x="967" y="467"/>
                  </a:cubicBezTo>
                  <a:cubicBezTo>
                    <a:pt x="997" y="445"/>
                    <a:pt x="997" y="445"/>
                    <a:pt x="997" y="445"/>
                  </a:cubicBezTo>
                  <a:cubicBezTo>
                    <a:pt x="1004" y="449"/>
                    <a:pt x="1004" y="449"/>
                    <a:pt x="1004" y="449"/>
                  </a:cubicBezTo>
                  <a:cubicBezTo>
                    <a:pt x="993" y="463"/>
                    <a:pt x="993" y="463"/>
                    <a:pt x="993" y="463"/>
                  </a:cubicBezTo>
                  <a:cubicBezTo>
                    <a:pt x="1020" y="457"/>
                    <a:pt x="1020" y="457"/>
                    <a:pt x="1020" y="457"/>
                  </a:cubicBezTo>
                  <a:cubicBezTo>
                    <a:pt x="1028" y="466"/>
                    <a:pt x="1028" y="466"/>
                    <a:pt x="1028" y="466"/>
                  </a:cubicBezTo>
                  <a:cubicBezTo>
                    <a:pt x="1020" y="472"/>
                    <a:pt x="1020" y="472"/>
                    <a:pt x="1020" y="472"/>
                  </a:cubicBezTo>
                  <a:cubicBezTo>
                    <a:pt x="1025" y="479"/>
                    <a:pt x="1025" y="479"/>
                    <a:pt x="1025" y="479"/>
                  </a:cubicBezTo>
                  <a:cubicBezTo>
                    <a:pt x="1035" y="479"/>
                    <a:pt x="1035" y="479"/>
                    <a:pt x="1035" y="479"/>
                  </a:cubicBezTo>
                  <a:cubicBezTo>
                    <a:pt x="1030" y="515"/>
                    <a:pt x="1030" y="515"/>
                    <a:pt x="1030" y="515"/>
                  </a:cubicBezTo>
                  <a:cubicBezTo>
                    <a:pt x="1054" y="500"/>
                    <a:pt x="1054" y="500"/>
                    <a:pt x="1054" y="500"/>
                  </a:cubicBezTo>
                  <a:cubicBezTo>
                    <a:pt x="1041" y="457"/>
                    <a:pt x="1041" y="457"/>
                    <a:pt x="1041" y="457"/>
                  </a:cubicBezTo>
                  <a:cubicBezTo>
                    <a:pt x="1055" y="440"/>
                    <a:pt x="1055" y="440"/>
                    <a:pt x="1055" y="440"/>
                  </a:cubicBezTo>
                  <a:cubicBezTo>
                    <a:pt x="1056" y="431"/>
                    <a:pt x="1056" y="431"/>
                    <a:pt x="1056" y="431"/>
                  </a:cubicBezTo>
                  <a:cubicBezTo>
                    <a:pt x="1073" y="418"/>
                    <a:pt x="1073" y="418"/>
                    <a:pt x="1073" y="418"/>
                  </a:cubicBezTo>
                  <a:cubicBezTo>
                    <a:pt x="1084" y="426"/>
                    <a:pt x="1084" y="426"/>
                    <a:pt x="1084" y="426"/>
                  </a:cubicBezTo>
                  <a:cubicBezTo>
                    <a:pt x="1132" y="360"/>
                    <a:pt x="1132" y="360"/>
                    <a:pt x="1132" y="360"/>
                  </a:cubicBezTo>
                  <a:cubicBezTo>
                    <a:pt x="1137" y="322"/>
                    <a:pt x="1137" y="322"/>
                    <a:pt x="1137" y="322"/>
                  </a:cubicBezTo>
                  <a:cubicBezTo>
                    <a:pt x="1117" y="309"/>
                    <a:pt x="1117" y="309"/>
                    <a:pt x="1117" y="309"/>
                  </a:cubicBezTo>
                  <a:cubicBezTo>
                    <a:pt x="1111" y="314"/>
                    <a:pt x="1111" y="314"/>
                    <a:pt x="1111" y="314"/>
                  </a:cubicBezTo>
                  <a:cubicBezTo>
                    <a:pt x="1092" y="303"/>
                    <a:pt x="1092" y="303"/>
                    <a:pt x="1092" y="303"/>
                  </a:cubicBezTo>
                  <a:cubicBezTo>
                    <a:pt x="1145" y="241"/>
                    <a:pt x="1145" y="241"/>
                    <a:pt x="1145" y="241"/>
                  </a:cubicBezTo>
                  <a:cubicBezTo>
                    <a:pt x="1218" y="240"/>
                    <a:pt x="1218" y="240"/>
                    <a:pt x="1218" y="240"/>
                  </a:cubicBezTo>
                  <a:cubicBezTo>
                    <a:pt x="1215" y="249"/>
                    <a:pt x="1215" y="249"/>
                    <a:pt x="1215" y="249"/>
                  </a:cubicBezTo>
                  <a:cubicBezTo>
                    <a:pt x="1236" y="245"/>
                    <a:pt x="1236" y="245"/>
                    <a:pt x="1236" y="245"/>
                  </a:cubicBezTo>
                  <a:cubicBezTo>
                    <a:pt x="1234" y="235"/>
                    <a:pt x="1234" y="235"/>
                    <a:pt x="1234" y="235"/>
                  </a:cubicBezTo>
                  <a:cubicBezTo>
                    <a:pt x="1268" y="207"/>
                    <a:pt x="1268" y="207"/>
                    <a:pt x="1268" y="207"/>
                  </a:cubicBezTo>
                  <a:cubicBezTo>
                    <a:pt x="1272" y="231"/>
                    <a:pt x="1272" y="231"/>
                    <a:pt x="1272" y="231"/>
                  </a:cubicBezTo>
                  <a:cubicBezTo>
                    <a:pt x="1311" y="205"/>
                    <a:pt x="1311" y="205"/>
                    <a:pt x="1311" y="205"/>
                  </a:cubicBezTo>
                  <a:cubicBezTo>
                    <a:pt x="1294" y="232"/>
                    <a:pt x="1294" y="232"/>
                    <a:pt x="1294" y="232"/>
                  </a:cubicBezTo>
                  <a:cubicBezTo>
                    <a:pt x="1258" y="263"/>
                    <a:pt x="1258" y="263"/>
                    <a:pt x="1258" y="263"/>
                  </a:cubicBezTo>
                  <a:cubicBezTo>
                    <a:pt x="1241" y="284"/>
                    <a:pt x="1241" y="284"/>
                    <a:pt x="1241" y="284"/>
                  </a:cubicBezTo>
                  <a:cubicBezTo>
                    <a:pt x="1248" y="341"/>
                    <a:pt x="1248" y="341"/>
                    <a:pt x="1248" y="341"/>
                  </a:cubicBezTo>
                  <a:cubicBezTo>
                    <a:pt x="1287" y="299"/>
                    <a:pt x="1287" y="299"/>
                    <a:pt x="1287" y="299"/>
                  </a:cubicBezTo>
                  <a:cubicBezTo>
                    <a:pt x="1285" y="281"/>
                    <a:pt x="1285" y="281"/>
                    <a:pt x="1285" y="281"/>
                  </a:cubicBezTo>
                  <a:cubicBezTo>
                    <a:pt x="1299" y="281"/>
                    <a:pt x="1299" y="281"/>
                    <a:pt x="1299" y="281"/>
                  </a:cubicBezTo>
                  <a:cubicBezTo>
                    <a:pt x="1293" y="265"/>
                    <a:pt x="1293" y="265"/>
                    <a:pt x="1293" y="265"/>
                  </a:cubicBezTo>
                  <a:cubicBezTo>
                    <a:pt x="1291" y="252"/>
                    <a:pt x="1291" y="252"/>
                    <a:pt x="1291" y="252"/>
                  </a:cubicBezTo>
                  <a:cubicBezTo>
                    <a:pt x="1305" y="235"/>
                    <a:pt x="1305" y="235"/>
                    <a:pt x="1305" y="235"/>
                  </a:cubicBezTo>
                  <a:cubicBezTo>
                    <a:pt x="1344" y="234"/>
                    <a:pt x="1344" y="234"/>
                    <a:pt x="1344" y="234"/>
                  </a:cubicBezTo>
                  <a:cubicBezTo>
                    <a:pt x="1408" y="207"/>
                    <a:pt x="1408" y="207"/>
                    <a:pt x="1408" y="207"/>
                  </a:cubicBezTo>
                  <a:cubicBezTo>
                    <a:pt x="1390" y="180"/>
                    <a:pt x="1390" y="180"/>
                    <a:pt x="1390" y="180"/>
                  </a:cubicBezTo>
                  <a:cubicBezTo>
                    <a:pt x="1427" y="179"/>
                    <a:pt x="1427" y="179"/>
                    <a:pt x="1427" y="179"/>
                  </a:cubicBezTo>
                  <a:cubicBezTo>
                    <a:pt x="1416" y="157"/>
                    <a:pt x="1416" y="157"/>
                    <a:pt x="1416" y="157"/>
                  </a:cubicBezTo>
                  <a:cubicBezTo>
                    <a:pt x="1444" y="175"/>
                    <a:pt x="1444" y="175"/>
                    <a:pt x="1444" y="175"/>
                  </a:cubicBezTo>
                  <a:cubicBezTo>
                    <a:pt x="1449" y="184"/>
                    <a:pt x="1449" y="184"/>
                    <a:pt x="1449" y="184"/>
                  </a:cubicBezTo>
                  <a:cubicBezTo>
                    <a:pt x="1465" y="188"/>
                    <a:pt x="1465" y="188"/>
                    <a:pt x="1465" y="188"/>
                  </a:cubicBezTo>
                  <a:cubicBezTo>
                    <a:pt x="1482" y="167"/>
                    <a:pt x="1482" y="167"/>
                    <a:pt x="1482" y="167"/>
                  </a:cubicBezTo>
                  <a:cubicBezTo>
                    <a:pt x="1455" y="153"/>
                    <a:pt x="1455" y="153"/>
                    <a:pt x="1455" y="153"/>
                  </a:cubicBezTo>
                  <a:moveTo>
                    <a:pt x="423" y="442"/>
                  </a:moveTo>
                  <a:cubicBezTo>
                    <a:pt x="410" y="445"/>
                    <a:pt x="410" y="445"/>
                    <a:pt x="410" y="445"/>
                  </a:cubicBezTo>
                  <a:cubicBezTo>
                    <a:pt x="380" y="437"/>
                    <a:pt x="380" y="437"/>
                    <a:pt x="380" y="437"/>
                  </a:cubicBezTo>
                  <a:cubicBezTo>
                    <a:pt x="358" y="435"/>
                    <a:pt x="358" y="435"/>
                    <a:pt x="358" y="435"/>
                  </a:cubicBezTo>
                  <a:cubicBezTo>
                    <a:pt x="348" y="442"/>
                    <a:pt x="348" y="442"/>
                    <a:pt x="348" y="442"/>
                  </a:cubicBezTo>
                  <a:cubicBezTo>
                    <a:pt x="329" y="437"/>
                    <a:pt x="329" y="437"/>
                    <a:pt x="329" y="437"/>
                  </a:cubicBezTo>
                  <a:cubicBezTo>
                    <a:pt x="326" y="432"/>
                    <a:pt x="326" y="432"/>
                    <a:pt x="326" y="432"/>
                  </a:cubicBezTo>
                  <a:cubicBezTo>
                    <a:pt x="348" y="386"/>
                    <a:pt x="348" y="386"/>
                    <a:pt x="348" y="386"/>
                  </a:cubicBezTo>
                  <a:cubicBezTo>
                    <a:pt x="363" y="393"/>
                    <a:pt x="363" y="393"/>
                    <a:pt x="363" y="393"/>
                  </a:cubicBezTo>
                  <a:cubicBezTo>
                    <a:pt x="363" y="403"/>
                    <a:pt x="363" y="403"/>
                    <a:pt x="363" y="403"/>
                  </a:cubicBezTo>
                  <a:cubicBezTo>
                    <a:pt x="374" y="411"/>
                    <a:pt x="374" y="411"/>
                    <a:pt x="374" y="411"/>
                  </a:cubicBezTo>
                  <a:cubicBezTo>
                    <a:pt x="389" y="403"/>
                    <a:pt x="389" y="403"/>
                    <a:pt x="389" y="403"/>
                  </a:cubicBezTo>
                  <a:cubicBezTo>
                    <a:pt x="376" y="390"/>
                    <a:pt x="376" y="390"/>
                    <a:pt x="376" y="390"/>
                  </a:cubicBezTo>
                  <a:cubicBezTo>
                    <a:pt x="408" y="380"/>
                    <a:pt x="408" y="380"/>
                    <a:pt x="408" y="380"/>
                  </a:cubicBezTo>
                  <a:cubicBezTo>
                    <a:pt x="396" y="390"/>
                    <a:pt x="396" y="390"/>
                    <a:pt x="396" y="390"/>
                  </a:cubicBezTo>
                  <a:cubicBezTo>
                    <a:pt x="402" y="395"/>
                    <a:pt x="402" y="395"/>
                    <a:pt x="402" y="395"/>
                  </a:cubicBezTo>
                  <a:cubicBezTo>
                    <a:pt x="393" y="403"/>
                    <a:pt x="393" y="403"/>
                    <a:pt x="393" y="403"/>
                  </a:cubicBezTo>
                  <a:cubicBezTo>
                    <a:pt x="420" y="424"/>
                    <a:pt x="420" y="424"/>
                    <a:pt x="420" y="424"/>
                  </a:cubicBezTo>
                  <a:cubicBezTo>
                    <a:pt x="426" y="433"/>
                    <a:pt x="426" y="433"/>
                    <a:pt x="426" y="433"/>
                  </a:cubicBezTo>
                  <a:cubicBezTo>
                    <a:pt x="423" y="442"/>
                    <a:pt x="423" y="442"/>
                    <a:pt x="423" y="442"/>
                  </a:cubicBezTo>
                  <a:moveTo>
                    <a:pt x="519" y="448"/>
                  </a:moveTo>
                  <a:cubicBezTo>
                    <a:pt x="509" y="445"/>
                    <a:pt x="509" y="445"/>
                    <a:pt x="509" y="445"/>
                  </a:cubicBezTo>
                  <a:cubicBezTo>
                    <a:pt x="505" y="458"/>
                    <a:pt x="505" y="458"/>
                    <a:pt x="505" y="458"/>
                  </a:cubicBezTo>
                  <a:cubicBezTo>
                    <a:pt x="513" y="463"/>
                    <a:pt x="513" y="463"/>
                    <a:pt x="513" y="463"/>
                  </a:cubicBezTo>
                  <a:cubicBezTo>
                    <a:pt x="514" y="483"/>
                    <a:pt x="514" y="483"/>
                    <a:pt x="514" y="483"/>
                  </a:cubicBezTo>
                  <a:cubicBezTo>
                    <a:pt x="503" y="488"/>
                    <a:pt x="503" y="488"/>
                    <a:pt x="503" y="488"/>
                  </a:cubicBezTo>
                  <a:cubicBezTo>
                    <a:pt x="479" y="480"/>
                    <a:pt x="479" y="480"/>
                    <a:pt x="479" y="480"/>
                  </a:cubicBezTo>
                  <a:cubicBezTo>
                    <a:pt x="484" y="446"/>
                    <a:pt x="484" y="446"/>
                    <a:pt x="484" y="446"/>
                  </a:cubicBezTo>
                  <a:cubicBezTo>
                    <a:pt x="472" y="429"/>
                    <a:pt x="472" y="429"/>
                    <a:pt x="472" y="429"/>
                  </a:cubicBezTo>
                  <a:cubicBezTo>
                    <a:pt x="463" y="411"/>
                    <a:pt x="463" y="411"/>
                    <a:pt x="463" y="411"/>
                  </a:cubicBezTo>
                  <a:cubicBezTo>
                    <a:pt x="466" y="391"/>
                    <a:pt x="466" y="391"/>
                    <a:pt x="466" y="391"/>
                  </a:cubicBezTo>
                  <a:cubicBezTo>
                    <a:pt x="491" y="377"/>
                    <a:pt x="491" y="377"/>
                    <a:pt x="491" y="377"/>
                  </a:cubicBezTo>
                  <a:cubicBezTo>
                    <a:pt x="517" y="400"/>
                    <a:pt x="517" y="400"/>
                    <a:pt x="517" y="400"/>
                  </a:cubicBezTo>
                  <a:cubicBezTo>
                    <a:pt x="503" y="408"/>
                    <a:pt x="503" y="408"/>
                    <a:pt x="503" y="408"/>
                  </a:cubicBezTo>
                  <a:cubicBezTo>
                    <a:pt x="503" y="399"/>
                    <a:pt x="503" y="399"/>
                    <a:pt x="503" y="399"/>
                  </a:cubicBezTo>
                  <a:cubicBezTo>
                    <a:pt x="488" y="413"/>
                    <a:pt x="488" y="413"/>
                    <a:pt x="488" y="413"/>
                  </a:cubicBezTo>
                  <a:cubicBezTo>
                    <a:pt x="504" y="429"/>
                    <a:pt x="504" y="429"/>
                    <a:pt x="504" y="429"/>
                  </a:cubicBezTo>
                  <a:cubicBezTo>
                    <a:pt x="502" y="439"/>
                    <a:pt x="502" y="439"/>
                    <a:pt x="502" y="439"/>
                  </a:cubicBezTo>
                  <a:cubicBezTo>
                    <a:pt x="519" y="437"/>
                    <a:pt x="519" y="437"/>
                    <a:pt x="519" y="437"/>
                  </a:cubicBezTo>
                  <a:cubicBezTo>
                    <a:pt x="519" y="448"/>
                    <a:pt x="519" y="448"/>
                    <a:pt x="519" y="448"/>
                  </a:cubicBezTo>
                  <a:moveTo>
                    <a:pt x="564" y="421"/>
                  </a:moveTo>
                  <a:cubicBezTo>
                    <a:pt x="554" y="421"/>
                    <a:pt x="547" y="414"/>
                    <a:pt x="547" y="405"/>
                  </a:cubicBezTo>
                  <a:cubicBezTo>
                    <a:pt x="547" y="396"/>
                    <a:pt x="554" y="388"/>
                    <a:pt x="564" y="388"/>
                  </a:cubicBezTo>
                  <a:cubicBezTo>
                    <a:pt x="573" y="388"/>
                    <a:pt x="580" y="396"/>
                    <a:pt x="580" y="405"/>
                  </a:cubicBezTo>
                  <a:cubicBezTo>
                    <a:pt x="580" y="414"/>
                    <a:pt x="573" y="421"/>
                    <a:pt x="564" y="421"/>
                  </a:cubicBezTo>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88" name="Freeform 220"/>
            <p:cNvSpPr>
              <a:spLocks noEditPoints="1"/>
            </p:cNvSpPr>
            <p:nvPr/>
          </p:nvSpPr>
          <p:spPr bwMode="auto">
            <a:xfrm>
              <a:off x="6496051" y="2262188"/>
              <a:ext cx="492125" cy="496888"/>
            </a:xfrm>
            <a:custGeom>
              <a:avLst/>
              <a:gdLst>
                <a:gd name="T0" fmla="*/ 109 w 263"/>
                <a:gd name="T1" fmla="*/ 223 h 265"/>
                <a:gd name="T2" fmla="*/ 125 w 263"/>
                <a:gd name="T3" fmla="*/ 193 h 265"/>
                <a:gd name="T4" fmla="*/ 135 w 263"/>
                <a:gd name="T5" fmla="*/ 163 h 265"/>
                <a:gd name="T6" fmla="*/ 136 w 263"/>
                <a:gd name="T7" fmla="*/ 132 h 265"/>
                <a:gd name="T8" fmla="*/ 135 w 263"/>
                <a:gd name="T9" fmla="*/ 163 h 265"/>
                <a:gd name="T10" fmla="*/ 144 w 263"/>
                <a:gd name="T11" fmla="*/ 101 h 265"/>
                <a:gd name="T12" fmla="*/ 156 w 263"/>
                <a:gd name="T13" fmla="*/ 70 h 265"/>
                <a:gd name="T14" fmla="*/ 161 w 263"/>
                <a:gd name="T15" fmla="*/ 40 h 265"/>
                <a:gd name="T16" fmla="*/ 157 w 263"/>
                <a:gd name="T17" fmla="*/ 9 h 265"/>
                <a:gd name="T18" fmla="*/ 161 w 263"/>
                <a:gd name="T19" fmla="*/ 40 h 265"/>
                <a:gd name="T20" fmla="*/ 171 w 263"/>
                <a:gd name="T21" fmla="*/ 0 h 265"/>
                <a:gd name="T22" fmla="*/ 136 w 263"/>
                <a:gd name="T23" fmla="*/ 75 h 265"/>
                <a:gd name="T24" fmla="*/ 104 w 263"/>
                <a:gd name="T25" fmla="*/ 77 h 265"/>
                <a:gd name="T26" fmla="*/ 84 w 263"/>
                <a:gd name="T27" fmla="*/ 87 h 265"/>
                <a:gd name="T28" fmla="*/ 61 w 263"/>
                <a:gd name="T29" fmla="*/ 86 h 265"/>
                <a:gd name="T30" fmla="*/ 41 w 263"/>
                <a:gd name="T31" fmla="*/ 96 h 265"/>
                <a:gd name="T32" fmla="*/ 33 w 263"/>
                <a:gd name="T33" fmla="*/ 117 h 265"/>
                <a:gd name="T34" fmla="*/ 4 w 263"/>
                <a:gd name="T35" fmla="*/ 107 h 265"/>
                <a:gd name="T36" fmla="*/ 83 w 263"/>
                <a:gd name="T37" fmla="*/ 116 h 265"/>
                <a:gd name="T38" fmla="*/ 119 w 263"/>
                <a:gd name="T39" fmla="*/ 137 h 265"/>
                <a:gd name="T40" fmla="*/ 59 w 263"/>
                <a:gd name="T41" fmla="*/ 228 h 265"/>
                <a:gd name="T42" fmla="*/ 105 w 263"/>
                <a:gd name="T43" fmla="*/ 237 h 265"/>
                <a:gd name="T44" fmla="*/ 104 w 263"/>
                <a:gd name="T45" fmla="*/ 254 h 265"/>
                <a:gd name="T46" fmla="*/ 103 w 263"/>
                <a:gd name="T47" fmla="*/ 261 h 265"/>
                <a:gd name="T48" fmla="*/ 150 w 263"/>
                <a:gd name="T49" fmla="*/ 265 h 265"/>
                <a:gd name="T50" fmla="*/ 122 w 263"/>
                <a:gd name="T51" fmla="*/ 214 h 265"/>
                <a:gd name="T52" fmla="*/ 151 w 263"/>
                <a:gd name="T53" fmla="*/ 135 h 265"/>
                <a:gd name="T54" fmla="*/ 259 w 263"/>
                <a:gd name="T55" fmla="*/ 191 h 265"/>
                <a:gd name="T56" fmla="*/ 236 w 263"/>
                <a:gd name="T57" fmla="*/ 151 h 265"/>
                <a:gd name="T58" fmla="*/ 224 w 263"/>
                <a:gd name="T59" fmla="*/ 130 h 265"/>
                <a:gd name="T60" fmla="*/ 203 w 263"/>
                <a:gd name="T61" fmla="*/ 119 h 265"/>
                <a:gd name="T62" fmla="*/ 191 w 263"/>
                <a:gd name="T63" fmla="*/ 100 h 265"/>
                <a:gd name="T64" fmla="*/ 165 w 263"/>
                <a:gd name="T65" fmla="*/ 83 h 265"/>
                <a:gd name="T66" fmla="*/ 172 w 263"/>
                <a:gd name="T67" fmla="*/ 0 h 265"/>
                <a:gd name="T68" fmla="*/ 172 w 263"/>
                <a:gd name="T69"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63" h="265">
                  <a:moveTo>
                    <a:pt x="115" y="224"/>
                  </a:moveTo>
                  <a:cubicBezTo>
                    <a:pt x="109" y="223"/>
                    <a:pt x="109" y="223"/>
                    <a:pt x="109" y="223"/>
                  </a:cubicBezTo>
                  <a:cubicBezTo>
                    <a:pt x="112" y="213"/>
                    <a:pt x="116" y="203"/>
                    <a:pt x="119" y="193"/>
                  </a:cubicBezTo>
                  <a:cubicBezTo>
                    <a:pt x="125" y="193"/>
                    <a:pt x="125" y="193"/>
                    <a:pt x="125" y="193"/>
                  </a:cubicBezTo>
                  <a:cubicBezTo>
                    <a:pt x="122" y="204"/>
                    <a:pt x="119" y="214"/>
                    <a:pt x="115" y="224"/>
                  </a:cubicBezTo>
                  <a:moveTo>
                    <a:pt x="135" y="163"/>
                  </a:moveTo>
                  <a:cubicBezTo>
                    <a:pt x="128" y="162"/>
                    <a:pt x="128" y="162"/>
                    <a:pt x="128" y="162"/>
                  </a:cubicBezTo>
                  <a:cubicBezTo>
                    <a:pt x="131" y="152"/>
                    <a:pt x="134" y="142"/>
                    <a:pt x="136" y="132"/>
                  </a:cubicBezTo>
                  <a:cubicBezTo>
                    <a:pt x="143" y="132"/>
                    <a:pt x="143" y="132"/>
                    <a:pt x="143" y="132"/>
                  </a:cubicBezTo>
                  <a:cubicBezTo>
                    <a:pt x="140" y="142"/>
                    <a:pt x="138" y="153"/>
                    <a:pt x="135" y="163"/>
                  </a:cubicBezTo>
                  <a:moveTo>
                    <a:pt x="150" y="101"/>
                  </a:moveTo>
                  <a:cubicBezTo>
                    <a:pt x="144" y="101"/>
                    <a:pt x="144" y="101"/>
                    <a:pt x="144" y="101"/>
                  </a:cubicBezTo>
                  <a:cubicBezTo>
                    <a:pt x="146" y="91"/>
                    <a:pt x="148" y="80"/>
                    <a:pt x="150" y="70"/>
                  </a:cubicBezTo>
                  <a:cubicBezTo>
                    <a:pt x="156" y="70"/>
                    <a:pt x="156" y="70"/>
                    <a:pt x="156" y="70"/>
                  </a:cubicBezTo>
                  <a:cubicBezTo>
                    <a:pt x="155" y="81"/>
                    <a:pt x="153" y="91"/>
                    <a:pt x="150" y="101"/>
                  </a:cubicBezTo>
                  <a:moveTo>
                    <a:pt x="161" y="40"/>
                  </a:moveTo>
                  <a:cubicBezTo>
                    <a:pt x="154" y="39"/>
                    <a:pt x="154" y="39"/>
                    <a:pt x="154" y="39"/>
                  </a:cubicBezTo>
                  <a:cubicBezTo>
                    <a:pt x="156" y="29"/>
                    <a:pt x="157" y="19"/>
                    <a:pt x="157" y="9"/>
                  </a:cubicBezTo>
                  <a:cubicBezTo>
                    <a:pt x="164" y="9"/>
                    <a:pt x="164" y="9"/>
                    <a:pt x="164" y="9"/>
                  </a:cubicBezTo>
                  <a:cubicBezTo>
                    <a:pt x="163" y="19"/>
                    <a:pt x="162" y="29"/>
                    <a:pt x="161" y="40"/>
                  </a:cubicBezTo>
                  <a:moveTo>
                    <a:pt x="171" y="0"/>
                  </a:moveTo>
                  <a:cubicBezTo>
                    <a:pt x="171" y="0"/>
                    <a:pt x="171" y="0"/>
                    <a:pt x="171" y="0"/>
                  </a:cubicBezTo>
                  <a:cubicBezTo>
                    <a:pt x="167" y="0"/>
                    <a:pt x="155" y="2"/>
                    <a:pt x="149" y="24"/>
                  </a:cubicBezTo>
                  <a:cubicBezTo>
                    <a:pt x="136" y="75"/>
                    <a:pt x="136" y="75"/>
                    <a:pt x="136" y="75"/>
                  </a:cubicBezTo>
                  <a:cubicBezTo>
                    <a:pt x="103" y="83"/>
                    <a:pt x="103" y="83"/>
                    <a:pt x="103" y="83"/>
                  </a:cubicBezTo>
                  <a:cubicBezTo>
                    <a:pt x="104" y="77"/>
                    <a:pt x="104" y="77"/>
                    <a:pt x="104" y="77"/>
                  </a:cubicBezTo>
                  <a:cubicBezTo>
                    <a:pt x="88" y="72"/>
                    <a:pt x="88" y="72"/>
                    <a:pt x="88" y="72"/>
                  </a:cubicBezTo>
                  <a:cubicBezTo>
                    <a:pt x="84" y="87"/>
                    <a:pt x="84" y="87"/>
                    <a:pt x="84" y="87"/>
                  </a:cubicBezTo>
                  <a:cubicBezTo>
                    <a:pt x="59" y="93"/>
                    <a:pt x="59" y="93"/>
                    <a:pt x="59" y="93"/>
                  </a:cubicBezTo>
                  <a:cubicBezTo>
                    <a:pt x="61" y="86"/>
                    <a:pt x="61" y="86"/>
                    <a:pt x="61" y="86"/>
                  </a:cubicBezTo>
                  <a:cubicBezTo>
                    <a:pt x="45" y="82"/>
                    <a:pt x="45" y="82"/>
                    <a:pt x="45" y="82"/>
                  </a:cubicBezTo>
                  <a:cubicBezTo>
                    <a:pt x="41" y="96"/>
                    <a:pt x="41" y="96"/>
                    <a:pt x="41" y="96"/>
                  </a:cubicBezTo>
                  <a:cubicBezTo>
                    <a:pt x="40" y="103"/>
                    <a:pt x="39" y="111"/>
                    <a:pt x="38" y="118"/>
                  </a:cubicBezTo>
                  <a:cubicBezTo>
                    <a:pt x="33" y="117"/>
                    <a:pt x="33" y="117"/>
                    <a:pt x="33" y="117"/>
                  </a:cubicBezTo>
                  <a:cubicBezTo>
                    <a:pt x="34" y="111"/>
                    <a:pt x="35" y="105"/>
                    <a:pt x="36" y="99"/>
                  </a:cubicBezTo>
                  <a:cubicBezTo>
                    <a:pt x="4" y="107"/>
                    <a:pt x="4" y="107"/>
                    <a:pt x="4" y="107"/>
                  </a:cubicBezTo>
                  <a:cubicBezTo>
                    <a:pt x="0" y="121"/>
                    <a:pt x="0" y="121"/>
                    <a:pt x="0" y="121"/>
                  </a:cubicBezTo>
                  <a:cubicBezTo>
                    <a:pt x="83" y="116"/>
                    <a:pt x="83" y="116"/>
                    <a:pt x="83" y="116"/>
                  </a:cubicBezTo>
                  <a:cubicBezTo>
                    <a:pt x="122" y="127"/>
                    <a:pt x="122" y="127"/>
                    <a:pt x="122" y="127"/>
                  </a:cubicBezTo>
                  <a:cubicBezTo>
                    <a:pt x="120" y="133"/>
                    <a:pt x="119" y="137"/>
                    <a:pt x="119" y="137"/>
                  </a:cubicBezTo>
                  <a:cubicBezTo>
                    <a:pt x="107" y="209"/>
                    <a:pt x="107" y="209"/>
                    <a:pt x="107" y="209"/>
                  </a:cubicBezTo>
                  <a:cubicBezTo>
                    <a:pt x="59" y="228"/>
                    <a:pt x="59" y="228"/>
                    <a:pt x="59" y="228"/>
                  </a:cubicBezTo>
                  <a:cubicBezTo>
                    <a:pt x="56" y="240"/>
                    <a:pt x="56" y="240"/>
                    <a:pt x="56" y="240"/>
                  </a:cubicBezTo>
                  <a:cubicBezTo>
                    <a:pt x="105" y="237"/>
                    <a:pt x="105" y="237"/>
                    <a:pt x="105" y="237"/>
                  </a:cubicBezTo>
                  <a:cubicBezTo>
                    <a:pt x="101" y="254"/>
                    <a:pt x="101" y="254"/>
                    <a:pt x="101" y="254"/>
                  </a:cubicBezTo>
                  <a:cubicBezTo>
                    <a:pt x="104" y="254"/>
                    <a:pt x="104" y="254"/>
                    <a:pt x="104" y="254"/>
                  </a:cubicBezTo>
                  <a:cubicBezTo>
                    <a:pt x="103" y="256"/>
                    <a:pt x="102" y="258"/>
                    <a:pt x="102" y="261"/>
                  </a:cubicBezTo>
                  <a:cubicBezTo>
                    <a:pt x="103" y="261"/>
                    <a:pt x="103" y="261"/>
                    <a:pt x="103" y="261"/>
                  </a:cubicBezTo>
                  <a:cubicBezTo>
                    <a:pt x="109" y="238"/>
                    <a:pt x="109" y="238"/>
                    <a:pt x="109" y="238"/>
                  </a:cubicBezTo>
                  <a:cubicBezTo>
                    <a:pt x="150" y="265"/>
                    <a:pt x="150" y="265"/>
                    <a:pt x="150" y="265"/>
                  </a:cubicBezTo>
                  <a:cubicBezTo>
                    <a:pt x="153" y="254"/>
                    <a:pt x="153" y="254"/>
                    <a:pt x="153" y="254"/>
                  </a:cubicBezTo>
                  <a:cubicBezTo>
                    <a:pt x="122" y="214"/>
                    <a:pt x="122" y="214"/>
                    <a:pt x="122" y="214"/>
                  </a:cubicBezTo>
                  <a:cubicBezTo>
                    <a:pt x="148" y="145"/>
                    <a:pt x="148" y="145"/>
                    <a:pt x="148" y="145"/>
                  </a:cubicBezTo>
                  <a:cubicBezTo>
                    <a:pt x="148" y="145"/>
                    <a:pt x="149" y="141"/>
                    <a:pt x="151" y="135"/>
                  </a:cubicBezTo>
                  <a:cubicBezTo>
                    <a:pt x="189" y="145"/>
                    <a:pt x="189" y="145"/>
                    <a:pt x="189" y="145"/>
                  </a:cubicBezTo>
                  <a:cubicBezTo>
                    <a:pt x="259" y="191"/>
                    <a:pt x="259" y="191"/>
                    <a:pt x="259" y="191"/>
                  </a:cubicBezTo>
                  <a:cubicBezTo>
                    <a:pt x="263" y="177"/>
                    <a:pt x="263" y="177"/>
                    <a:pt x="263" y="177"/>
                  </a:cubicBezTo>
                  <a:cubicBezTo>
                    <a:pt x="236" y="151"/>
                    <a:pt x="236" y="151"/>
                    <a:pt x="236" y="151"/>
                  </a:cubicBezTo>
                  <a:cubicBezTo>
                    <a:pt x="240" y="135"/>
                    <a:pt x="240" y="135"/>
                    <a:pt x="240" y="135"/>
                  </a:cubicBezTo>
                  <a:cubicBezTo>
                    <a:pt x="224" y="130"/>
                    <a:pt x="224" y="130"/>
                    <a:pt x="224" y="130"/>
                  </a:cubicBezTo>
                  <a:cubicBezTo>
                    <a:pt x="222" y="138"/>
                    <a:pt x="222" y="138"/>
                    <a:pt x="222" y="138"/>
                  </a:cubicBezTo>
                  <a:cubicBezTo>
                    <a:pt x="203" y="119"/>
                    <a:pt x="203" y="119"/>
                    <a:pt x="203" y="119"/>
                  </a:cubicBezTo>
                  <a:cubicBezTo>
                    <a:pt x="207" y="105"/>
                    <a:pt x="207" y="105"/>
                    <a:pt x="207" y="105"/>
                  </a:cubicBezTo>
                  <a:cubicBezTo>
                    <a:pt x="191" y="100"/>
                    <a:pt x="191" y="100"/>
                    <a:pt x="191" y="100"/>
                  </a:cubicBezTo>
                  <a:cubicBezTo>
                    <a:pt x="190" y="106"/>
                    <a:pt x="190" y="106"/>
                    <a:pt x="190" y="106"/>
                  </a:cubicBezTo>
                  <a:cubicBezTo>
                    <a:pt x="165" y="83"/>
                    <a:pt x="165" y="83"/>
                    <a:pt x="165" y="83"/>
                  </a:cubicBezTo>
                  <a:cubicBezTo>
                    <a:pt x="179" y="32"/>
                    <a:pt x="179" y="32"/>
                    <a:pt x="179" y="32"/>
                  </a:cubicBezTo>
                  <a:cubicBezTo>
                    <a:pt x="185" y="10"/>
                    <a:pt x="176" y="2"/>
                    <a:pt x="172" y="0"/>
                  </a:cubicBezTo>
                  <a:cubicBezTo>
                    <a:pt x="172" y="0"/>
                    <a:pt x="172" y="0"/>
                    <a:pt x="172" y="0"/>
                  </a:cubicBezTo>
                  <a:cubicBezTo>
                    <a:pt x="172" y="0"/>
                    <a:pt x="172" y="0"/>
                    <a:pt x="172" y="0"/>
                  </a:cubicBezTo>
                  <a:cubicBezTo>
                    <a:pt x="171" y="0"/>
                    <a:pt x="171" y="0"/>
                    <a:pt x="171" y="0"/>
                  </a:cubicBezTo>
                </a:path>
              </a:pathLst>
            </a:custGeom>
            <a:solidFill>
              <a:schemeClr val="bg1">
                <a:lumMod val="9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89" name="Freeform 221"/>
            <p:cNvSpPr>
              <a:spLocks noEditPoints="1"/>
            </p:cNvSpPr>
            <p:nvPr/>
          </p:nvSpPr>
          <p:spPr bwMode="auto">
            <a:xfrm>
              <a:off x="2395538" y="2665413"/>
              <a:ext cx="877888" cy="1055688"/>
            </a:xfrm>
            <a:custGeom>
              <a:avLst/>
              <a:gdLst>
                <a:gd name="T0" fmla="*/ 469 w 469"/>
                <a:gd name="T1" fmla="*/ 564 h 564"/>
                <a:gd name="T2" fmla="*/ 408 w 469"/>
                <a:gd name="T3" fmla="*/ 556 h 564"/>
                <a:gd name="T4" fmla="*/ 428 w 469"/>
                <a:gd name="T5" fmla="*/ 558 h 564"/>
                <a:gd name="T6" fmla="*/ 368 w 469"/>
                <a:gd name="T7" fmla="*/ 555 h 564"/>
                <a:gd name="T8" fmla="*/ 388 w 469"/>
                <a:gd name="T9" fmla="*/ 554 h 564"/>
                <a:gd name="T10" fmla="*/ 327 w 469"/>
                <a:gd name="T11" fmla="*/ 547 h 564"/>
                <a:gd name="T12" fmla="*/ 328 w 469"/>
                <a:gd name="T13" fmla="*/ 544 h 564"/>
                <a:gd name="T14" fmla="*/ 308 w 469"/>
                <a:gd name="T15" fmla="*/ 543 h 564"/>
                <a:gd name="T16" fmla="*/ 250 w 469"/>
                <a:gd name="T17" fmla="*/ 523 h 564"/>
                <a:gd name="T18" fmla="*/ 269 w 469"/>
                <a:gd name="T19" fmla="*/ 529 h 564"/>
                <a:gd name="T20" fmla="*/ 210 w 469"/>
                <a:gd name="T21" fmla="*/ 512 h 564"/>
                <a:gd name="T22" fmla="*/ 230 w 469"/>
                <a:gd name="T23" fmla="*/ 516 h 564"/>
                <a:gd name="T24" fmla="*/ 173 w 469"/>
                <a:gd name="T25" fmla="*/ 494 h 564"/>
                <a:gd name="T26" fmla="*/ 175 w 469"/>
                <a:gd name="T27" fmla="*/ 491 h 564"/>
                <a:gd name="T28" fmla="*/ 155 w 469"/>
                <a:gd name="T29" fmla="*/ 483 h 564"/>
                <a:gd name="T30" fmla="*/ 107 w 469"/>
                <a:gd name="T31" fmla="*/ 444 h 564"/>
                <a:gd name="T32" fmla="*/ 123 w 469"/>
                <a:gd name="T33" fmla="*/ 457 h 564"/>
                <a:gd name="T34" fmla="*/ 76 w 469"/>
                <a:gd name="T35" fmla="*/ 417 h 564"/>
                <a:gd name="T36" fmla="*/ 79 w 469"/>
                <a:gd name="T37" fmla="*/ 415 h 564"/>
                <a:gd name="T38" fmla="*/ 63 w 469"/>
                <a:gd name="T39" fmla="*/ 401 h 564"/>
                <a:gd name="T40" fmla="*/ 34 w 469"/>
                <a:gd name="T41" fmla="*/ 346 h 564"/>
                <a:gd name="T42" fmla="*/ 44 w 469"/>
                <a:gd name="T43" fmla="*/ 365 h 564"/>
                <a:gd name="T44" fmla="*/ 17 w 469"/>
                <a:gd name="T45" fmla="*/ 309 h 564"/>
                <a:gd name="T46" fmla="*/ 20 w 469"/>
                <a:gd name="T47" fmla="*/ 308 h 564"/>
                <a:gd name="T48" fmla="*/ 12 w 469"/>
                <a:gd name="T49" fmla="*/ 289 h 564"/>
                <a:gd name="T50" fmla="*/ 11 w 469"/>
                <a:gd name="T51" fmla="*/ 268 h 564"/>
                <a:gd name="T52" fmla="*/ 4 w 469"/>
                <a:gd name="T53" fmla="*/ 248 h 564"/>
                <a:gd name="T54" fmla="*/ 1 w 469"/>
                <a:gd name="T55" fmla="*/ 186 h 564"/>
                <a:gd name="T56" fmla="*/ 4 w 469"/>
                <a:gd name="T57" fmla="*/ 186 h 564"/>
                <a:gd name="T58" fmla="*/ 3 w 469"/>
                <a:gd name="T59" fmla="*/ 166 h 564"/>
                <a:gd name="T60" fmla="*/ 6 w 469"/>
                <a:gd name="T61" fmla="*/ 145 h 564"/>
                <a:gd name="T62" fmla="*/ 15 w 469"/>
                <a:gd name="T63" fmla="*/ 127 h 564"/>
                <a:gd name="T64" fmla="*/ 42 w 469"/>
                <a:gd name="T65" fmla="*/ 72 h 564"/>
                <a:gd name="T66" fmla="*/ 44 w 469"/>
                <a:gd name="T67" fmla="*/ 75 h 564"/>
                <a:gd name="T68" fmla="*/ 55 w 469"/>
                <a:gd name="T69" fmla="*/ 58 h 564"/>
                <a:gd name="T70" fmla="*/ 73 w 469"/>
                <a:gd name="T71" fmla="*/ 47 h 564"/>
                <a:gd name="T72" fmla="*/ 88 w 469"/>
                <a:gd name="T73" fmla="*/ 33 h 564"/>
                <a:gd name="T74" fmla="*/ 107 w 469"/>
                <a:gd name="T75" fmla="*/ 27 h 564"/>
                <a:gd name="T76" fmla="*/ 124 w 469"/>
                <a:gd name="T77" fmla="*/ 16 h 564"/>
                <a:gd name="T78" fmla="*/ 144 w 469"/>
                <a:gd name="T79" fmla="*/ 10 h 564"/>
                <a:gd name="T80" fmla="*/ 163 w 469"/>
                <a:gd name="T81" fmla="*/ 5 h 564"/>
                <a:gd name="T82" fmla="*/ 179 w 469"/>
                <a:gd name="T83" fmla="*/ 6 h 564"/>
                <a:gd name="T84" fmla="*/ 209 w 469"/>
                <a:gd name="T85" fmla="*/ 0 h 564"/>
                <a:gd name="T86" fmla="*/ 208 w 469"/>
                <a:gd name="T87" fmla="*/ 4 h 564"/>
                <a:gd name="T88" fmla="*/ 209 w 469"/>
                <a:gd name="T89" fmla="*/ 0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9" h="564">
                  <a:moveTo>
                    <a:pt x="449" y="560"/>
                  </a:moveTo>
                  <a:cubicBezTo>
                    <a:pt x="449" y="563"/>
                    <a:pt x="449" y="563"/>
                    <a:pt x="449" y="563"/>
                  </a:cubicBezTo>
                  <a:cubicBezTo>
                    <a:pt x="456" y="563"/>
                    <a:pt x="462" y="564"/>
                    <a:pt x="469" y="564"/>
                  </a:cubicBezTo>
                  <a:cubicBezTo>
                    <a:pt x="469" y="560"/>
                    <a:pt x="469" y="560"/>
                    <a:pt x="469" y="560"/>
                  </a:cubicBezTo>
                  <a:cubicBezTo>
                    <a:pt x="462" y="560"/>
                    <a:pt x="456" y="560"/>
                    <a:pt x="449" y="560"/>
                  </a:cubicBezTo>
                  <a:moveTo>
                    <a:pt x="408" y="556"/>
                  </a:moveTo>
                  <a:cubicBezTo>
                    <a:pt x="408" y="560"/>
                    <a:pt x="408" y="560"/>
                    <a:pt x="408" y="560"/>
                  </a:cubicBezTo>
                  <a:cubicBezTo>
                    <a:pt x="415" y="560"/>
                    <a:pt x="422" y="561"/>
                    <a:pt x="428" y="562"/>
                  </a:cubicBezTo>
                  <a:cubicBezTo>
                    <a:pt x="428" y="558"/>
                    <a:pt x="428" y="558"/>
                    <a:pt x="428" y="558"/>
                  </a:cubicBezTo>
                  <a:cubicBezTo>
                    <a:pt x="422" y="558"/>
                    <a:pt x="415" y="557"/>
                    <a:pt x="408" y="556"/>
                  </a:cubicBezTo>
                  <a:moveTo>
                    <a:pt x="368" y="551"/>
                  </a:moveTo>
                  <a:cubicBezTo>
                    <a:pt x="368" y="555"/>
                    <a:pt x="368" y="555"/>
                    <a:pt x="368" y="555"/>
                  </a:cubicBezTo>
                  <a:cubicBezTo>
                    <a:pt x="374" y="556"/>
                    <a:pt x="381" y="556"/>
                    <a:pt x="388" y="557"/>
                  </a:cubicBezTo>
                  <a:cubicBezTo>
                    <a:pt x="388" y="554"/>
                    <a:pt x="388" y="554"/>
                    <a:pt x="388" y="554"/>
                  </a:cubicBezTo>
                  <a:cubicBezTo>
                    <a:pt x="388" y="554"/>
                    <a:pt x="388" y="554"/>
                    <a:pt x="388" y="554"/>
                  </a:cubicBezTo>
                  <a:cubicBezTo>
                    <a:pt x="382" y="553"/>
                    <a:pt x="375" y="552"/>
                    <a:pt x="368" y="551"/>
                  </a:cubicBezTo>
                  <a:moveTo>
                    <a:pt x="328" y="544"/>
                  </a:moveTo>
                  <a:cubicBezTo>
                    <a:pt x="327" y="547"/>
                    <a:pt x="327" y="547"/>
                    <a:pt x="327" y="547"/>
                  </a:cubicBezTo>
                  <a:cubicBezTo>
                    <a:pt x="334" y="549"/>
                    <a:pt x="341" y="550"/>
                    <a:pt x="348" y="551"/>
                  </a:cubicBezTo>
                  <a:cubicBezTo>
                    <a:pt x="348" y="548"/>
                    <a:pt x="348" y="548"/>
                    <a:pt x="348" y="548"/>
                  </a:cubicBezTo>
                  <a:cubicBezTo>
                    <a:pt x="341" y="547"/>
                    <a:pt x="335" y="545"/>
                    <a:pt x="328" y="544"/>
                  </a:cubicBezTo>
                  <a:moveTo>
                    <a:pt x="288" y="535"/>
                  </a:moveTo>
                  <a:cubicBezTo>
                    <a:pt x="288" y="538"/>
                    <a:pt x="288" y="538"/>
                    <a:pt x="288" y="538"/>
                  </a:cubicBezTo>
                  <a:cubicBezTo>
                    <a:pt x="294" y="540"/>
                    <a:pt x="301" y="541"/>
                    <a:pt x="308" y="543"/>
                  </a:cubicBezTo>
                  <a:cubicBezTo>
                    <a:pt x="308" y="540"/>
                    <a:pt x="308" y="540"/>
                    <a:pt x="308" y="540"/>
                  </a:cubicBezTo>
                  <a:cubicBezTo>
                    <a:pt x="302" y="538"/>
                    <a:pt x="295" y="537"/>
                    <a:pt x="288" y="535"/>
                  </a:cubicBezTo>
                  <a:moveTo>
                    <a:pt x="250" y="523"/>
                  </a:moveTo>
                  <a:cubicBezTo>
                    <a:pt x="249" y="526"/>
                    <a:pt x="249" y="526"/>
                    <a:pt x="249" y="526"/>
                  </a:cubicBezTo>
                  <a:cubicBezTo>
                    <a:pt x="255" y="528"/>
                    <a:pt x="262" y="531"/>
                    <a:pt x="268" y="532"/>
                  </a:cubicBezTo>
                  <a:cubicBezTo>
                    <a:pt x="269" y="529"/>
                    <a:pt x="269" y="529"/>
                    <a:pt x="269" y="529"/>
                  </a:cubicBezTo>
                  <a:cubicBezTo>
                    <a:pt x="262" y="527"/>
                    <a:pt x="256" y="525"/>
                    <a:pt x="250" y="523"/>
                  </a:cubicBezTo>
                  <a:moveTo>
                    <a:pt x="212" y="508"/>
                  </a:moveTo>
                  <a:cubicBezTo>
                    <a:pt x="210" y="512"/>
                    <a:pt x="210" y="512"/>
                    <a:pt x="210" y="512"/>
                  </a:cubicBezTo>
                  <a:cubicBezTo>
                    <a:pt x="217" y="514"/>
                    <a:pt x="223" y="517"/>
                    <a:pt x="229" y="519"/>
                  </a:cubicBezTo>
                  <a:cubicBezTo>
                    <a:pt x="230" y="516"/>
                    <a:pt x="230" y="516"/>
                    <a:pt x="230" y="516"/>
                  </a:cubicBezTo>
                  <a:cubicBezTo>
                    <a:pt x="230" y="516"/>
                    <a:pt x="230" y="516"/>
                    <a:pt x="230" y="516"/>
                  </a:cubicBezTo>
                  <a:cubicBezTo>
                    <a:pt x="224" y="514"/>
                    <a:pt x="218" y="511"/>
                    <a:pt x="212" y="508"/>
                  </a:cubicBezTo>
                  <a:moveTo>
                    <a:pt x="175" y="491"/>
                  </a:moveTo>
                  <a:cubicBezTo>
                    <a:pt x="173" y="494"/>
                    <a:pt x="173" y="494"/>
                    <a:pt x="173" y="494"/>
                  </a:cubicBezTo>
                  <a:cubicBezTo>
                    <a:pt x="179" y="497"/>
                    <a:pt x="185" y="500"/>
                    <a:pt x="192" y="503"/>
                  </a:cubicBezTo>
                  <a:cubicBezTo>
                    <a:pt x="193" y="500"/>
                    <a:pt x="193" y="500"/>
                    <a:pt x="193" y="500"/>
                  </a:cubicBezTo>
                  <a:cubicBezTo>
                    <a:pt x="187" y="497"/>
                    <a:pt x="181" y="494"/>
                    <a:pt x="175" y="491"/>
                  </a:cubicBezTo>
                  <a:moveTo>
                    <a:pt x="140" y="469"/>
                  </a:moveTo>
                  <a:cubicBezTo>
                    <a:pt x="138" y="472"/>
                    <a:pt x="138" y="472"/>
                    <a:pt x="138" y="472"/>
                  </a:cubicBezTo>
                  <a:cubicBezTo>
                    <a:pt x="144" y="476"/>
                    <a:pt x="149" y="480"/>
                    <a:pt x="155" y="483"/>
                  </a:cubicBezTo>
                  <a:cubicBezTo>
                    <a:pt x="157" y="480"/>
                    <a:pt x="157" y="480"/>
                    <a:pt x="157" y="480"/>
                  </a:cubicBezTo>
                  <a:cubicBezTo>
                    <a:pt x="151" y="477"/>
                    <a:pt x="145" y="473"/>
                    <a:pt x="140" y="469"/>
                  </a:cubicBezTo>
                  <a:moveTo>
                    <a:pt x="107" y="444"/>
                  </a:moveTo>
                  <a:cubicBezTo>
                    <a:pt x="105" y="447"/>
                    <a:pt x="105" y="447"/>
                    <a:pt x="105" y="447"/>
                  </a:cubicBezTo>
                  <a:cubicBezTo>
                    <a:pt x="110" y="451"/>
                    <a:pt x="116" y="456"/>
                    <a:pt x="121" y="460"/>
                  </a:cubicBezTo>
                  <a:cubicBezTo>
                    <a:pt x="123" y="457"/>
                    <a:pt x="123" y="457"/>
                    <a:pt x="123" y="457"/>
                  </a:cubicBezTo>
                  <a:cubicBezTo>
                    <a:pt x="118" y="453"/>
                    <a:pt x="113" y="449"/>
                    <a:pt x="107" y="444"/>
                  </a:cubicBezTo>
                  <a:moveTo>
                    <a:pt x="79" y="415"/>
                  </a:moveTo>
                  <a:cubicBezTo>
                    <a:pt x="76" y="417"/>
                    <a:pt x="76" y="417"/>
                    <a:pt x="76" y="417"/>
                  </a:cubicBezTo>
                  <a:cubicBezTo>
                    <a:pt x="81" y="423"/>
                    <a:pt x="85" y="428"/>
                    <a:pt x="90" y="433"/>
                  </a:cubicBezTo>
                  <a:cubicBezTo>
                    <a:pt x="92" y="430"/>
                    <a:pt x="92" y="430"/>
                    <a:pt x="92" y="430"/>
                  </a:cubicBezTo>
                  <a:cubicBezTo>
                    <a:pt x="88" y="425"/>
                    <a:pt x="83" y="420"/>
                    <a:pt x="79" y="415"/>
                  </a:cubicBezTo>
                  <a:moveTo>
                    <a:pt x="54" y="382"/>
                  </a:moveTo>
                  <a:cubicBezTo>
                    <a:pt x="51" y="384"/>
                    <a:pt x="51" y="384"/>
                    <a:pt x="51" y="384"/>
                  </a:cubicBezTo>
                  <a:cubicBezTo>
                    <a:pt x="55" y="390"/>
                    <a:pt x="59" y="396"/>
                    <a:pt x="63" y="401"/>
                  </a:cubicBezTo>
                  <a:cubicBezTo>
                    <a:pt x="66" y="399"/>
                    <a:pt x="66" y="399"/>
                    <a:pt x="66" y="399"/>
                  </a:cubicBezTo>
                  <a:cubicBezTo>
                    <a:pt x="62" y="394"/>
                    <a:pt x="58" y="388"/>
                    <a:pt x="54" y="382"/>
                  </a:cubicBezTo>
                  <a:moveTo>
                    <a:pt x="34" y="346"/>
                  </a:moveTo>
                  <a:cubicBezTo>
                    <a:pt x="31" y="348"/>
                    <a:pt x="31" y="348"/>
                    <a:pt x="31" y="348"/>
                  </a:cubicBezTo>
                  <a:cubicBezTo>
                    <a:pt x="34" y="354"/>
                    <a:pt x="37" y="360"/>
                    <a:pt x="41" y="366"/>
                  </a:cubicBezTo>
                  <a:cubicBezTo>
                    <a:pt x="44" y="365"/>
                    <a:pt x="44" y="365"/>
                    <a:pt x="44" y="365"/>
                  </a:cubicBezTo>
                  <a:cubicBezTo>
                    <a:pt x="40" y="359"/>
                    <a:pt x="37" y="353"/>
                    <a:pt x="34" y="346"/>
                  </a:cubicBezTo>
                  <a:moveTo>
                    <a:pt x="20" y="308"/>
                  </a:moveTo>
                  <a:cubicBezTo>
                    <a:pt x="17" y="309"/>
                    <a:pt x="17" y="309"/>
                    <a:pt x="17" y="309"/>
                  </a:cubicBezTo>
                  <a:cubicBezTo>
                    <a:pt x="19" y="315"/>
                    <a:pt x="21" y="322"/>
                    <a:pt x="23" y="328"/>
                  </a:cubicBezTo>
                  <a:cubicBezTo>
                    <a:pt x="27" y="327"/>
                    <a:pt x="27" y="327"/>
                    <a:pt x="27" y="327"/>
                  </a:cubicBezTo>
                  <a:cubicBezTo>
                    <a:pt x="24" y="321"/>
                    <a:pt x="22" y="314"/>
                    <a:pt x="20" y="308"/>
                  </a:cubicBezTo>
                  <a:moveTo>
                    <a:pt x="11" y="268"/>
                  </a:moveTo>
                  <a:cubicBezTo>
                    <a:pt x="7" y="268"/>
                    <a:pt x="7" y="268"/>
                    <a:pt x="7" y="268"/>
                  </a:cubicBezTo>
                  <a:cubicBezTo>
                    <a:pt x="9" y="275"/>
                    <a:pt x="10" y="282"/>
                    <a:pt x="12" y="289"/>
                  </a:cubicBezTo>
                  <a:cubicBezTo>
                    <a:pt x="15" y="288"/>
                    <a:pt x="15" y="288"/>
                    <a:pt x="15" y="288"/>
                  </a:cubicBezTo>
                  <a:cubicBezTo>
                    <a:pt x="15" y="288"/>
                    <a:pt x="15" y="288"/>
                    <a:pt x="15" y="288"/>
                  </a:cubicBezTo>
                  <a:cubicBezTo>
                    <a:pt x="13" y="281"/>
                    <a:pt x="12" y="274"/>
                    <a:pt x="11" y="268"/>
                  </a:cubicBezTo>
                  <a:moveTo>
                    <a:pt x="5" y="227"/>
                  </a:moveTo>
                  <a:cubicBezTo>
                    <a:pt x="2" y="227"/>
                    <a:pt x="2" y="227"/>
                    <a:pt x="2" y="227"/>
                  </a:cubicBezTo>
                  <a:cubicBezTo>
                    <a:pt x="2" y="234"/>
                    <a:pt x="3" y="241"/>
                    <a:pt x="4" y="248"/>
                  </a:cubicBezTo>
                  <a:cubicBezTo>
                    <a:pt x="7" y="247"/>
                    <a:pt x="7" y="247"/>
                    <a:pt x="7" y="247"/>
                  </a:cubicBezTo>
                  <a:cubicBezTo>
                    <a:pt x="6" y="240"/>
                    <a:pt x="6" y="234"/>
                    <a:pt x="5" y="227"/>
                  </a:cubicBezTo>
                  <a:moveTo>
                    <a:pt x="1" y="186"/>
                  </a:moveTo>
                  <a:cubicBezTo>
                    <a:pt x="0" y="193"/>
                    <a:pt x="0" y="200"/>
                    <a:pt x="0" y="207"/>
                  </a:cubicBezTo>
                  <a:cubicBezTo>
                    <a:pt x="4" y="207"/>
                    <a:pt x="4" y="207"/>
                    <a:pt x="4" y="207"/>
                  </a:cubicBezTo>
                  <a:cubicBezTo>
                    <a:pt x="4" y="200"/>
                    <a:pt x="4" y="193"/>
                    <a:pt x="4" y="186"/>
                  </a:cubicBezTo>
                  <a:cubicBezTo>
                    <a:pt x="1" y="186"/>
                    <a:pt x="1" y="186"/>
                    <a:pt x="1" y="186"/>
                  </a:cubicBezTo>
                  <a:moveTo>
                    <a:pt x="6" y="145"/>
                  </a:moveTo>
                  <a:cubicBezTo>
                    <a:pt x="5" y="152"/>
                    <a:pt x="4" y="158"/>
                    <a:pt x="3" y="166"/>
                  </a:cubicBezTo>
                  <a:cubicBezTo>
                    <a:pt x="6" y="166"/>
                    <a:pt x="6" y="166"/>
                    <a:pt x="6" y="166"/>
                  </a:cubicBezTo>
                  <a:cubicBezTo>
                    <a:pt x="7" y="159"/>
                    <a:pt x="8" y="152"/>
                    <a:pt x="10" y="146"/>
                  </a:cubicBezTo>
                  <a:cubicBezTo>
                    <a:pt x="6" y="145"/>
                    <a:pt x="6" y="145"/>
                    <a:pt x="6" y="145"/>
                  </a:cubicBezTo>
                  <a:moveTo>
                    <a:pt x="20" y="107"/>
                  </a:moveTo>
                  <a:cubicBezTo>
                    <a:pt x="17" y="113"/>
                    <a:pt x="14" y="119"/>
                    <a:pt x="12" y="126"/>
                  </a:cubicBezTo>
                  <a:cubicBezTo>
                    <a:pt x="15" y="127"/>
                    <a:pt x="15" y="127"/>
                    <a:pt x="15" y="127"/>
                  </a:cubicBezTo>
                  <a:cubicBezTo>
                    <a:pt x="17" y="120"/>
                    <a:pt x="20" y="114"/>
                    <a:pt x="23" y="108"/>
                  </a:cubicBezTo>
                  <a:cubicBezTo>
                    <a:pt x="20" y="107"/>
                    <a:pt x="20" y="107"/>
                    <a:pt x="20" y="107"/>
                  </a:cubicBezTo>
                  <a:moveTo>
                    <a:pt x="42" y="72"/>
                  </a:moveTo>
                  <a:cubicBezTo>
                    <a:pt x="37" y="78"/>
                    <a:pt x="33" y="83"/>
                    <a:pt x="30" y="89"/>
                  </a:cubicBezTo>
                  <a:cubicBezTo>
                    <a:pt x="32" y="91"/>
                    <a:pt x="32" y="91"/>
                    <a:pt x="32" y="91"/>
                  </a:cubicBezTo>
                  <a:cubicBezTo>
                    <a:pt x="36" y="85"/>
                    <a:pt x="40" y="80"/>
                    <a:pt x="44" y="75"/>
                  </a:cubicBezTo>
                  <a:cubicBezTo>
                    <a:pt x="42" y="72"/>
                    <a:pt x="42" y="72"/>
                    <a:pt x="42" y="72"/>
                  </a:cubicBezTo>
                  <a:moveTo>
                    <a:pt x="71" y="45"/>
                  </a:moveTo>
                  <a:cubicBezTo>
                    <a:pt x="66" y="49"/>
                    <a:pt x="60" y="53"/>
                    <a:pt x="55" y="58"/>
                  </a:cubicBezTo>
                  <a:cubicBezTo>
                    <a:pt x="58" y="60"/>
                    <a:pt x="58" y="60"/>
                    <a:pt x="58" y="60"/>
                  </a:cubicBezTo>
                  <a:cubicBezTo>
                    <a:pt x="58" y="60"/>
                    <a:pt x="58" y="60"/>
                    <a:pt x="58" y="60"/>
                  </a:cubicBezTo>
                  <a:cubicBezTo>
                    <a:pt x="63" y="56"/>
                    <a:pt x="68" y="51"/>
                    <a:pt x="73" y="47"/>
                  </a:cubicBezTo>
                  <a:cubicBezTo>
                    <a:pt x="71" y="45"/>
                    <a:pt x="71" y="45"/>
                    <a:pt x="71" y="45"/>
                  </a:cubicBezTo>
                  <a:moveTo>
                    <a:pt x="106" y="24"/>
                  </a:moveTo>
                  <a:cubicBezTo>
                    <a:pt x="100" y="27"/>
                    <a:pt x="94" y="30"/>
                    <a:pt x="88" y="33"/>
                  </a:cubicBezTo>
                  <a:cubicBezTo>
                    <a:pt x="90" y="36"/>
                    <a:pt x="90" y="36"/>
                    <a:pt x="90" y="36"/>
                  </a:cubicBezTo>
                  <a:cubicBezTo>
                    <a:pt x="90" y="36"/>
                    <a:pt x="90" y="36"/>
                    <a:pt x="90" y="36"/>
                  </a:cubicBezTo>
                  <a:cubicBezTo>
                    <a:pt x="95" y="33"/>
                    <a:pt x="101" y="30"/>
                    <a:pt x="107" y="27"/>
                  </a:cubicBezTo>
                  <a:cubicBezTo>
                    <a:pt x="106" y="24"/>
                    <a:pt x="106" y="24"/>
                    <a:pt x="106" y="24"/>
                  </a:cubicBezTo>
                  <a:moveTo>
                    <a:pt x="144" y="10"/>
                  </a:moveTo>
                  <a:cubicBezTo>
                    <a:pt x="137" y="12"/>
                    <a:pt x="131" y="14"/>
                    <a:pt x="124" y="16"/>
                  </a:cubicBezTo>
                  <a:cubicBezTo>
                    <a:pt x="126" y="19"/>
                    <a:pt x="126" y="19"/>
                    <a:pt x="126" y="19"/>
                  </a:cubicBezTo>
                  <a:cubicBezTo>
                    <a:pt x="132" y="17"/>
                    <a:pt x="138" y="15"/>
                    <a:pt x="145" y="13"/>
                  </a:cubicBezTo>
                  <a:cubicBezTo>
                    <a:pt x="144" y="10"/>
                    <a:pt x="144" y="10"/>
                    <a:pt x="144" y="10"/>
                  </a:cubicBezTo>
                  <a:moveTo>
                    <a:pt x="183" y="2"/>
                  </a:moveTo>
                  <a:cubicBezTo>
                    <a:pt x="182" y="2"/>
                    <a:pt x="180" y="2"/>
                    <a:pt x="178" y="3"/>
                  </a:cubicBezTo>
                  <a:cubicBezTo>
                    <a:pt x="173" y="3"/>
                    <a:pt x="169" y="4"/>
                    <a:pt x="163" y="5"/>
                  </a:cubicBezTo>
                  <a:cubicBezTo>
                    <a:pt x="164" y="9"/>
                    <a:pt x="164" y="9"/>
                    <a:pt x="164" y="9"/>
                  </a:cubicBezTo>
                  <a:cubicBezTo>
                    <a:pt x="164" y="9"/>
                    <a:pt x="164" y="9"/>
                    <a:pt x="164" y="9"/>
                  </a:cubicBezTo>
                  <a:cubicBezTo>
                    <a:pt x="169" y="8"/>
                    <a:pt x="174" y="7"/>
                    <a:pt x="179" y="6"/>
                  </a:cubicBezTo>
                  <a:cubicBezTo>
                    <a:pt x="180" y="6"/>
                    <a:pt x="182" y="6"/>
                    <a:pt x="184" y="5"/>
                  </a:cubicBezTo>
                  <a:cubicBezTo>
                    <a:pt x="183" y="2"/>
                    <a:pt x="183" y="2"/>
                    <a:pt x="183" y="2"/>
                  </a:cubicBezTo>
                  <a:moveTo>
                    <a:pt x="209" y="0"/>
                  </a:moveTo>
                  <a:cubicBezTo>
                    <a:pt x="208" y="0"/>
                    <a:pt x="206" y="0"/>
                    <a:pt x="204" y="0"/>
                  </a:cubicBezTo>
                  <a:cubicBezTo>
                    <a:pt x="204" y="4"/>
                    <a:pt x="204" y="4"/>
                    <a:pt x="204" y="4"/>
                  </a:cubicBezTo>
                  <a:cubicBezTo>
                    <a:pt x="206" y="4"/>
                    <a:pt x="208" y="4"/>
                    <a:pt x="208" y="4"/>
                  </a:cubicBezTo>
                  <a:cubicBezTo>
                    <a:pt x="209" y="4"/>
                    <a:pt x="209" y="4"/>
                    <a:pt x="209" y="4"/>
                  </a:cubicBezTo>
                  <a:cubicBezTo>
                    <a:pt x="209" y="0"/>
                    <a:pt x="209" y="0"/>
                    <a:pt x="209" y="0"/>
                  </a:cubicBezTo>
                  <a:cubicBezTo>
                    <a:pt x="209" y="0"/>
                    <a:pt x="209" y="0"/>
                    <a:pt x="209" y="0"/>
                  </a:cubicBezTo>
                </a:path>
              </a:pathLst>
            </a:custGeom>
            <a:solidFill>
              <a:schemeClr val="bg1">
                <a:lumMod val="9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0" name="Freeform 222"/>
            <p:cNvSpPr/>
            <p:nvPr/>
          </p:nvSpPr>
          <p:spPr bwMode="auto">
            <a:xfrm>
              <a:off x="3387726" y="3714750"/>
              <a:ext cx="38100" cy="6350"/>
            </a:xfrm>
            <a:custGeom>
              <a:avLst/>
              <a:gdLst>
                <a:gd name="T0" fmla="*/ 20 w 20"/>
                <a:gd name="T1" fmla="*/ 0 h 4"/>
                <a:gd name="T2" fmla="*/ 0 w 20"/>
                <a:gd name="T3" fmla="*/ 1 h 4"/>
                <a:gd name="T4" fmla="*/ 0 w 20"/>
                <a:gd name="T5" fmla="*/ 4 h 4"/>
                <a:gd name="T6" fmla="*/ 20 w 20"/>
                <a:gd name="T7" fmla="*/ 3 h 4"/>
                <a:gd name="T8" fmla="*/ 20 w 20"/>
                <a:gd name="T9" fmla="*/ 0 h 4"/>
                <a:gd name="T10" fmla="*/ 20 w 20"/>
                <a:gd name="T11" fmla="*/ 0 h 4"/>
              </a:gdLst>
              <a:ahLst/>
              <a:cxnLst>
                <a:cxn ang="0">
                  <a:pos x="T0" y="T1"/>
                </a:cxn>
                <a:cxn ang="0">
                  <a:pos x="T2" y="T3"/>
                </a:cxn>
                <a:cxn ang="0">
                  <a:pos x="T4" y="T5"/>
                </a:cxn>
                <a:cxn ang="0">
                  <a:pos x="T6" y="T7"/>
                </a:cxn>
                <a:cxn ang="0">
                  <a:pos x="T8" y="T9"/>
                </a:cxn>
                <a:cxn ang="0">
                  <a:pos x="T10" y="T11"/>
                </a:cxn>
              </a:cxnLst>
              <a:rect l="0" t="0" r="r" b="b"/>
              <a:pathLst>
                <a:path w="20" h="4">
                  <a:moveTo>
                    <a:pt x="20" y="0"/>
                  </a:moveTo>
                  <a:cubicBezTo>
                    <a:pt x="20" y="0"/>
                    <a:pt x="13" y="0"/>
                    <a:pt x="0" y="1"/>
                  </a:cubicBezTo>
                  <a:cubicBezTo>
                    <a:pt x="0" y="4"/>
                    <a:pt x="0" y="4"/>
                    <a:pt x="0" y="4"/>
                  </a:cubicBezTo>
                  <a:cubicBezTo>
                    <a:pt x="13" y="4"/>
                    <a:pt x="20" y="3"/>
                    <a:pt x="20" y="3"/>
                  </a:cubicBezTo>
                  <a:cubicBezTo>
                    <a:pt x="20" y="0"/>
                    <a:pt x="20" y="0"/>
                    <a:pt x="20" y="0"/>
                  </a:cubicBezTo>
                  <a:cubicBezTo>
                    <a:pt x="20" y="0"/>
                    <a:pt x="20" y="0"/>
                    <a:pt x="20"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1" name="Freeform 223"/>
            <p:cNvSpPr/>
            <p:nvPr/>
          </p:nvSpPr>
          <p:spPr bwMode="auto">
            <a:xfrm>
              <a:off x="3311526" y="3716338"/>
              <a:ext cx="12700" cy="6350"/>
            </a:xfrm>
            <a:custGeom>
              <a:avLst/>
              <a:gdLst>
                <a:gd name="T0" fmla="*/ 0 w 7"/>
                <a:gd name="T1" fmla="*/ 0 h 4"/>
                <a:gd name="T2" fmla="*/ 0 w 7"/>
                <a:gd name="T3" fmla="*/ 3 h 4"/>
                <a:gd name="T4" fmla="*/ 7 w 7"/>
                <a:gd name="T5" fmla="*/ 4 h 4"/>
                <a:gd name="T6" fmla="*/ 7 w 7"/>
                <a:gd name="T7" fmla="*/ 0 h 4"/>
                <a:gd name="T8" fmla="*/ 0 w 7"/>
                <a:gd name="T9" fmla="*/ 0 h 4"/>
              </a:gdLst>
              <a:ahLst/>
              <a:cxnLst>
                <a:cxn ang="0">
                  <a:pos x="T0" y="T1"/>
                </a:cxn>
                <a:cxn ang="0">
                  <a:pos x="T2" y="T3"/>
                </a:cxn>
                <a:cxn ang="0">
                  <a:pos x="T4" y="T5"/>
                </a:cxn>
                <a:cxn ang="0">
                  <a:pos x="T6" y="T7"/>
                </a:cxn>
                <a:cxn ang="0">
                  <a:pos x="T8" y="T9"/>
                </a:cxn>
              </a:cxnLst>
              <a:rect l="0" t="0" r="r" b="b"/>
              <a:pathLst>
                <a:path w="7" h="4">
                  <a:moveTo>
                    <a:pt x="0" y="0"/>
                  </a:moveTo>
                  <a:cubicBezTo>
                    <a:pt x="0" y="3"/>
                    <a:pt x="0" y="3"/>
                    <a:pt x="0" y="3"/>
                  </a:cubicBezTo>
                  <a:cubicBezTo>
                    <a:pt x="3" y="3"/>
                    <a:pt x="5" y="4"/>
                    <a:pt x="7" y="4"/>
                  </a:cubicBezTo>
                  <a:cubicBezTo>
                    <a:pt x="7" y="0"/>
                    <a:pt x="7" y="0"/>
                    <a:pt x="7" y="0"/>
                  </a:cubicBezTo>
                  <a:cubicBezTo>
                    <a:pt x="5" y="0"/>
                    <a:pt x="3" y="0"/>
                    <a:pt x="0" y="0"/>
                  </a:cubicBezTo>
                </a:path>
              </a:pathLst>
            </a:custGeom>
            <a:solidFill>
              <a:srgbClr val="747C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2" name="Freeform 224"/>
            <p:cNvSpPr/>
            <p:nvPr/>
          </p:nvSpPr>
          <p:spPr bwMode="auto">
            <a:xfrm>
              <a:off x="3324226" y="3716338"/>
              <a:ext cx="25400" cy="6350"/>
            </a:xfrm>
            <a:custGeom>
              <a:avLst/>
              <a:gdLst>
                <a:gd name="T0" fmla="*/ 0 w 14"/>
                <a:gd name="T1" fmla="*/ 0 h 4"/>
                <a:gd name="T2" fmla="*/ 0 w 14"/>
                <a:gd name="T3" fmla="*/ 4 h 4"/>
                <a:gd name="T4" fmla="*/ 8 w 14"/>
                <a:gd name="T5" fmla="*/ 4 h 4"/>
                <a:gd name="T6" fmla="*/ 14 w 14"/>
                <a:gd name="T7" fmla="*/ 4 h 4"/>
                <a:gd name="T8" fmla="*/ 13 w 14"/>
                <a:gd name="T9" fmla="*/ 0 h 4"/>
                <a:gd name="T10" fmla="*/ 8 w 14"/>
                <a:gd name="T11" fmla="*/ 0 h 4"/>
                <a:gd name="T12" fmla="*/ 0 w 1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0" y="0"/>
                  </a:moveTo>
                  <a:cubicBezTo>
                    <a:pt x="0" y="4"/>
                    <a:pt x="0" y="4"/>
                    <a:pt x="0" y="4"/>
                  </a:cubicBezTo>
                  <a:cubicBezTo>
                    <a:pt x="3" y="4"/>
                    <a:pt x="5" y="4"/>
                    <a:pt x="8" y="4"/>
                  </a:cubicBezTo>
                  <a:cubicBezTo>
                    <a:pt x="10" y="4"/>
                    <a:pt x="12" y="4"/>
                    <a:pt x="14" y="4"/>
                  </a:cubicBezTo>
                  <a:cubicBezTo>
                    <a:pt x="13" y="0"/>
                    <a:pt x="13" y="0"/>
                    <a:pt x="13" y="0"/>
                  </a:cubicBezTo>
                  <a:cubicBezTo>
                    <a:pt x="12" y="0"/>
                    <a:pt x="10" y="0"/>
                    <a:pt x="8" y="0"/>
                  </a:cubicBezTo>
                  <a:cubicBezTo>
                    <a:pt x="5" y="0"/>
                    <a:pt x="3" y="0"/>
                    <a:pt x="0"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3" name="Freeform 225"/>
            <p:cNvSpPr>
              <a:spLocks noEditPoints="1"/>
            </p:cNvSpPr>
            <p:nvPr/>
          </p:nvSpPr>
          <p:spPr bwMode="auto">
            <a:xfrm>
              <a:off x="2311401" y="2671763"/>
              <a:ext cx="1114425" cy="1050925"/>
            </a:xfrm>
            <a:custGeom>
              <a:avLst/>
              <a:gdLst>
                <a:gd name="T0" fmla="*/ 595 w 595"/>
                <a:gd name="T1" fmla="*/ 556 h 561"/>
                <a:gd name="T2" fmla="*/ 573 w 595"/>
                <a:gd name="T3" fmla="*/ 560 h 561"/>
                <a:gd name="T4" fmla="*/ 551 w 595"/>
                <a:gd name="T5" fmla="*/ 558 h 561"/>
                <a:gd name="T6" fmla="*/ 484 w 595"/>
                <a:gd name="T7" fmla="*/ 560 h 561"/>
                <a:gd name="T8" fmla="*/ 506 w 595"/>
                <a:gd name="T9" fmla="*/ 561 h 561"/>
                <a:gd name="T10" fmla="*/ 440 w 595"/>
                <a:gd name="T11" fmla="*/ 554 h 561"/>
                <a:gd name="T12" fmla="*/ 440 w 595"/>
                <a:gd name="T13" fmla="*/ 558 h 561"/>
                <a:gd name="T14" fmla="*/ 418 w 595"/>
                <a:gd name="T15" fmla="*/ 552 h 561"/>
                <a:gd name="T16" fmla="*/ 396 w 595"/>
                <a:gd name="T17" fmla="*/ 553 h 561"/>
                <a:gd name="T18" fmla="*/ 374 w 595"/>
                <a:gd name="T19" fmla="*/ 547 h 561"/>
                <a:gd name="T20" fmla="*/ 309 w 595"/>
                <a:gd name="T21" fmla="*/ 538 h 561"/>
                <a:gd name="T22" fmla="*/ 330 w 595"/>
                <a:gd name="T23" fmla="*/ 542 h 561"/>
                <a:gd name="T24" fmla="*/ 267 w 595"/>
                <a:gd name="T25" fmla="*/ 523 h 561"/>
                <a:gd name="T26" fmla="*/ 266 w 595"/>
                <a:gd name="T27" fmla="*/ 526 h 561"/>
                <a:gd name="T28" fmla="*/ 246 w 595"/>
                <a:gd name="T29" fmla="*/ 516 h 561"/>
                <a:gd name="T30" fmla="*/ 224 w 595"/>
                <a:gd name="T31" fmla="*/ 512 h 561"/>
                <a:gd name="T32" fmla="*/ 206 w 595"/>
                <a:gd name="T33" fmla="*/ 501 h 561"/>
                <a:gd name="T34" fmla="*/ 146 w 595"/>
                <a:gd name="T35" fmla="*/ 474 h 561"/>
                <a:gd name="T36" fmla="*/ 165 w 595"/>
                <a:gd name="T37" fmla="*/ 485 h 561"/>
                <a:gd name="T38" fmla="*/ 113 w 595"/>
                <a:gd name="T39" fmla="*/ 446 h 561"/>
                <a:gd name="T40" fmla="*/ 111 w 595"/>
                <a:gd name="T41" fmla="*/ 449 h 561"/>
                <a:gd name="T42" fmla="*/ 97 w 595"/>
                <a:gd name="T43" fmla="*/ 432 h 561"/>
                <a:gd name="T44" fmla="*/ 52 w 595"/>
                <a:gd name="T45" fmla="*/ 387 h 561"/>
                <a:gd name="T46" fmla="*/ 65 w 595"/>
                <a:gd name="T47" fmla="*/ 404 h 561"/>
                <a:gd name="T48" fmla="*/ 35 w 595"/>
                <a:gd name="T49" fmla="*/ 349 h 561"/>
                <a:gd name="T50" fmla="*/ 31 w 595"/>
                <a:gd name="T51" fmla="*/ 350 h 561"/>
                <a:gd name="T52" fmla="*/ 27 w 595"/>
                <a:gd name="T53" fmla="*/ 330 h 561"/>
                <a:gd name="T54" fmla="*/ 6 w 595"/>
                <a:gd name="T55" fmla="*/ 271 h 561"/>
                <a:gd name="T56" fmla="*/ 14 w 595"/>
                <a:gd name="T57" fmla="*/ 290 h 561"/>
                <a:gd name="T58" fmla="*/ 3 w 595"/>
                <a:gd name="T59" fmla="*/ 251 h 561"/>
                <a:gd name="T60" fmla="*/ 7 w 595"/>
                <a:gd name="T61" fmla="*/ 250 h 561"/>
                <a:gd name="T62" fmla="*/ 0 w 595"/>
                <a:gd name="T63" fmla="*/ 189 h 561"/>
                <a:gd name="T64" fmla="*/ 0 w 595"/>
                <a:gd name="T65" fmla="*/ 209 h 561"/>
                <a:gd name="T66" fmla="*/ 11 w 595"/>
                <a:gd name="T67" fmla="*/ 149 h 561"/>
                <a:gd name="T68" fmla="*/ 14 w 595"/>
                <a:gd name="T69" fmla="*/ 128 h 561"/>
                <a:gd name="T70" fmla="*/ 17 w 595"/>
                <a:gd name="T71" fmla="*/ 129 h 561"/>
                <a:gd name="T72" fmla="*/ 47 w 595"/>
                <a:gd name="T73" fmla="*/ 74 h 561"/>
                <a:gd name="T74" fmla="*/ 33 w 595"/>
                <a:gd name="T75" fmla="*/ 91 h 561"/>
                <a:gd name="T76" fmla="*/ 79 w 595"/>
                <a:gd name="T77" fmla="*/ 46 h 561"/>
                <a:gd name="T78" fmla="*/ 98 w 595"/>
                <a:gd name="T79" fmla="*/ 34 h 561"/>
                <a:gd name="T80" fmla="*/ 100 w 595"/>
                <a:gd name="T81" fmla="*/ 37 h 561"/>
                <a:gd name="T82" fmla="*/ 138 w 595"/>
                <a:gd name="T83" fmla="*/ 17 h 561"/>
                <a:gd name="T84" fmla="*/ 139 w 595"/>
                <a:gd name="T85" fmla="*/ 20 h 561"/>
                <a:gd name="T86" fmla="*/ 225 w 595"/>
                <a:gd name="T87" fmla="*/ 0 h 561"/>
                <a:gd name="T88" fmla="*/ 225 w 595"/>
                <a:gd name="T89" fmla="*/ 3 h 561"/>
                <a:gd name="T90" fmla="*/ 203 w 595"/>
                <a:gd name="T91" fmla="*/ 2 h 561"/>
                <a:gd name="T92" fmla="*/ 182 w 595"/>
                <a:gd name="T93" fmla="*/ 9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5" h="561">
                  <a:moveTo>
                    <a:pt x="573" y="560"/>
                  </a:moveTo>
                  <a:cubicBezTo>
                    <a:pt x="573" y="557"/>
                    <a:pt x="573" y="557"/>
                    <a:pt x="573" y="557"/>
                  </a:cubicBezTo>
                  <a:cubicBezTo>
                    <a:pt x="587" y="556"/>
                    <a:pt x="595" y="556"/>
                    <a:pt x="595" y="556"/>
                  </a:cubicBezTo>
                  <a:cubicBezTo>
                    <a:pt x="595" y="556"/>
                    <a:pt x="595" y="556"/>
                    <a:pt x="595" y="556"/>
                  </a:cubicBezTo>
                  <a:cubicBezTo>
                    <a:pt x="595" y="559"/>
                    <a:pt x="595" y="559"/>
                    <a:pt x="595" y="559"/>
                  </a:cubicBezTo>
                  <a:cubicBezTo>
                    <a:pt x="595" y="559"/>
                    <a:pt x="587" y="560"/>
                    <a:pt x="573" y="560"/>
                  </a:cubicBezTo>
                  <a:close/>
                  <a:moveTo>
                    <a:pt x="528" y="561"/>
                  </a:moveTo>
                  <a:cubicBezTo>
                    <a:pt x="528" y="558"/>
                    <a:pt x="528" y="558"/>
                    <a:pt x="528" y="558"/>
                  </a:cubicBezTo>
                  <a:cubicBezTo>
                    <a:pt x="536" y="558"/>
                    <a:pt x="544" y="558"/>
                    <a:pt x="551" y="558"/>
                  </a:cubicBezTo>
                  <a:cubicBezTo>
                    <a:pt x="551" y="561"/>
                    <a:pt x="551" y="561"/>
                    <a:pt x="551" y="561"/>
                  </a:cubicBezTo>
                  <a:cubicBezTo>
                    <a:pt x="544" y="561"/>
                    <a:pt x="536" y="561"/>
                    <a:pt x="528" y="561"/>
                  </a:cubicBezTo>
                  <a:close/>
                  <a:moveTo>
                    <a:pt x="484" y="560"/>
                  </a:moveTo>
                  <a:cubicBezTo>
                    <a:pt x="484" y="557"/>
                    <a:pt x="484" y="557"/>
                    <a:pt x="484" y="557"/>
                  </a:cubicBezTo>
                  <a:cubicBezTo>
                    <a:pt x="492" y="557"/>
                    <a:pt x="499" y="557"/>
                    <a:pt x="506" y="558"/>
                  </a:cubicBezTo>
                  <a:cubicBezTo>
                    <a:pt x="506" y="561"/>
                    <a:pt x="506" y="561"/>
                    <a:pt x="506" y="561"/>
                  </a:cubicBezTo>
                  <a:cubicBezTo>
                    <a:pt x="499" y="561"/>
                    <a:pt x="492" y="561"/>
                    <a:pt x="484" y="560"/>
                  </a:cubicBezTo>
                  <a:close/>
                  <a:moveTo>
                    <a:pt x="440" y="558"/>
                  </a:moveTo>
                  <a:cubicBezTo>
                    <a:pt x="440" y="554"/>
                    <a:pt x="440" y="554"/>
                    <a:pt x="440" y="554"/>
                  </a:cubicBezTo>
                  <a:cubicBezTo>
                    <a:pt x="448" y="555"/>
                    <a:pt x="455" y="555"/>
                    <a:pt x="462" y="556"/>
                  </a:cubicBezTo>
                  <a:cubicBezTo>
                    <a:pt x="462" y="559"/>
                    <a:pt x="462" y="559"/>
                    <a:pt x="462" y="559"/>
                  </a:cubicBezTo>
                  <a:cubicBezTo>
                    <a:pt x="455" y="559"/>
                    <a:pt x="447" y="558"/>
                    <a:pt x="440" y="558"/>
                  </a:cubicBezTo>
                  <a:close/>
                  <a:moveTo>
                    <a:pt x="396" y="553"/>
                  </a:moveTo>
                  <a:cubicBezTo>
                    <a:pt x="396" y="550"/>
                    <a:pt x="396" y="550"/>
                    <a:pt x="396" y="550"/>
                  </a:cubicBezTo>
                  <a:cubicBezTo>
                    <a:pt x="404" y="551"/>
                    <a:pt x="411" y="551"/>
                    <a:pt x="418" y="552"/>
                  </a:cubicBezTo>
                  <a:cubicBezTo>
                    <a:pt x="418" y="552"/>
                    <a:pt x="418" y="552"/>
                    <a:pt x="418" y="552"/>
                  </a:cubicBezTo>
                  <a:cubicBezTo>
                    <a:pt x="418" y="556"/>
                    <a:pt x="418" y="556"/>
                    <a:pt x="418" y="556"/>
                  </a:cubicBezTo>
                  <a:cubicBezTo>
                    <a:pt x="411" y="555"/>
                    <a:pt x="403" y="554"/>
                    <a:pt x="396" y="553"/>
                  </a:cubicBezTo>
                  <a:close/>
                  <a:moveTo>
                    <a:pt x="352" y="546"/>
                  </a:moveTo>
                  <a:cubicBezTo>
                    <a:pt x="353" y="543"/>
                    <a:pt x="353" y="543"/>
                    <a:pt x="353" y="543"/>
                  </a:cubicBezTo>
                  <a:cubicBezTo>
                    <a:pt x="360" y="544"/>
                    <a:pt x="367" y="546"/>
                    <a:pt x="374" y="547"/>
                  </a:cubicBezTo>
                  <a:cubicBezTo>
                    <a:pt x="374" y="550"/>
                    <a:pt x="374" y="550"/>
                    <a:pt x="374" y="550"/>
                  </a:cubicBezTo>
                  <a:cubicBezTo>
                    <a:pt x="367" y="549"/>
                    <a:pt x="359" y="548"/>
                    <a:pt x="352" y="546"/>
                  </a:cubicBezTo>
                  <a:close/>
                  <a:moveTo>
                    <a:pt x="309" y="538"/>
                  </a:moveTo>
                  <a:cubicBezTo>
                    <a:pt x="310" y="534"/>
                    <a:pt x="310" y="534"/>
                    <a:pt x="310" y="534"/>
                  </a:cubicBezTo>
                  <a:cubicBezTo>
                    <a:pt x="317" y="536"/>
                    <a:pt x="324" y="537"/>
                    <a:pt x="331" y="539"/>
                  </a:cubicBezTo>
                  <a:cubicBezTo>
                    <a:pt x="330" y="542"/>
                    <a:pt x="330" y="542"/>
                    <a:pt x="330" y="542"/>
                  </a:cubicBezTo>
                  <a:cubicBezTo>
                    <a:pt x="323" y="541"/>
                    <a:pt x="316" y="539"/>
                    <a:pt x="309" y="538"/>
                  </a:cubicBezTo>
                  <a:close/>
                  <a:moveTo>
                    <a:pt x="266" y="526"/>
                  </a:moveTo>
                  <a:cubicBezTo>
                    <a:pt x="267" y="523"/>
                    <a:pt x="267" y="523"/>
                    <a:pt x="267" y="523"/>
                  </a:cubicBezTo>
                  <a:cubicBezTo>
                    <a:pt x="274" y="525"/>
                    <a:pt x="281" y="527"/>
                    <a:pt x="288" y="529"/>
                  </a:cubicBezTo>
                  <a:cubicBezTo>
                    <a:pt x="287" y="532"/>
                    <a:pt x="287" y="532"/>
                    <a:pt x="287" y="532"/>
                  </a:cubicBezTo>
                  <a:cubicBezTo>
                    <a:pt x="280" y="530"/>
                    <a:pt x="273" y="528"/>
                    <a:pt x="266" y="526"/>
                  </a:cubicBezTo>
                  <a:close/>
                  <a:moveTo>
                    <a:pt x="224" y="512"/>
                  </a:moveTo>
                  <a:cubicBezTo>
                    <a:pt x="226" y="509"/>
                    <a:pt x="226" y="509"/>
                    <a:pt x="226" y="509"/>
                  </a:cubicBezTo>
                  <a:cubicBezTo>
                    <a:pt x="233" y="512"/>
                    <a:pt x="239" y="514"/>
                    <a:pt x="246" y="516"/>
                  </a:cubicBezTo>
                  <a:cubicBezTo>
                    <a:pt x="246" y="516"/>
                    <a:pt x="246" y="516"/>
                    <a:pt x="246" y="516"/>
                  </a:cubicBezTo>
                  <a:cubicBezTo>
                    <a:pt x="245" y="520"/>
                    <a:pt x="245" y="520"/>
                    <a:pt x="245" y="520"/>
                  </a:cubicBezTo>
                  <a:cubicBezTo>
                    <a:pt x="238" y="517"/>
                    <a:pt x="231" y="515"/>
                    <a:pt x="224" y="512"/>
                  </a:cubicBezTo>
                  <a:close/>
                  <a:moveTo>
                    <a:pt x="184" y="495"/>
                  </a:moveTo>
                  <a:cubicBezTo>
                    <a:pt x="186" y="492"/>
                    <a:pt x="186" y="492"/>
                    <a:pt x="186" y="492"/>
                  </a:cubicBezTo>
                  <a:cubicBezTo>
                    <a:pt x="192" y="495"/>
                    <a:pt x="199" y="498"/>
                    <a:pt x="206" y="501"/>
                  </a:cubicBezTo>
                  <a:cubicBezTo>
                    <a:pt x="204" y="504"/>
                    <a:pt x="204" y="504"/>
                    <a:pt x="204" y="504"/>
                  </a:cubicBezTo>
                  <a:cubicBezTo>
                    <a:pt x="197" y="501"/>
                    <a:pt x="191" y="498"/>
                    <a:pt x="184" y="495"/>
                  </a:cubicBezTo>
                  <a:close/>
                  <a:moveTo>
                    <a:pt x="146" y="474"/>
                  </a:moveTo>
                  <a:cubicBezTo>
                    <a:pt x="148" y="471"/>
                    <a:pt x="148" y="471"/>
                    <a:pt x="148" y="471"/>
                  </a:cubicBezTo>
                  <a:cubicBezTo>
                    <a:pt x="154" y="475"/>
                    <a:pt x="160" y="478"/>
                    <a:pt x="167" y="482"/>
                  </a:cubicBezTo>
                  <a:cubicBezTo>
                    <a:pt x="165" y="485"/>
                    <a:pt x="165" y="485"/>
                    <a:pt x="165" y="485"/>
                  </a:cubicBezTo>
                  <a:cubicBezTo>
                    <a:pt x="158" y="481"/>
                    <a:pt x="152" y="477"/>
                    <a:pt x="146" y="474"/>
                  </a:cubicBezTo>
                  <a:close/>
                  <a:moveTo>
                    <a:pt x="111" y="449"/>
                  </a:moveTo>
                  <a:cubicBezTo>
                    <a:pt x="113" y="446"/>
                    <a:pt x="113" y="446"/>
                    <a:pt x="113" y="446"/>
                  </a:cubicBezTo>
                  <a:cubicBezTo>
                    <a:pt x="119" y="450"/>
                    <a:pt x="124" y="455"/>
                    <a:pt x="130" y="459"/>
                  </a:cubicBezTo>
                  <a:cubicBezTo>
                    <a:pt x="128" y="462"/>
                    <a:pt x="128" y="462"/>
                    <a:pt x="128" y="462"/>
                  </a:cubicBezTo>
                  <a:cubicBezTo>
                    <a:pt x="122" y="457"/>
                    <a:pt x="116" y="453"/>
                    <a:pt x="111" y="449"/>
                  </a:cubicBezTo>
                  <a:close/>
                  <a:moveTo>
                    <a:pt x="79" y="420"/>
                  </a:moveTo>
                  <a:cubicBezTo>
                    <a:pt x="82" y="417"/>
                    <a:pt x="82" y="417"/>
                    <a:pt x="82" y="417"/>
                  </a:cubicBezTo>
                  <a:cubicBezTo>
                    <a:pt x="87" y="422"/>
                    <a:pt x="92" y="427"/>
                    <a:pt x="97" y="432"/>
                  </a:cubicBezTo>
                  <a:cubicBezTo>
                    <a:pt x="94" y="435"/>
                    <a:pt x="94" y="435"/>
                    <a:pt x="94" y="435"/>
                  </a:cubicBezTo>
                  <a:cubicBezTo>
                    <a:pt x="89" y="430"/>
                    <a:pt x="84" y="425"/>
                    <a:pt x="79" y="420"/>
                  </a:cubicBezTo>
                  <a:close/>
                  <a:moveTo>
                    <a:pt x="52" y="387"/>
                  </a:moveTo>
                  <a:cubicBezTo>
                    <a:pt x="56" y="385"/>
                    <a:pt x="56" y="385"/>
                    <a:pt x="56" y="385"/>
                  </a:cubicBezTo>
                  <a:cubicBezTo>
                    <a:pt x="59" y="390"/>
                    <a:pt x="64" y="396"/>
                    <a:pt x="68" y="401"/>
                  </a:cubicBezTo>
                  <a:cubicBezTo>
                    <a:pt x="65" y="404"/>
                    <a:pt x="65" y="404"/>
                    <a:pt x="65" y="404"/>
                  </a:cubicBezTo>
                  <a:cubicBezTo>
                    <a:pt x="61" y="398"/>
                    <a:pt x="56" y="392"/>
                    <a:pt x="52" y="387"/>
                  </a:cubicBezTo>
                  <a:close/>
                  <a:moveTo>
                    <a:pt x="31" y="350"/>
                  </a:moveTo>
                  <a:cubicBezTo>
                    <a:pt x="35" y="349"/>
                    <a:pt x="35" y="349"/>
                    <a:pt x="35" y="349"/>
                  </a:cubicBezTo>
                  <a:cubicBezTo>
                    <a:pt x="38" y="355"/>
                    <a:pt x="41" y="361"/>
                    <a:pt x="44" y="367"/>
                  </a:cubicBezTo>
                  <a:cubicBezTo>
                    <a:pt x="41" y="369"/>
                    <a:pt x="41" y="369"/>
                    <a:pt x="41" y="369"/>
                  </a:cubicBezTo>
                  <a:cubicBezTo>
                    <a:pt x="38" y="363"/>
                    <a:pt x="34" y="357"/>
                    <a:pt x="31" y="350"/>
                  </a:cubicBezTo>
                  <a:close/>
                  <a:moveTo>
                    <a:pt x="16" y="311"/>
                  </a:moveTo>
                  <a:cubicBezTo>
                    <a:pt x="20" y="310"/>
                    <a:pt x="20" y="310"/>
                    <a:pt x="20" y="310"/>
                  </a:cubicBezTo>
                  <a:cubicBezTo>
                    <a:pt x="22" y="317"/>
                    <a:pt x="24" y="324"/>
                    <a:pt x="27" y="330"/>
                  </a:cubicBezTo>
                  <a:cubicBezTo>
                    <a:pt x="23" y="331"/>
                    <a:pt x="23" y="331"/>
                    <a:pt x="23" y="331"/>
                  </a:cubicBezTo>
                  <a:cubicBezTo>
                    <a:pt x="21" y="325"/>
                    <a:pt x="18" y="318"/>
                    <a:pt x="16" y="311"/>
                  </a:cubicBezTo>
                  <a:close/>
                  <a:moveTo>
                    <a:pt x="6" y="271"/>
                  </a:moveTo>
                  <a:cubicBezTo>
                    <a:pt x="10" y="270"/>
                    <a:pt x="10" y="270"/>
                    <a:pt x="10" y="270"/>
                  </a:cubicBezTo>
                  <a:cubicBezTo>
                    <a:pt x="11" y="277"/>
                    <a:pt x="13" y="284"/>
                    <a:pt x="14" y="290"/>
                  </a:cubicBezTo>
                  <a:cubicBezTo>
                    <a:pt x="14" y="290"/>
                    <a:pt x="14" y="290"/>
                    <a:pt x="14" y="290"/>
                  </a:cubicBezTo>
                  <a:cubicBezTo>
                    <a:pt x="11" y="291"/>
                    <a:pt x="11" y="291"/>
                    <a:pt x="11" y="291"/>
                  </a:cubicBezTo>
                  <a:cubicBezTo>
                    <a:pt x="9" y="284"/>
                    <a:pt x="8" y="278"/>
                    <a:pt x="6" y="271"/>
                  </a:cubicBezTo>
                  <a:close/>
                  <a:moveTo>
                    <a:pt x="3" y="251"/>
                  </a:moveTo>
                  <a:cubicBezTo>
                    <a:pt x="2" y="244"/>
                    <a:pt x="1" y="237"/>
                    <a:pt x="1" y="230"/>
                  </a:cubicBezTo>
                  <a:cubicBezTo>
                    <a:pt x="4" y="230"/>
                    <a:pt x="4" y="230"/>
                    <a:pt x="4" y="230"/>
                  </a:cubicBezTo>
                  <a:cubicBezTo>
                    <a:pt x="5" y="236"/>
                    <a:pt x="6" y="243"/>
                    <a:pt x="7" y="250"/>
                  </a:cubicBezTo>
                  <a:lnTo>
                    <a:pt x="3" y="251"/>
                  </a:lnTo>
                  <a:close/>
                  <a:moveTo>
                    <a:pt x="0" y="209"/>
                  </a:moveTo>
                  <a:cubicBezTo>
                    <a:pt x="0" y="202"/>
                    <a:pt x="0" y="195"/>
                    <a:pt x="0" y="189"/>
                  </a:cubicBezTo>
                  <a:cubicBezTo>
                    <a:pt x="4" y="189"/>
                    <a:pt x="4" y="189"/>
                    <a:pt x="4" y="189"/>
                  </a:cubicBezTo>
                  <a:cubicBezTo>
                    <a:pt x="4" y="195"/>
                    <a:pt x="3" y="202"/>
                    <a:pt x="3" y="209"/>
                  </a:cubicBezTo>
                  <a:lnTo>
                    <a:pt x="0" y="209"/>
                  </a:lnTo>
                  <a:close/>
                  <a:moveTo>
                    <a:pt x="3" y="168"/>
                  </a:moveTo>
                  <a:cubicBezTo>
                    <a:pt x="4" y="161"/>
                    <a:pt x="5" y="154"/>
                    <a:pt x="7" y="148"/>
                  </a:cubicBezTo>
                  <a:cubicBezTo>
                    <a:pt x="11" y="149"/>
                    <a:pt x="11" y="149"/>
                    <a:pt x="11" y="149"/>
                  </a:cubicBezTo>
                  <a:cubicBezTo>
                    <a:pt x="9" y="155"/>
                    <a:pt x="8" y="162"/>
                    <a:pt x="6" y="169"/>
                  </a:cubicBezTo>
                  <a:lnTo>
                    <a:pt x="3" y="168"/>
                  </a:lnTo>
                  <a:close/>
                  <a:moveTo>
                    <a:pt x="14" y="128"/>
                  </a:moveTo>
                  <a:cubicBezTo>
                    <a:pt x="16" y="121"/>
                    <a:pt x="19" y="115"/>
                    <a:pt x="22" y="109"/>
                  </a:cubicBezTo>
                  <a:cubicBezTo>
                    <a:pt x="26" y="110"/>
                    <a:pt x="26" y="110"/>
                    <a:pt x="26" y="110"/>
                  </a:cubicBezTo>
                  <a:cubicBezTo>
                    <a:pt x="22" y="116"/>
                    <a:pt x="20" y="122"/>
                    <a:pt x="17" y="129"/>
                  </a:cubicBezTo>
                  <a:lnTo>
                    <a:pt x="14" y="128"/>
                  </a:lnTo>
                  <a:close/>
                  <a:moveTo>
                    <a:pt x="33" y="91"/>
                  </a:moveTo>
                  <a:cubicBezTo>
                    <a:pt x="38" y="85"/>
                    <a:pt x="42" y="79"/>
                    <a:pt x="47" y="74"/>
                  </a:cubicBezTo>
                  <a:cubicBezTo>
                    <a:pt x="50" y="76"/>
                    <a:pt x="50" y="76"/>
                    <a:pt x="50" y="76"/>
                  </a:cubicBezTo>
                  <a:cubicBezTo>
                    <a:pt x="45" y="82"/>
                    <a:pt x="41" y="87"/>
                    <a:pt x="37" y="93"/>
                  </a:cubicBezTo>
                  <a:lnTo>
                    <a:pt x="33" y="91"/>
                  </a:lnTo>
                  <a:close/>
                  <a:moveTo>
                    <a:pt x="65" y="62"/>
                  </a:moveTo>
                  <a:cubicBezTo>
                    <a:pt x="62" y="59"/>
                    <a:pt x="62" y="59"/>
                    <a:pt x="62" y="59"/>
                  </a:cubicBezTo>
                  <a:cubicBezTo>
                    <a:pt x="68" y="54"/>
                    <a:pt x="74" y="50"/>
                    <a:pt x="79" y="46"/>
                  </a:cubicBezTo>
                  <a:cubicBezTo>
                    <a:pt x="82" y="49"/>
                    <a:pt x="82" y="49"/>
                    <a:pt x="82" y="49"/>
                  </a:cubicBezTo>
                  <a:cubicBezTo>
                    <a:pt x="76" y="53"/>
                    <a:pt x="70" y="57"/>
                    <a:pt x="65" y="62"/>
                  </a:cubicBezTo>
                  <a:close/>
                  <a:moveTo>
                    <a:pt x="98" y="34"/>
                  </a:moveTo>
                  <a:cubicBezTo>
                    <a:pt x="105" y="31"/>
                    <a:pt x="111" y="28"/>
                    <a:pt x="118" y="25"/>
                  </a:cubicBezTo>
                  <a:cubicBezTo>
                    <a:pt x="119" y="28"/>
                    <a:pt x="119" y="28"/>
                    <a:pt x="119" y="28"/>
                  </a:cubicBezTo>
                  <a:cubicBezTo>
                    <a:pt x="113" y="31"/>
                    <a:pt x="106" y="34"/>
                    <a:pt x="100" y="37"/>
                  </a:cubicBezTo>
                  <a:cubicBezTo>
                    <a:pt x="100" y="37"/>
                    <a:pt x="100" y="37"/>
                    <a:pt x="100" y="37"/>
                  </a:cubicBezTo>
                  <a:lnTo>
                    <a:pt x="98" y="34"/>
                  </a:lnTo>
                  <a:close/>
                  <a:moveTo>
                    <a:pt x="138" y="17"/>
                  </a:moveTo>
                  <a:cubicBezTo>
                    <a:pt x="145" y="14"/>
                    <a:pt x="152" y="12"/>
                    <a:pt x="159" y="10"/>
                  </a:cubicBezTo>
                  <a:cubicBezTo>
                    <a:pt x="160" y="14"/>
                    <a:pt x="160" y="14"/>
                    <a:pt x="160" y="14"/>
                  </a:cubicBezTo>
                  <a:cubicBezTo>
                    <a:pt x="154" y="15"/>
                    <a:pt x="147" y="18"/>
                    <a:pt x="139" y="20"/>
                  </a:cubicBezTo>
                  <a:lnTo>
                    <a:pt x="138" y="17"/>
                  </a:lnTo>
                  <a:close/>
                  <a:moveTo>
                    <a:pt x="225" y="3"/>
                  </a:moveTo>
                  <a:cubicBezTo>
                    <a:pt x="225" y="0"/>
                    <a:pt x="225" y="0"/>
                    <a:pt x="225" y="0"/>
                  </a:cubicBezTo>
                  <a:cubicBezTo>
                    <a:pt x="229" y="0"/>
                    <a:pt x="231" y="0"/>
                    <a:pt x="231" y="0"/>
                  </a:cubicBezTo>
                  <a:cubicBezTo>
                    <a:pt x="231" y="3"/>
                    <a:pt x="231" y="3"/>
                    <a:pt x="231" y="3"/>
                  </a:cubicBezTo>
                  <a:cubicBezTo>
                    <a:pt x="231" y="3"/>
                    <a:pt x="229" y="3"/>
                    <a:pt x="225" y="3"/>
                  </a:cubicBezTo>
                  <a:close/>
                  <a:moveTo>
                    <a:pt x="181" y="5"/>
                  </a:moveTo>
                  <a:cubicBezTo>
                    <a:pt x="187" y="4"/>
                    <a:pt x="192" y="3"/>
                    <a:pt x="197" y="3"/>
                  </a:cubicBezTo>
                  <a:cubicBezTo>
                    <a:pt x="199" y="2"/>
                    <a:pt x="201" y="2"/>
                    <a:pt x="203" y="2"/>
                  </a:cubicBezTo>
                  <a:cubicBezTo>
                    <a:pt x="203" y="5"/>
                    <a:pt x="203" y="5"/>
                    <a:pt x="203" y="5"/>
                  </a:cubicBezTo>
                  <a:cubicBezTo>
                    <a:pt x="202" y="5"/>
                    <a:pt x="200" y="6"/>
                    <a:pt x="198" y="6"/>
                  </a:cubicBezTo>
                  <a:cubicBezTo>
                    <a:pt x="193" y="7"/>
                    <a:pt x="187" y="8"/>
                    <a:pt x="182" y="9"/>
                  </a:cubicBezTo>
                  <a:cubicBezTo>
                    <a:pt x="182" y="9"/>
                    <a:pt x="182" y="9"/>
                    <a:pt x="182" y="9"/>
                  </a:cubicBezTo>
                  <a:lnTo>
                    <a:pt x="181" y="5"/>
                  </a:lnTo>
                  <a:close/>
                </a:path>
              </a:pathLst>
            </a:custGeom>
            <a:solidFill>
              <a:schemeClr val="accent4"/>
            </a:solidFill>
            <a:ln w="9525">
              <a:solidFill>
                <a:srgbClr val="000000"/>
              </a:solidFill>
              <a:round/>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4" name="Freeform 226"/>
            <p:cNvSpPr/>
            <p:nvPr/>
          </p:nvSpPr>
          <p:spPr bwMode="auto">
            <a:xfrm>
              <a:off x="6313488" y="1741488"/>
              <a:ext cx="7938" cy="6350"/>
            </a:xfrm>
            <a:custGeom>
              <a:avLst/>
              <a:gdLst>
                <a:gd name="T0" fmla="*/ 1 w 4"/>
                <a:gd name="T1" fmla="*/ 0 h 4"/>
                <a:gd name="T2" fmla="*/ 0 w 4"/>
                <a:gd name="T3" fmla="*/ 4 h 4"/>
                <a:gd name="T4" fmla="*/ 4 w 4"/>
                <a:gd name="T5" fmla="*/ 3 h 4"/>
                <a:gd name="T6" fmla="*/ 4 w 4"/>
                <a:gd name="T7" fmla="*/ 0 h 4"/>
                <a:gd name="T8" fmla="*/ 1 w 4"/>
                <a:gd name="T9" fmla="*/ 0 h 4"/>
              </a:gdLst>
              <a:ahLst/>
              <a:cxnLst>
                <a:cxn ang="0">
                  <a:pos x="T0" y="T1"/>
                </a:cxn>
                <a:cxn ang="0">
                  <a:pos x="T2" y="T3"/>
                </a:cxn>
                <a:cxn ang="0">
                  <a:pos x="T4" y="T5"/>
                </a:cxn>
                <a:cxn ang="0">
                  <a:pos x="T6" y="T7"/>
                </a:cxn>
                <a:cxn ang="0">
                  <a:pos x="T8" y="T9"/>
                </a:cxn>
              </a:cxnLst>
              <a:rect l="0" t="0" r="r" b="b"/>
              <a:pathLst>
                <a:path w="4" h="4">
                  <a:moveTo>
                    <a:pt x="1" y="0"/>
                  </a:moveTo>
                  <a:cubicBezTo>
                    <a:pt x="0" y="4"/>
                    <a:pt x="0" y="4"/>
                    <a:pt x="0" y="4"/>
                  </a:cubicBezTo>
                  <a:cubicBezTo>
                    <a:pt x="4" y="3"/>
                    <a:pt x="4" y="3"/>
                    <a:pt x="4" y="3"/>
                  </a:cubicBezTo>
                  <a:cubicBezTo>
                    <a:pt x="4" y="0"/>
                    <a:pt x="4" y="0"/>
                    <a:pt x="4" y="0"/>
                  </a:cubicBezTo>
                  <a:cubicBezTo>
                    <a:pt x="3" y="0"/>
                    <a:pt x="2" y="0"/>
                    <a:pt x="1" y="0"/>
                  </a:cubicBezTo>
                </a:path>
              </a:pathLst>
            </a:custGeom>
            <a:solidFill>
              <a:srgbClr val="8B939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5" name="Freeform 227"/>
            <p:cNvSpPr>
              <a:spLocks noEditPoints="1"/>
            </p:cNvSpPr>
            <p:nvPr/>
          </p:nvSpPr>
          <p:spPr bwMode="auto">
            <a:xfrm>
              <a:off x="6094413" y="1738313"/>
              <a:ext cx="227013" cy="17463"/>
            </a:xfrm>
            <a:custGeom>
              <a:avLst/>
              <a:gdLst>
                <a:gd name="T0" fmla="*/ 41 w 121"/>
                <a:gd name="T1" fmla="*/ 1 h 9"/>
                <a:gd name="T2" fmla="*/ 0 w 121"/>
                <a:gd name="T3" fmla="*/ 4 h 9"/>
                <a:gd name="T4" fmla="*/ 1 w 121"/>
                <a:gd name="T5" fmla="*/ 9 h 9"/>
                <a:gd name="T6" fmla="*/ 41 w 121"/>
                <a:gd name="T7" fmla="*/ 6 h 9"/>
                <a:gd name="T8" fmla="*/ 41 w 121"/>
                <a:gd name="T9" fmla="*/ 1 h 9"/>
                <a:gd name="T10" fmla="*/ 83 w 121"/>
                <a:gd name="T11" fmla="*/ 0 h 9"/>
                <a:gd name="T12" fmla="*/ 81 w 121"/>
                <a:gd name="T13" fmla="*/ 0 h 9"/>
                <a:gd name="T14" fmla="*/ 81 w 121"/>
                <a:gd name="T15" fmla="*/ 5 h 9"/>
                <a:gd name="T16" fmla="*/ 83 w 121"/>
                <a:gd name="T17" fmla="*/ 5 h 9"/>
                <a:gd name="T18" fmla="*/ 120 w 121"/>
                <a:gd name="T19" fmla="*/ 6 h 9"/>
                <a:gd name="T20" fmla="*/ 121 w 121"/>
                <a:gd name="T21" fmla="*/ 4 h 9"/>
                <a:gd name="T22" fmla="*/ 117 w 121"/>
                <a:gd name="T23" fmla="*/ 5 h 9"/>
                <a:gd name="T24" fmla="*/ 118 w 121"/>
                <a:gd name="T25" fmla="*/ 1 h 9"/>
                <a:gd name="T26" fmla="*/ 83 w 121"/>
                <a:gd name="T2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 h="9">
                  <a:moveTo>
                    <a:pt x="41" y="1"/>
                  </a:moveTo>
                  <a:cubicBezTo>
                    <a:pt x="28" y="2"/>
                    <a:pt x="14" y="3"/>
                    <a:pt x="0" y="4"/>
                  </a:cubicBezTo>
                  <a:cubicBezTo>
                    <a:pt x="1" y="9"/>
                    <a:pt x="1" y="9"/>
                    <a:pt x="1" y="9"/>
                  </a:cubicBezTo>
                  <a:cubicBezTo>
                    <a:pt x="14" y="8"/>
                    <a:pt x="28" y="7"/>
                    <a:pt x="41" y="6"/>
                  </a:cubicBezTo>
                  <a:cubicBezTo>
                    <a:pt x="41" y="1"/>
                    <a:pt x="41" y="1"/>
                    <a:pt x="41" y="1"/>
                  </a:cubicBezTo>
                  <a:moveTo>
                    <a:pt x="83" y="0"/>
                  </a:moveTo>
                  <a:cubicBezTo>
                    <a:pt x="82" y="0"/>
                    <a:pt x="82" y="0"/>
                    <a:pt x="81" y="0"/>
                  </a:cubicBezTo>
                  <a:cubicBezTo>
                    <a:pt x="81" y="5"/>
                    <a:pt x="81" y="5"/>
                    <a:pt x="81" y="5"/>
                  </a:cubicBezTo>
                  <a:cubicBezTo>
                    <a:pt x="81" y="5"/>
                    <a:pt x="82" y="5"/>
                    <a:pt x="83" y="5"/>
                  </a:cubicBezTo>
                  <a:cubicBezTo>
                    <a:pt x="96" y="5"/>
                    <a:pt x="108" y="5"/>
                    <a:pt x="120" y="6"/>
                  </a:cubicBezTo>
                  <a:cubicBezTo>
                    <a:pt x="121" y="4"/>
                    <a:pt x="121" y="4"/>
                    <a:pt x="121" y="4"/>
                  </a:cubicBezTo>
                  <a:cubicBezTo>
                    <a:pt x="117" y="5"/>
                    <a:pt x="117" y="5"/>
                    <a:pt x="117" y="5"/>
                  </a:cubicBezTo>
                  <a:cubicBezTo>
                    <a:pt x="118" y="1"/>
                    <a:pt x="118" y="1"/>
                    <a:pt x="118" y="1"/>
                  </a:cubicBezTo>
                  <a:cubicBezTo>
                    <a:pt x="106" y="0"/>
                    <a:pt x="95" y="0"/>
                    <a:pt x="83" y="0"/>
                  </a:cubicBezTo>
                </a:path>
              </a:pathLst>
            </a:custGeom>
            <a:solidFill>
              <a:srgbClr val="2B383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6" name="Freeform 228"/>
            <p:cNvSpPr/>
            <p:nvPr/>
          </p:nvSpPr>
          <p:spPr bwMode="auto">
            <a:xfrm>
              <a:off x="6459538" y="1758950"/>
              <a:ext cx="7938" cy="11113"/>
            </a:xfrm>
            <a:custGeom>
              <a:avLst/>
              <a:gdLst>
                <a:gd name="T0" fmla="*/ 0 w 4"/>
                <a:gd name="T1" fmla="*/ 0 h 6"/>
                <a:gd name="T2" fmla="*/ 1 w 4"/>
                <a:gd name="T3" fmla="*/ 6 h 6"/>
                <a:gd name="T4" fmla="*/ 2 w 4"/>
                <a:gd name="T5" fmla="*/ 6 h 6"/>
                <a:gd name="T6" fmla="*/ 4 w 4"/>
                <a:gd name="T7" fmla="*/ 1 h 6"/>
                <a:gd name="T8" fmla="*/ 0 w 4"/>
                <a:gd name="T9" fmla="*/ 0 h 6"/>
              </a:gdLst>
              <a:ahLst/>
              <a:cxnLst>
                <a:cxn ang="0">
                  <a:pos x="T0" y="T1"/>
                </a:cxn>
                <a:cxn ang="0">
                  <a:pos x="T2" y="T3"/>
                </a:cxn>
                <a:cxn ang="0">
                  <a:pos x="T4" y="T5"/>
                </a:cxn>
                <a:cxn ang="0">
                  <a:pos x="T6" y="T7"/>
                </a:cxn>
                <a:cxn ang="0">
                  <a:pos x="T8" y="T9"/>
                </a:cxn>
              </a:cxnLst>
              <a:rect l="0" t="0" r="r" b="b"/>
              <a:pathLst>
                <a:path w="4" h="6">
                  <a:moveTo>
                    <a:pt x="0" y="0"/>
                  </a:moveTo>
                  <a:cubicBezTo>
                    <a:pt x="1" y="6"/>
                    <a:pt x="1" y="6"/>
                    <a:pt x="1" y="6"/>
                  </a:cubicBezTo>
                  <a:cubicBezTo>
                    <a:pt x="1" y="6"/>
                    <a:pt x="2" y="6"/>
                    <a:pt x="2" y="6"/>
                  </a:cubicBezTo>
                  <a:cubicBezTo>
                    <a:pt x="4" y="1"/>
                    <a:pt x="4" y="1"/>
                    <a:pt x="4" y="1"/>
                  </a:cubicBezTo>
                  <a:cubicBezTo>
                    <a:pt x="3" y="1"/>
                    <a:pt x="2" y="1"/>
                    <a:pt x="0" y="0"/>
                  </a:cubicBezTo>
                </a:path>
              </a:pathLst>
            </a:custGeom>
            <a:solidFill>
              <a:srgbClr val="8B939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7" name="Freeform 229"/>
            <p:cNvSpPr>
              <a:spLocks noEditPoints="1"/>
            </p:cNvSpPr>
            <p:nvPr/>
          </p:nvSpPr>
          <p:spPr bwMode="auto">
            <a:xfrm>
              <a:off x="5799138" y="1747838"/>
              <a:ext cx="800100" cy="71438"/>
            </a:xfrm>
            <a:custGeom>
              <a:avLst/>
              <a:gdLst>
                <a:gd name="T0" fmla="*/ 394 w 427"/>
                <a:gd name="T1" fmla="*/ 19 h 38"/>
                <a:gd name="T2" fmla="*/ 390 w 427"/>
                <a:gd name="T3" fmla="*/ 23 h 38"/>
                <a:gd name="T4" fmla="*/ 423 w 427"/>
                <a:gd name="T5" fmla="*/ 38 h 38"/>
                <a:gd name="T6" fmla="*/ 427 w 427"/>
                <a:gd name="T7" fmla="*/ 34 h 38"/>
                <a:gd name="T8" fmla="*/ 394 w 427"/>
                <a:gd name="T9" fmla="*/ 19 h 38"/>
                <a:gd name="T10" fmla="*/ 38 w 427"/>
                <a:gd name="T11" fmla="*/ 18 h 38"/>
                <a:gd name="T12" fmla="*/ 38 w 427"/>
                <a:gd name="T13" fmla="*/ 18 h 38"/>
                <a:gd name="T14" fmla="*/ 29 w 427"/>
                <a:gd name="T15" fmla="*/ 20 h 38"/>
                <a:gd name="T16" fmla="*/ 30 w 427"/>
                <a:gd name="T17" fmla="*/ 24 h 38"/>
                <a:gd name="T18" fmla="*/ 0 w 427"/>
                <a:gd name="T19" fmla="*/ 31 h 38"/>
                <a:gd name="T20" fmla="*/ 0 w 427"/>
                <a:gd name="T21" fmla="*/ 31 h 38"/>
                <a:gd name="T22" fmla="*/ 39 w 427"/>
                <a:gd name="T23" fmla="*/ 23 h 38"/>
                <a:gd name="T24" fmla="*/ 38 w 427"/>
                <a:gd name="T25" fmla="*/ 18 h 38"/>
                <a:gd name="T26" fmla="*/ 118 w 427"/>
                <a:gd name="T27" fmla="*/ 4 h 38"/>
                <a:gd name="T28" fmla="*/ 107 w 427"/>
                <a:gd name="T29" fmla="*/ 5 h 38"/>
                <a:gd name="T30" fmla="*/ 89 w 427"/>
                <a:gd name="T31" fmla="*/ 8 h 38"/>
                <a:gd name="T32" fmla="*/ 90 w 427"/>
                <a:gd name="T33" fmla="*/ 13 h 38"/>
                <a:gd name="T34" fmla="*/ 82 w 427"/>
                <a:gd name="T35" fmla="*/ 14 h 38"/>
                <a:gd name="T36" fmla="*/ 79 w 427"/>
                <a:gd name="T37" fmla="*/ 15 h 38"/>
                <a:gd name="T38" fmla="*/ 79 w 427"/>
                <a:gd name="T39" fmla="*/ 15 h 38"/>
                <a:gd name="T40" fmla="*/ 108 w 427"/>
                <a:gd name="T41" fmla="*/ 11 h 38"/>
                <a:gd name="T42" fmla="*/ 119 w 427"/>
                <a:gd name="T43" fmla="*/ 9 h 38"/>
                <a:gd name="T44" fmla="*/ 118 w 427"/>
                <a:gd name="T45" fmla="*/ 4 h 38"/>
                <a:gd name="T46" fmla="*/ 319 w 427"/>
                <a:gd name="T47" fmla="*/ 0 h 38"/>
                <a:gd name="T48" fmla="*/ 317 w 427"/>
                <a:gd name="T49" fmla="*/ 5 h 38"/>
                <a:gd name="T50" fmla="*/ 354 w 427"/>
                <a:gd name="T51" fmla="*/ 12 h 38"/>
                <a:gd name="T52" fmla="*/ 353 w 427"/>
                <a:gd name="T53" fmla="*/ 6 h 38"/>
                <a:gd name="T54" fmla="*/ 319 w 427"/>
                <a:gd name="T5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7" h="38">
                  <a:moveTo>
                    <a:pt x="394" y="19"/>
                  </a:moveTo>
                  <a:cubicBezTo>
                    <a:pt x="390" y="23"/>
                    <a:pt x="390" y="23"/>
                    <a:pt x="390" y="23"/>
                  </a:cubicBezTo>
                  <a:cubicBezTo>
                    <a:pt x="402" y="28"/>
                    <a:pt x="413" y="33"/>
                    <a:pt x="423" y="38"/>
                  </a:cubicBezTo>
                  <a:cubicBezTo>
                    <a:pt x="427" y="34"/>
                    <a:pt x="427" y="34"/>
                    <a:pt x="427" y="34"/>
                  </a:cubicBezTo>
                  <a:cubicBezTo>
                    <a:pt x="417" y="28"/>
                    <a:pt x="406" y="23"/>
                    <a:pt x="394" y="19"/>
                  </a:cubicBezTo>
                  <a:moveTo>
                    <a:pt x="38" y="18"/>
                  </a:moveTo>
                  <a:cubicBezTo>
                    <a:pt x="38" y="18"/>
                    <a:pt x="38" y="18"/>
                    <a:pt x="38" y="18"/>
                  </a:cubicBezTo>
                  <a:cubicBezTo>
                    <a:pt x="35" y="18"/>
                    <a:pt x="32" y="19"/>
                    <a:pt x="29" y="20"/>
                  </a:cubicBezTo>
                  <a:cubicBezTo>
                    <a:pt x="30" y="24"/>
                    <a:pt x="30" y="24"/>
                    <a:pt x="30" y="24"/>
                  </a:cubicBezTo>
                  <a:cubicBezTo>
                    <a:pt x="20" y="26"/>
                    <a:pt x="10" y="29"/>
                    <a:pt x="0" y="31"/>
                  </a:cubicBezTo>
                  <a:cubicBezTo>
                    <a:pt x="0" y="31"/>
                    <a:pt x="0" y="31"/>
                    <a:pt x="0" y="31"/>
                  </a:cubicBezTo>
                  <a:cubicBezTo>
                    <a:pt x="14" y="28"/>
                    <a:pt x="27" y="25"/>
                    <a:pt x="39" y="23"/>
                  </a:cubicBezTo>
                  <a:cubicBezTo>
                    <a:pt x="38" y="18"/>
                    <a:pt x="38" y="18"/>
                    <a:pt x="38" y="18"/>
                  </a:cubicBezTo>
                  <a:moveTo>
                    <a:pt x="118" y="4"/>
                  </a:moveTo>
                  <a:cubicBezTo>
                    <a:pt x="115" y="4"/>
                    <a:pt x="111" y="5"/>
                    <a:pt x="107" y="5"/>
                  </a:cubicBezTo>
                  <a:cubicBezTo>
                    <a:pt x="101" y="6"/>
                    <a:pt x="95" y="7"/>
                    <a:pt x="89" y="8"/>
                  </a:cubicBezTo>
                  <a:cubicBezTo>
                    <a:pt x="90" y="13"/>
                    <a:pt x="90" y="13"/>
                    <a:pt x="90" y="13"/>
                  </a:cubicBezTo>
                  <a:cubicBezTo>
                    <a:pt x="87" y="14"/>
                    <a:pt x="84" y="14"/>
                    <a:pt x="82" y="14"/>
                  </a:cubicBezTo>
                  <a:cubicBezTo>
                    <a:pt x="81" y="15"/>
                    <a:pt x="80" y="15"/>
                    <a:pt x="79" y="15"/>
                  </a:cubicBezTo>
                  <a:cubicBezTo>
                    <a:pt x="79" y="15"/>
                    <a:pt x="79" y="15"/>
                    <a:pt x="79" y="15"/>
                  </a:cubicBezTo>
                  <a:cubicBezTo>
                    <a:pt x="89" y="14"/>
                    <a:pt x="99" y="12"/>
                    <a:pt x="108" y="11"/>
                  </a:cubicBezTo>
                  <a:cubicBezTo>
                    <a:pt x="112" y="10"/>
                    <a:pt x="115" y="9"/>
                    <a:pt x="119" y="9"/>
                  </a:cubicBezTo>
                  <a:cubicBezTo>
                    <a:pt x="118" y="4"/>
                    <a:pt x="118" y="4"/>
                    <a:pt x="118" y="4"/>
                  </a:cubicBezTo>
                  <a:moveTo>
                    <a:pt x="319" y="0"/>
                  </a:moveTo>
                  <a:cubicBezTo>
                    <a:pt x="317" y="5"/>
                    <a:pt x="317" y="5"/>
                    <a:pt x="317" y="5"/>
                  </a:cubicBezTo>
                  <a:cubicBezTo>
                    <a:pt x="330" y="7"/>
                    <a:pt x="343" y="9"/>
                    <a:pt x="354" y="12"/>
                  </a:cubicBezTo>
                  <a:cubicBezTo>
                    <a:pt x="353" y="6"/>
                    <a:pt x="353" y="6"/>
                    <a:pt x="353" y="6"/>
                  </a:cubicBezTo>
                  <a:cubicBezTo>
                    <a:pt x="342" y="4"/>
                    <a:pt x="331" y="2"/>
                    <a:pt x="319" y="0"/>
                  </a:cubicBezTo>
                </a:path>
              </a:pathLst>
            </a:custGeom>
            <a:solidFill>
              <a:srgbClr val="2B383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8" name="Freeform 230"/>
            <p:cNvSpPr/>
            <p:nvPr/>
          </p:nvSpPr>
          <p:spPr bwMode="auto">
            <a:xfrm>
              <a:off x="6684963" y="1892300"/>
              <a:ext cx="14288" cy="6350"/>
            </a:xfrm>
            <a:custGeom>
              <a:avLst/>
              <a:gdLst>
                <a:gd name="T0" fmla="*/ 8 w 8"/>
                <a:gd name="T1" fmla="*/ 0 h 3"/>
                <a:gd name="T2" fmla="*/ 0 w 8"/>
                <a:gd name="T3" fmla="*/ 0 h 3"/>
                <a:gd name="T4" fmla="*/ 3 w 8"/>
                <a:gd name="T5" fmla="*/ 3 h 3"/>
                <a:gd name="T6" fmla="*/ 8 w 8"/>
                <a:gd name="T7" fmla="*/ 0 h 3"/>
              </a:gdLst>
              <a:ahLst/>
              <a:cxnLst>
                <a:cxn ang="0">
                  <a:pos x="T0" y="T1"/>
                </a:cxn>
                <a:cxn ang="0">
                  <a:pos x="T2" y="T3"/>
                </a:cxn>
                <a:cxn ang="0">
                  <a:pos x="T4" y="T5"/>
                </a:cxn>
                <a:cxn ang="0">
                  <a:pos x="T6" y="T7"/>
                </a:cxn>
              </a:cxnLst>
              <a:rect l="0" t="0" r="r" b="b"/>
              <a:pathLst>
                <a:path w="8" h="3">
                  <a:moveTo>
                    <a:pt x="8" y="0"/>
                  </a:moveTo>
                  <a:cubicBezTo>
                    <a:pt x="0" y="0"/>
                    <a:pt x="0" y="0"/>
                    <a:pt x="0" y="0"/>
                  </a:cubicBezTo>
                  <a:cubicBezTo>
                    <a:pt x="1" y="1"/>
                    <a:pt x="2" y="2"/>
                    <a:pt x="3" y="3"/>
                  </a:cubicBezTo>
                  <a:cubicBezTo>
                    <a:pt x="8" y="0"/>
                    <a:pt x="8" y="0"/>
                    <a:pt x="8" y="0"/>
                  </a:cubicBezTo>
                </a:path>
              </a:pathLst>
            </a:custGeom>
            <a:solidFill>
              <a:srgbClr val="8B939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99" name="Freeform 231"/>
            <p:cNvSpPr/>
            <p:nvPr/>
          </p:nvSpPr>
          <p:spPr bwMode="auto">
            <a:xfrm>
              <a:off x="6645276" y="1849438"/>
              <a:ext cx="53975" cy="42863"/>
            </a:xfrm>
            <a:custGeom>
              <a:avLst/>
              <a:gdLst>
                <a:gd name="T0" fmla="*/ 5 w 29"/>
                <a:gd name="T1" fmla="*/ 0 h 23"/>
                <a:gd name="T2" fmla="*/ 0 w 29"/>
                <a:gd name="T3" fmla="*/ 3 h 23"/>
                <a:gd name="T4" fmla="*/ 21 w 29"/>
                <a:gd name="T5" fmla="*/ 23 h 23"/>
                <a:gd name="T6" fmla="*/ 29 w 29"/>
                <a:gd name="T7" fmla="*/ 23 h 23"/>
                <a:gd name="T8" fmla="*/ 29 w 29"/>
                <a:gd name="T9" fmla="*/ 23 h 23"/>
                <a:gd name="T10" fmla="*/ 5 w 29"/>
                <a:gd name="T11" fmla="*/ 0 h 23"/>
              </a:gdLst>
              <a:ahLst/>
              <a:cxnLst>
                <a:cxn ang="0">
                  <a:pos x="T0" y="T1"/>
                </a:cxn>
                <a:cxn ang="0">
                  <a:pos x="T2" y="T3"/>
                </a:cxn>
                <a:cxn ang="0">
                  <a:pos x="T4" y="T5"/>
                </a:cxn>
                <a:cxn ang="0">
                  <a:pos x="T6" y="T7"/>
                </a:cxn>
                <a:cxn ang="0">
                  <a:pos x="T8" y="T9"/>
                </a:cxn>
                <a:cxn ang="0">
                  <a:pos x="T10" y="T11"/>
                </a:cxn>
              </a:cxnLst>
              <a:rect l="0" t="0" r="r" b="b"/>
              <a:pathLst>
                <a:path w="29" h="23">
                  <a:moveTo>
                    <a:pt x="5" y="0"/>
                  </a:moveTo>
                  <a:cubicBezTo>
                    <a:pt x="0" y="3"/>
                    <a:pt x="0" y="3"/>
                    <a:pt x="0" y="3"/>
                  </a:cubicBezTo>
                  <a:cubicBezTo>
                    <a:pt x="7" y="10"/>
                    <a:pt x="14" y="16"/>
                    <a:pt x="21" y="23"/>
                  </a:cubicBezTo>
                  <a:cubicBezTo>
                    <a:pt x="29" y="23"/>
                    <a:pt x="29" y="23"/>
                    <a:pt x="29" y="23"/>
                  </a:cubicBezTo>
                  <a:cubicBezTo>
                    <a:pt x="29" y="23"/>
                    <a:pt x="29" y="23"/>
                    <a:pt x="29" y="23"/>
                  </a:cubicBezTo>
                  <a:cubicBezTo>
                    <a:pt x="22" y="15"/>
                    <a:pt x="14" y="7"/>
                    <a:pt x="5" y="0"/>
                  </a:cubicBezTo>
                </a:path>
              </a:pathLst>
            </a:custGeom>
            <a:solidFill>
              <a:srgbClr val="2B383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0" name="Freeform 232"/>
            <p:cNvSpPr>
              <a:spLocks noEditPoints="1"/>
            </p:cNvSpPr>
            <p:nvPr/>
          </p:nvSpPr>
          <p:spPr bwMode="auto">
            <a:xfrm>
              <a:off x="6726238" y="1941513"/>
              <a:ext cx="77788" cy="279400"/>
            </a:xfrm>
            <a:custGeom>
              <a:avLst/>
              <a:gdLst>
                <a:gd name="T0" fmla="*/ 41 w 42"/>
                <a:gd name="T1" fmla="*/ 118 h 149"/>
                <a:gd name="T2" fmla="*/ 37 w 42"/>
                <a:gd name="T3" fmla="*/ 118 h 149"/>
                <a:gd name="T4" fmla="*/ 38 w 42"/>
                <a:gd name="T5" fmla="*/ 120 h 149"/>
                <a:gd name="T6" fmla="*/ 35 w 42"/>
                <a:gd name="T7" fmla="*/ 123 h 149"/>
                <a:gd name="T8" fmla="*/ 36 w 42"/>
                <a:gd name="T9" fmla="*/ 149 h 149"/>
                <a:gd name="T10" fmla="*/ 42 w 42"/>
                <a:gd name="T11" fmla="*/ 149 h 149"/>
                <a:gd name="T12" fmla="*/ 41 w 42"/>
                <a:gd name="T13" fmla="*/ 118 h 149"/>
                <a:gd name="T14" fmla="*/ 31 w 42"/>
                <a:gd name="T15" fmla="*/ 57 h 149"/>
                <a:gd name="T16" fmla="*/ 24 w 42"/>
                <a:gd name="T17" fmla="*/ 59 h 149"/>
                <a:gd name="T18" fmla="*/ 31 w 42"/>
                <a:gd name="T19" fmla="*/ 88 h 149"/>
                <a:gd name="T20" fmla="*/ 38 w 42"/>
                <a:gd name="T21" fmla="*/ 87 h 149"/>
                <a:gd name="T22" fmla="*/ 31 w 42"/>
                <a:gd name="T23" fmla="*/ 57 h 149"/>
                <a:gd name="T24" fmla="*/ 6 w 42"/>
                <a:gd name="T25" fmla="*/ 0 h 149"/>
                <a:gd name="T26" fmla="*/ 0 w 42"/>
                <a:gd name="T27" fmla="*/ 2 h 149"/>
                <a:gd name="T28" fmla="*/ 14 w 42"/>
                <a:gd name="T29" fmla="*/ 30 h 149"/>
                <a:gd name="T30" fmla="*/ 20 w 42"/>
                <a:gd name="T31" fmla="*/ 28 h 149"/>
                <a:gd name="T32" fmla="*/ 6 w 42"/>
                <a:gd name="T33" fmla="*/ 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149">
                  <a:moveTo>
                    <a:pt x="41" y="118"/>
                  </a:moveTo>
                  <a:cubicBezTo>
                    <a:pt x="37" y="118"/>
                    <a:pt x="37" y="118"/>
                    <a:pt x="37" y="118"/>
                  </a:cubicBezTo>
                  <a:cubicBezTo>
                    <a:pt x="37" y="119"/>
                    <a:pt x="38" y="119"/>
                    <a:pt x="38" y="120"/>
                  </a:cubicBezTo>
                  <a:cubicBezTo>
                    <a:pt x="38" y="122"/>
                    <a:pt x="36" y="123"/>
                    <a:pt x="35" y="123"/>
                  </a:cubicBezTo>
                  <a:cubicBezTo>
                    <a:pt x="35" y="132"/>
                    <a:pt x="36" y="140"/>
                    <a:pt x="36" y="149"/>
                  </a:cubicBezTo>
                  <a:cubicBezTo>
                    <a:pt x="42" y="149"/>
                    <a:pt x="42" y="149"/>
                    <a:pt x="42" y="149"/>
                  </a:cubicBezTo>
                  <a:cubicBezTo>
                    <a:pt x="42" y="138"/>
                    <a:pt x="42" y="128"/>
                    <a:pt x="41" y="118"/>
                  </a:cubicBezTo>
                  <a:moveTo>
                    <a:pt x="31" y="57"/>
                  </a:moveTo>
                  <a:cubicBezTo>
                    <a:pt x="24" y="59"/>
                    <a:pt x="24" y="59"/>
                    <a:pt x="24" y="59"/>
                  </a:cubicBezTo>
                  <a:cubicBezTo>
                    <a:pt x="27" y="68"/>
                    <a:pt x="29" y="78"/>
                    <a:pt x="31" y="88"/>
                  </a:cubicBezTo>
                  <a:cubicBezTo>
                    <a:pt x="38" y="87"/>
                    <a:pt x="38" y="87"/>
                    <a:pt x="38" y="87"/>
                  </a:cubicBezTo>
                  <a:cubicBezTo>
                    <a:pt x="36" y="77"/>
                    <a:pt x="34" y="67"/>
                    <a:pt x="31" y="57"/>
                  </a:cubicBezTo>
                  <a:moveTo>
                    <a:pt x="6" y="0"/>
                  </a:moveTo>
                  <a:cubicBezTo>
                    <a:pt x="0" y="2"/>
                    <a:pt x="0" y="2"/>
                    <a:pt x="0" y="2"/>
                  </a:cubicBezTo>
                  <a:cubicBezTo>
                    <a:pt x="5" y="11"/>
                    <a:pt x="10" y="20"/>
                    <a:pt x="14" y="30"/>
                  </a:cubicBezTo>
                  <a:cubicBezTo>
                    <a:pt x="20" y="28"/>
                    <a:pt x="20" y="28"/>
                    <a:pt x="20" y="28"/>
                  </a:cubicBezTo>
                  <a:cubicBezTo>
                    <a:pt x="16" y="18"/>
                    <a:pt x="11" y="9"/>
                    <a:pt x="6" y="0"/>
                  </a:cubicBezTo>
                </a:path>
              </a:pathLst>
            </a:custGeom>
            <a:solidFill>
              <a:schemeClr val="bg1">
                <a:lumMod val="9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1" name="Freeform 233"/>
            <p:cNvSpPr/>
            <p:nvPr/>
          </p:nvSpPr>
          <p:spPr bwMode="auto">
            <a:xfrm>
              <a:off x="6791326" y="2162175"/>
              <a:ext cx="6350" cy="9525"/>
            </a:xfrm>
            <a:custGeom>
              <a:avLst/>
              <a:gdLst>
                <a:gd name="T0" fmla="*/ 2 w 3"/>
                <a:gd name="T1" fmla="*/ 0 h 5"/>
                <a:gd name="T2" fmla="*/ 0 w 3"/>
                <a:gd name="T3" fmla="*/ 1 h 5"/>
                <a:gd name="T4" fmla="*/ 0 w 3"/>
                <a:gd name="T5" fmla="*/ 5 h 5"/>
                <a:gd name="T6" fmla="*/ 3 w 3"/>
                <a:gd name="T7" fmla="*/ 2 h 5"/>
                <a:gd name="T8" fmla="*/ 2 w 3"/>
                <a:gd name="T9" fmla="*/ 0 h 5"/>
              </a:gdLst>
              <a:ahLst/>
              <a:cxnLst>
                <a:cxn ang="0">
                  <a:pos x="T0" y="T1"/>
                </a:cxn>
                <a:cxn ang="0">
                  <a:pos x="T2" y="T3"/>
                </a:cxn>
                <a:cxn ang="0">
                  <a:pos x="T4" y="T5"/>
                </a:cxn>
                <a:cxn ang="0">
                  <a:pos x="T6" y="T7"/>
                </a:cxn>
                <a:cxn ang="0">
                  <a:pos x="T8" y="T9"/>
                </a:cxn>
              </a:cxnLst>
              <a:rect l="0" t="0" r="r" b="b"/>
              <a:pathLst>
                <a:path w="3" h="5">
                  <a:moveTo>
                    <a:pt x="2" y="0"/>
                  </a:moveTo>
                  <a:cubicBezTo>
                    <a:pt x="0" y="1"/>
                    <a:pt x="0" y="1"/>
                    <a:pt x="0" y="1"/>
                  </a:cubicBezTo>
                  <a:cubicBezTo>
                    <a:pt x="0" y="2"/>
                    <a:pt x="0" y="4"/>
                    <a:pt x="0" y="5"/>
                  </a:cubicBezTo>
                  <a:cubicBezTo>
                    <a:pt x="1" y="5"/>
                    <a:pt x="3" y="4"/>
                    <a:pt x="3" y="2"/>
                  </a:cubicBezTo>
                  <a:cubicBezTo>
                    <a:pt x="3" y="1"/>
                    <a:pt x="2" y="1"/>
                    <a:pt x="2" y="0"/>
                  </a:cubicBezTo>
                </a:path>
              </a:pathLst>
            </a:custGeom>
            <a:solidFill>
              <a:srgbClr val="2B383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2" name="Freeform 234"/>
            <p:cNvSpPr>
              <a:spLocks noEditPoints="1"/>
            </p:cNvSpPr>
            <p:nvPr/>
          </p:nvSpPr>
          <p:spPr bwMode="auto">
            <a:xfrm>
              <a:off x="6699251" y="2278063"/>
              <a:ext cx="103188" cy="403225"/>
            </a:xfrm>
            <a:custGeom>
              <a:avLst/>
              <a:gdLst>
                <a:gd name="T0" fmla="*/ 10 w 55"/>
                <a:gd name="T1" fmla="*/ 184 h 215"/>
                <a:gd name="T2" fmla="*/ 0 w 55"/>
                <a:gd name="T3" fmla="*/ 214 h 215"/>
                <a:gd name="T4" fmla="*/ 6 w 55"/>
                <a:gd name="T5" fmla="*/ 215 h 215"/>
                <a:gd name="T6" fmla="*/ 16 w 55"/>
                <a:gd name="T7" fmla="*/ 184 h 215"/>
                <a:gd name="T8" fmla="*/ 10 w 55"/>
                <a:gd name="T9" fmla="*/ 184 h 215"/>
                <a:gd name="T10" fmla="*/ 27 w 55"/>
                <a:gd name="T11" fmla="*/ 123 h 215"/>
                <a:gd name="T12" fmla="*/ 19 w 55"/>
                <a:gd name="T13" fmla="*/ 153 h 215"/>
                <a:gd name="T14" fmla="*/ 26 w 55"/>
                <a:gd name="T15" fmla="*/ 154 h 215"/>
                <a:gd name="T16" fmla="*/ 34 w 55"/>
                <a:gd name="T17" fmla="*/ 123 h 215"/>
                <a:gd name="T18" fmla="*/ 27 w 55"/>
                <a:gd name="T19" fmla="*/ 123 h 215"/>
                <a:gd name="T20" fmla="*/ 41 w 55"/>
                <a:gd name="T21" fmla="*/ 61 h 215"/>
                <a:gd name="T22" fmla="*/ 35 w 55"/>
                <a:gd name="T23" fmla="*/ 92 h 215"/>
                <a:gd name="T24" fmla="*/ 41 w 55"/>
                <a:gd name="T25" fmla="*/ 92 h 215"/>
                <a:gd name="T26" fmla="*/ 47 w 55"/>
                <a:gd name="T27" fmla="*/ 61 h 215"/>
                <a:gd name="T28" fmla="*/ 41 w 55"/>
                <a:gd name="T29" fmla="*/ 61 h 215"/>
                <a:gd name="T30" fmla="*/ 55 w 55"/>
                <a:gd name="T31" fmla="*/ 0 h 215"/>
                <a:gd name="T32" fmla="*/ 48 w 55"/>
                <a:gd name="T33" fmla="*/ 0 h 215"/>
                <a:gd name="T34" fmla="*/ 45 w 55"/>
                <a:gd name="T35" fmla="*/ 30 h 215"/>
                <a:gd name="T36" fmla="*/ 52 w 55"/>
                <a:gd name="T37" fmla="*/ 31 h 215"/>
                <a:gd name="T38" fmla="*/ 55 w 55"/>
                <a:gd name="T39"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 h="215">
                  <a:moveTo>
                    <a:pt x="10" y="184"/>
                  </a:moveTo>
                  <a:cubicBezTo>
                    <a:pt x="7" y="194"/>
                    <a:pt x="3" y="204"/>
                    <a:pt x="0" y="214"/>
                  </a:cubicBezTo>
                  <a:cubicBezTo>
                    <a:pt x="6" y="215"/>
                    <a:pt x="6" y="215"/>
                    <a:pt x="6" y="215"/>
                  </a:cubicBezTo>
                  <a:cubicBezTo>
                    <a:pt x="10" y="205"/>
                    <a:pt x="13" y="195"/>
                    <a:pt x="16" y="184"/>
                  </a:cubicBezTo>
                  <a:cubicBezTo>
                    <a:pt x="10" y="184"/>
                    <a:pt x="10" y="184"/>
                    <a:pt x="10" y="184"/>
                  </a:cubicBezTo>
                  <a:moveTo>
                    <a:pt x="27" y="123"/>
                  </a:moveTo>
                  <a:cubicBezTo>
                    <a:pt x="25" y="133"/>
                    <a:pt x="22" y="143"/>
                    <a:pt x="19" y="153"/>
                  </a:cubicBezTo>
                  <a:cubicBezTo>
                    <a:pt x="26" y="154"/>
                    <a:pt x="26" y="154"/>
                    <a:pt x="26" y="154"/>
                  </a:cubicBezTo>
                  <a:cubicBezTo>
                    <a:pt x="29" y="144"/>
                    <a:pt x="31" y="133"/>
                    <a:pt x="34" y="123"/>
                  </a:cubicBezTo>
                  <a:cubicBezTo>
                    <a:pt x="27" y="123"/>
                    <a:pt x="27" y="123"/>
                    <a:pt x="27" y="123"/>
                  </a:cubicBezTo>
                  <a:moveTo>
                    <a:pt x="41" y="61"/>
                  </a:moveTo>
                  <a:cubicBezTo>
                    <a:pt x="39" y="71"/>
                    <a:pt x="37" y="82"/>
                    <a:pt x="35" y="92"/>
                  </a:cubicBezTo>
                  <a:cubicBezTo>
                    <a:pt x="41" y="92"/>
                    <a:pt x="41" y="92"/>
                    <a:pt x="41" y="92"/>
                  </a:cubicBezTo>
                  <a:cubicBezTo>
                    <a:pt x="44" y="82"/>
                    <a:pt x="46" y="72"/>
                    <a:pt x="47" y="61"/>
                  </a:cubicBezTo>
                  <a:cubicBezTo>
                    <a:pt x="41" y="61"/>
                    <a:pt x="41" y="61"/>
                    <a:pt x="41" y="61"/>
                  </a:cubicBezTo>
                  <a:moveTo>
                    <a:pt x="55" y="0"/>
                  </a:moveTo>
                  <a:cubicBezTo>
                    <a:pt x="48" y="0"/>
                    <a:pt x="48" y="0"/>
                    <a:pt x="48" y="0"/>
                  </a:cubicBezTo>
                  <a:cubicBezTo>
                    <a:pt x="48" y="10"/>
                    <a:pt x="47" y="20"/>
                    <a:pt x="45" y="30"/>
                  </a:cubicBezTo>
                  <a:cubicBezTo>
                    <a:pt x="52" y="31"/>
                    <a:pt x="52" y="31"/>
                    <a:pt x="52" y="31"/>
                  </a:cubicBezTo>
                  <a:cubicBezTo>
                    <a:pt x="53" y="20"/>
                    <a:pt x="54" y="10"/>
                    <a:pt x="55" y="0"/>
                  </a:cubicBezTo>
                </a:path>
              </a:pathLst>
            </a:custGeom>
            <a:solidFill>
              <a:schemeClr val="bg1">
                <a:lumMod val="9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3" name="Freeform 235"/>
            <p:cNvSpPr/>
            <p:nvPr/>
          </p:nvSpPr>
          <p:spPr bwMode="auto">
            <a:xfrm>
              <a:off x="6656388" y="2735263"/>
              <a:ext cx="30163" cy="58738"/>
            </a:xfrm>
            <a:custGeom>
              <a:avLst/>
              <a:gdLst>
                <a:gd name="T0" fmla="*/ 12 w 16"/>
                <a:gd name="T1" fmla="*/ 0 h 31"/>
                <a:gd name="T2" fmla="*/ 0 w 16"/>
                <a:gd name="T3" fmla="*/ 30 h 31"/>
                <a:gd name="T4" fmla="*/ 6 w 16"/>
                <a:gd name="T5" fmla="*/ 31 h 31"/>
                <a:gd name="T6" fmla="*/ 16 w 16"/>
                <a:gd name="T7" fmla="*/ 8 h 31"/>
                <a:gd name="T8" fmla="*/ 13 w 16"/>
                <a:gd name="T9" fmla="*/ 7 h 31"/>
                <a:gd name="T10" fmla="*/ 15 w 16"/>
                <a:gd name="T11" fmla="*/ 1 h 31"/>
                <a:gd name="T12" fmla="*/ 12 w 16"/>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2" y="0"/>
                  </a:moveTo>
                  <a:cubicBezTo>
                    <a:pt x="8" y="10"/>
                    <a:pt x="4" y="20"/>
                    <a:pt x="0" y="30"/>
                  </a:cubicBezTo>
                  <a:cubicBezTo>
                    <a:pt x="6" y="31"/>
                    <a:pt x="6" y="31"/>
                    <a:pt x="6" y="31"/>
                  </a:cubicBezTo>
                  <a:cubicBezTo>
                    <a:pt x="9" y="24"/>
                    <a:pt x="13" y="16"/>
                    <a:pt x="16" y="8"/>
                  </a:cubicBezTo>
                  <a:cubicBezTo>
                    <a:pt x="13" y="7"/>
                    <a:pt x="13" y="7"/>
                    <a:pt x="13" y="7"/>
                  </a:cubicBezTo>
                  <a:cubicBezTo>
                    <a:pt x="15" y="1"/>
                    <a:pt x="15" y="1"/>
                    <a:pt x="15" y="1"/>
                  </a:cubicBezTo>
                  <a:cubicBezTo>
                    <a:pt x="12" y="0"/>
                    <a:pt x="12" y="0"/>
                    <a:pt x="12" y="0"/>
                  </a:cubicBezTo>
                </a:path>
              </a:pathLst>
            </a:custGeom>
            <a:solidFill>
              <a:schemeClr val="bg1">
                <a:lumMod val="9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4" name="Freeform 236"/>
            <p:cNvSpPr/>
            <p:nvPr/>
          </p:nvSpPr>
          <p:spPr bwMode="auto">
            <a:xfrm>
              <a:off x="6681788" y="2738438"/>
              <a:ext cx="9525" cy="12700"/>
            </a:xfrm>
            <a:custGeom>
              <a:avLst/>
              <a:gdLst>
                <a:gd name="T0" fmla="*/ 2 w 5"/>
                <a:gd name="T1" fmla="*/ 0 h 7"/>
                <a:gd name="T2" fmla="*/ 0 w 5"/>
                <a:gd name="T3" fmla="*/ 6 h 7"/>
                <a:gd name="T4" fmla="*/ 3 w 5"/>
                <a:gd name="T5" fmla="*/ 7 h 7"/>
                <a:gd name="T6" fmla="*/ 5 w 5"/>
                <a:gd name="T7" fmla="*/ 0 h 7"/>
                <a:gd name="T8" fmla="*/ 2 w 5"/>
                <a:gd name="T9" fmla="*/ 0 h 7"/>
              </a:gdLst>
              <a:ahLst/>
              <a:cxnLst>
                <a:cxn ang="0">
                  <a:pos x="T0" y="T1"/>
                </a:cxn>
                <a:cxn ang="0">
                  <a:pos x="T2" y="T3"/>
                </a:cxn>
                <a:cxn ang="0">
                  <a:pos x="T4" y="T5"/>
                </a:cxn>
                <a:cxn ang="0">
                  <a:pos x="T6" y="T7"/>
                </a:cxn>
                <a:cxn ang="0">
                  <a:pos x="T8" y="T9"/>
                </a:cxn>
              </a:cxnLst>
              <a:rect l="0" t="0" r="r" b="b"/>
              <a:pathLst>
                <a:path w="5" h="7">
                  <a:moveTo>
                    <a:pt x="2" y="0"/>
                  </a:moveTo>
                  <a:cubicBezTo>
                    <a:pt x="0" y="6"/>
                    <a:pt x="0" y="6"/>
                    <a:pt x="0" y="6"/>
                  </a:cubicBezTo>
                  <a:cubicBezTo>
                    <a:pt x="3" y="7"/>
                    <a:pt x="3" y="7"/>
                    <a:pt x="3" y="7"/>
                  </a:cubicBezTo>
                  <a:cubicBezTo>
                    <a:pt x="3" y="4"/>
                    <a:pt x="4" y="2"/>
                    <a:pt x="5" y="0"/>
                  </a:cubicBezTo>
                  <a:cubicBezTo>
                    <a:pt x="2" y="0"/>
                    <a:pt x="2" y="0"/>
                    <a:pt x="2" y="0"/>
                  </a:cubicBezTo>
                </a:path>
              </a:pathLst>
            </a:custGeom>
            <a:solidFill>
              <a:srgbClr val="3D4A4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5" name="Freeform 237"/>
            <p:cNvSpPr>
              <a:spLocks noEditPoints="1"/>
            </p:cNvSpPr>
            <p:nvPr/>
          </p:nvSpPr>
          <p:spPr bwMode="auto">
            <a:xfrm>
              <a:off x="6318251" y="2847975"/>
              <a:ext cx="327025" cy="609600"/>
            </a:xfrm>
            <a:custGeom>
              <a:avLst/>
              <a:gdLst>
                <a:gd name="T0" fmla="*/ 17 w 175"/>
                <a:gd name="T1" fmla="*/ 295 h 325"/>
                <a:gd name="T2" fmla="*/ 0 w 175"/>
                <a:gd name="T3" fmla="*/ 324 h 325"/>
                <a:gd name="T4" fmla="*/ 6 w 175"/>
                <a:gd name="T5" fmla="*/ 325 h 325"/>
                <a:gd name="T6" fmla="*/ 23 w 175"/>
                <a:gd name="T7" fmla="*/ 297 h 325"/>
                <a:gd name="T8" fmla="*/ 17 w 175"/>
                <a:gd name="T9" fmla="*/ 295 h 325"/>
                <a:gd name="T10" fmla="*/ 51 w 175"/>
                <a:gd name="T11" fmla="*/ 237 h 325"/>
                <a:gd name="T12" fmla="*/ 34 w 175"/>
                <a:gd name="T13" fmla="*/ 266 h 325"/>
                <a:gd name="T14" fmla="*/ 40 w 175"/>
                <a:gd name="T15" fmla="*/ 268 h 325"/>
                <a:gd name="T16" fmla="*/ 57 w 175"/>
                <a:gd name="T17" fmla="*/ 238 h 325"/>
                <a:gd name="T18" fmla="*/ 51 w 175"/>
                <a:gd name="T19" fmla="*/ 237 h 325"/>
                <a:gd name="T20" fmla="*/ 83 w 175"/>
                <a:gd name="T21" fmla="*/ 178 h 325"/>
                <a:gd name="T22" fmla="*/ 67 w 175"/>
                <a:gd name="T23" fmla="*/ 208 h 325"/>
                <a:gd name="T24" fmla="*/ 73 w 175"/>
                <a:gd name="T25" fmla="*/ 209 h 325"/>
                <a:gd name="T26" fmla="*/ 89 w 175"/>
                <a:gd name="T27" fmla="*/ 180 h 325"/>
                <a:gd name="T28" fmla="*/ 83 w 175"/>
                <a:gd name="T29" fmla="*/ 178 h 325"/>
                <a:gd name="T30" fmla="*/ 114 w 175"/>
                <a:gd name="T31" fmla="*/ 119 h 325"/>
                <a:gd name="T32" fmla="*/ 99 w 175"/>
                <a:gd name="T33" fmla="*/ 149 h 325"/>
                <a:gd name="T34" fmla="*/ 105 w 175"/>
                <a:gd name="T35" fmla="*/ 150 h 325"/>
                <a:gd name="T36" fmla="*/ 105 w 175"/>
                <a:gd name="T37" fmla="*/ 150 h 325"/>
                <a:gd name="T38" fmla="*/ 105 w 175"/>
                <a:gd name="T39" fmla="*/ 150 h 325"/>
                <a:gd name="T40" fmla="*/ 105 w 175"/>
                <a:gd name="T41" fmla="*/ 150 h 325"/>
                <a:gd name="T42" fmla="*/ 120 w 175"/>
                <a:gd name="T43" fmla="*/ 121 h 325"/>
                <a:gd name="T44" fmla="*/ 114 w 175"/>
                <a:gd name="T45" fmla="*/ 119 h 325"/>
                <a:gd name="T46" fmla="*/ 142 w 175"/>
                <a:gd name="T47" fmla="*/ 60 h 325"/>
                <a:gd name="T48" fmla="*/ 128 w 175"/>
                <a:gd name="T49" fmla="*/ 90 h 325"/>
                <a:gd name="T50" fmla="*/ 134 w 175"/>
                <a:gd name="T51" fmla="*/ 91 h 325"/>
                <a:gd name="T52" fmla="*/ 148 w 175"/>
                <a:gd name="T53" fmla="*/ 61 h 325"/>
                <a:gd name="T54" fmla="*/ 142 w 175"/>
                <a:gd name="T55" fmla="*/ 60 h 325"/>
                <a:gd name="T56" fmla="*/ 169 w 175"/>
                <a:gd name="T57" fmla="*/ 0 h 325"/>
                <a:gd name="T58" fmla="*/ 156 w 175"/>
                <a:gd name="T59" fmla="*/ 30 h 325"/>
                <a:gd name="T60" fmla="*/ 162 w 175"/>
                <a:gd name="T61" fmla="*/ 32 h 325"/>
                <a:gd name="T62" fmla="*/ 175 w 175"/>
                <a:gd name="T63" fmla="*/ 2 h 325"/>
                <a:gd name="T64" fmla="*/ 169 w 175"/>
                <a:gd name="T65" fmla="*/ 0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5" h="325">
                  <a:moveTo>
                    <a:pt x="17" y="295"/>
                  </a:moveTo>
                  <a:cubicBezTo>
                    <a:pt x="11" y="305"/>
                    <a:pt x="5" y="315"/>
                    <a:pt x="0" y="324"/>
                  </a:cubicBezTo>
                  <a:cubicBezTo>
                    <a:pt x="6" y="325"/>
                    <a:pt x="6" y="325"/>
                    <a:pt x="6" y="325"/>
                  </a:cubicBezTo>
                  <a:cubicBezTo>
                    <a:pt x="11" y="317"/>
                    <a:pt x="17" y="307"/>
                    <a:pt x="23" y="297"/>
                  </a:cubicBezTo>
                  <a:cubicBezTo>
                    <a:pt x="17" y="295"/>
                    <a:pt x="17" y="295"/>
                    <a:pt x="17" y="295"/>
                  </a:cubicBezTo>
                  <a:moveTo>
                    <a:pt x="51" y="237"/>
                  </a:moveTo>
                  <a:cubicBezTo>
                    <a:pt x="45" y="247"/>
                    <a:pt x="40" y="257"/>
                    <a:pt x="34" y="266"/>
                  </a:cubicBezTo>
                  <a:cubicBezTo>
                    <a:pt x="40" y="268"/>
                    <a:pt x="40" y="268"/>
                    <a:pt x="40" y="268"/>
                  </a:cubicBezTo>
                  <a:cubicBezTo>
                    <a:pt x="46" y="258"/>
                    <a:pt x="51" y="249"/>
                    <a:pt x="57" y="238"/>
                  </a:cubicBezTo>
                  <a:cubicBezTo>
                    <a:pt x="51" y="237"/>
                    <a:pt x="51" y="237"/>
                    <a:pt x="51" y="237"/>
                  </a:cubicBezTo>
                  <a:moveTo>
                    <a:pt x="83" y="178"/>
                  </a:moveTo>
                  <a:cubicBezTo>
                    <a:pt x="78" y="188"/>
                    <a:pt x="72" y="198"/>
                    <a:pt x="67" y="208"/>
                  </a:cubicBezTo>
                  <a:cubicBezTo>
                    <a:pt x="73" y="209"/>
                    <a:pt x="73" y="209"/>
                    <a:pt x="73" y="209"/>
                  </a:cubicBezTo>
                  <a:cubicBezTo>
                    <a:pt x="79" y="200"/>
                    <a:pt x="84" y="190"/>
                    <a:pt x="89" y="180"/>
                  </a:cubicBezTo>
                  <a:cubicBezTo>
                    <a:pt x="83" y="178"/>
                    <a:pt x="83" y="178"/>
                    <a:pt x="83" y="178"/>
                  </a:cubicBezTo>
                  <a:moveTo>
                    <a:pt x="114" y="119"/>
                  </a:moveTo>
                  <a:cubicBezTo>
                    <a:pt x="109" y="129"/>
                    <a:pt x="104" y="139"/>
                    <a:pt x="99" y="149"/>
                  </a:cubicBezTo>
                  <a:cubicBezTo>
                    <a:pt x="105" y="150"/>
                    <a:pt x="105" y="150"/>
                    <a:pt x="105" y="150"/>
                  </a:cubicBezTo>
                  <a:cubicBezTo>
                    <a:pt x="105" y="150"/>
                    <a:pt x="105" y="150"/>
                    <a:pt x="105" y="150"/>
                  </a:cubicBezTo>
                  <a:cubicBezTo>
                    <a:pt x="105" y="150"/>
                    <a:pt x="105" y="150"/>
                    <a:pt x="105" y="150"/>
                  </a:cubicBezTo>
                  <a:cubicBezTo>
                    <a:pt x="105" y="150"/>
                    <a:pt x="105" y="150"/>
                    <a:pt x="105" y="150"/>
                  </a:cubicBezTo>
                  <a:cubicBezTo>
                    <a:pt x="110" y="141"/>
                    <a:pt x="115" y="131"/>
                    <a:pt x="120" y="121"/>
                  </a:cubicBezTo>
                  <a:cubicBezTo>
                    <a:pt x="114" y="119"/>
                    <a:pt x="114" y="119"/>
                    <a:pt x="114" y="119"/>
                  </a:cubicBezTo>
                  <a:moveTo>
                    <a:pt x="142" y="60"/>
                  </a:moveTo>
                  <a:cubicBezTo>
                    <a:pt x="137" y="70"/>
                    <a:pt x="133" y="80"/>
                    <a:pt x="128" y="90"/>
                  </a:cubicBezTo>
                  <a:cubicBezTo>
                    <a:pt x="134" y="91"/>
                    <a:pt x="134" y="91"/>
                    <a:pt x="134" y="91"/>
                  </a:cubicBezTo>
                  <a:cubicBezTo>
                    <a:pt x="139" y="81"/>
                    <a:pt x="144" y="72"/>
                    <a:pt x="148" y="61"/>
                  </a:cubicBezTo>
                  <a:cubicBezTo>
                    <a:pt x="142" y="60"/>
                    <a:pt x="142" y="60"/>
                    <a:pt x="142" y="60"/>
                  </a:cubicBezTo>
                  <a:moveTo>
                    <a:pt x="169" y="0"/>
                  </a:moveTo>
                  <a:cubicBezTo>
                    <a:pt x="164" y="10"/>
                    <a:pt x="160" y="20"/>
                    <a:pt x="156" y="30"/>
                  </a:cubicBezTo>
                  <a:cubicBezTo>
                    <a:pt x="162" y="32"/>
                    <a:pt x="162" y="32"/>
                    <a:pt x="162" y="32"/>
                  </a:cubicBezTo>
                  <a:cubicBezTo>
                    <a:pt x="166" y="22"/>
                    <a:pt x="171" y="12"/>
                    <a:pt x="175" y="2"/>
                  </a:cubicBezTo>
                  <a:cubicBezTo>
                    <a:pt x="169" y="0"/>
                    <a:pt x="169" y="0"/>
                    <a:pt x="169" y="0"/>
                  </a:cubicBezTo>
                </a:path>
              </a:pathLst>
            </a:custGeom>
            <a:solidFill>
              <a:schemeClr val="bg1">
                <a:lumMod val="6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6" name="Freeform 238"/>
            <p:cNvSpPr>
              <a:spLocks noEditPoints="1"/>
            </p:cNvSpPr>
            <p:nvPr/>
          </p:nvSpPr>
          <p:spPr bwMode="auto">
            <a:xfrm>
              <a:off x="5797551" y="1754188"/>
              <a:ext cx="784225" cy="1819275"/>
            </a:xfrm>
            <a:custGeom>
              <a:avLst/>
              <a:gdLst>
                <a:gd name="T0" fmla="*/ 230 w 419"/>
                <a:gd name="T1" fmla="*/ 941 h 971"/>
                <a:gd name="T2" fmla="*/ 222 w 419"/>
                <a:gd name="T3" fmla="*/ 971 h 971"/>
                <a:gd name="T4" fmla="*/ 243 w 419"/>
                <a:gd name="T5" fmla="*/ 913 h 971"/>
                <a:gd name="T6" fmla="*/ 260 w 419"/>
                <a:gd name="T7" fmla="*/ 887 h 971"/>
                <a:gd name="T8" fmla="*/ 243 w 419"/>
                <a:gd name="T9" fmla="*/ 913 h 971"/>
                <a:gd name="T10" fmla="*/ 279 w 419"/>
                <a:gd name="T11" fmla="*/ 828 h 971"/>
                <a:gd name="T12" fmla="*/ 272 w 419"/>
                <a:gd name="T13" fmla="*/ 858 h 971"/>
                <a:gd name="T14" fmla="*/ 290 w 419"/>
                <a:gd name="T15" fmla="*/ 800 h 971"/>
                <a:gd name="T16" fmla="*/ 306 w 419"/>
                <a:gd name="T17" fmla="*/ 773 h 971"/>
                <a:gd name="T18" fmla="*/ 290 w 419"/>
                <a:gd name="T19" fmla="*/ 800 h 971"/>
                <a:gd name="T20" fmla="*/ 317 w 419"/>
                <a:gd name="T21" fmla="*/ 744 h 971"/>
                <a:gd name="T22" fmla="*/ 317 w 419"/>
                <a:gd name="T23" fmla="*/ 744 h 971"/>
                <a:gd name="T24" fmla="*/ 323 w 419"/>
                <a:gd name="T25" fmla="*/ 714 h 971"/>
                <a:gd name="T26" fmla="*/ 317 w 419"/>
                <a:gd name="T27" fmla="*/ 744 h 971"/>
                <a:gd name="T28" fmla="*/ 333 w 419"/>
                <a:gd name="T29" fmla="*/ 685 h 971"/>
                <a:gd name="T30" fmla="*/ 347 w 419"/>
                <a:gd name="T31" fmla="*/ 657 h 971"/>
                <a:gd name="T32" fmla="*/ 333 w 419"/>
                <a:gd name="T33" fmla="*/ 685 h 971"/>
                <a:gd name="T34" fmla="*/ 360 w 419"/>
                <a:gd name="T35" fmla="*/ 597 h 971"/>
                <a:gd name="T36" fmla="*/ 356 w 419"/>
                <a:gd name="T37" fmla="*/ 628 h 971"/>
                <a:gd name="T38" fmla="*/ 369 w 419"/>
                <a:gd name="T39" fmla="*/ 568 h 971"/>
                <a:gd name="T40" fmla="*/ 381 w 419"/>
                <a:gd name="T41" fmla="*/ 540 h 971"/>
                <a:gd name="T42" fmla="*/ 369 w 419"/>
                <a:gd name="T43" fmla="*/ 568 h 971"/>
                <a:gd name="T44" fmla="*/ 391 w 419"/>
                <a:gd name="T45" fmla="*/ 479 h 971"/>
                <a:gd name="T46" fmla="*/ 389 w 419"/>
                <a:gd name="T47" fmla="*/ 510 h 971"/>
                <a:gd name="T48" fmla="*/ 397 w 419"/>
                <a:gd name="T49" fmla="*/ 449 h 971"/>
                <a:gd name="T50" fmla="*/ 407 w 419"/>
                <a:gd name="T51" fmla="*/ 419 h 971"/>
                <a:gd name="T52" fmla="*/ 397 w 419"/>
                <a:gd name="T53" fmla="*/ 449 h 971"/>
                <a:gd name="T54" fmla="*/ 410 w 419"/>
                <a:gd name="T55" fmla="*/ 358 h 971"/>
                <a:gd name="T56" fmla="*/ 411 w 419"/>
                <a:gd name="T57" fmla="*/ 389 h 971"/>
                <a:gd name="T58" fmla="*/ 412 w 419"/>
                <a:gd name="T59" fmla="*/ 328 h 971"/>
                <a:gd name="T60" fmla="*/ 419 w 419"/>
                <a:gd name="T61" fmla="*/ 297 h 971"/>
                <a:gd name="T62" fmla="*/ 412 w 419"/>
                <a:gd name="T63" fmla="*/ 328 h 971"/>
                <a:gd name="T64" fmla="*/ 411 w 419"/>
                <a:gd name="T65" fmla="*/ 236 h 971"/>
                <a:gd name="T66" fmla="*/ 418 w 419"/>
                <a:gd name="T67" fmla="*/ 267 h 971"/>
                <a:gd name="T68" fmla="*/ 401 w 419"/>
                <a:gd name="T69" fmla="*/ 176 h 971"/>
                <a:gd name="T70" fmla="*/ 413 w 419"/>
                <a:gd name="T71" fmla="*/ 205 h 971"/>
                <a:gd name="T72" fmla="*/ 401 w 419"/>
                <a:gd name="T73" fmla="*/ 176 h 971"/>
                <a:gd name="T74" fmla="*/ 385 w 419"/>
                <a:gd name="T75" fmla="*/ 117 h 971"/>
                <a:gd name="T76" fmla="*/ 393 w 419"/>
                <a:gd name="T77" fmla="*/ 147 h 971"/>
                <a:gd name="T78" fmla="*/ 346 w 419"/>
                <a:gd name="T79" fmla="*/ 70 h 971"/>
                <a:gd name="T80" fmla="*/ 369 w 419"/>
                <a:gd name="T81" fmla="*/ 91 h 971"/>
                <a:gd name="T82" fmla="*/ 346 w 419"/>
                <a:gd name="T83" fmla="*/ 70 h 971"/>
                <a:gd name="T84" fmla="*/ 301 w 419"/>
                <a:gd name="T85" fmla="*/ 30 h 971"/>
                <a:gd name="T86" fmla="*/ 324 w 419"/>
                <a:gd name="T87" fmla="*/ 50 h 971"/>
                <a:gd name="T88" fmla="*/ 242 w 419"/>
                <a:gd name="T89" fmla="*/ 13 h 971"/>
                <a:gd name="T90" fmla="*/ 272 w 419"/>
                <a:gd name="T91" fmla="*/ 17 h 971"/>
                <a:gd name="T92" fmla="*/ 242 w 419"/>
                <a:gd name="T93" fmla="*/ 13 h 971"/>
                <a:gd name="T94" fmla="*/ 182 w 419"/>
                <a:gd name="T95" fmla="*/ 0 h 971"/>
                <a:gd name="T96" fmla="*/ 212 w 419"/>
                <a:gd name="T97" fmla="*/ 8 h 971"/>
                <a:gd name="T98" fmla="*/ 0 w 419"/>
                <a:gd name="T99" fmla="*/ 23 h 971"/>
                <a:gd name="T100" fmla="*/ 30 w 419"/>
                <a:gd name="T101" fmla="*/ 16 h 971"/>
                <a:gd name="T102" fmla="*/ 1 w 419"/>
                <a:gd name="T103" fmla="*/ 28 h 971"/>
                <a:gd name="T104" fmla="*/ 121 w 419"/>
                <a:gd name="T105" fmla="*/ 7 h 971"/>
                <a:gd name="T106" fmla="*/ 151 w 419"/>
                <a:gd name="T107" fmla="*/ 0 h 971"/>
                <a:gd name="T108" fmla="*/ 121 w 419"/>
                <a:gd name="T109" fmla="*/ 7 h 971"/>
                <a:gd name="T110" fmla="*/ 82 w 419"/>
                <a:gd name="T111" fmla="*/ 6 h 971"/>
                <a:gd name="T112" fmla="*/ 91 w 419"/>
                <a:gd name="T113" fmla="*/ 10 h 971"/>
                <a:gd name="T114" fmla="*/ 61 w 419"/>
                <a:gd name="T115" fmla="*/ 15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19" h="971">
                  <a:moveTo>
                    <a:pt x="217" y="968"/>
                  </a:moveTo>
                  <a:cubicBezTo>
                    <a:pt x="217" y="968"/>
                    <a:pt x="222" y="959"/>
                    <a:pt x="230" y="941"/>
                  </a:cubicBezTo>
                  <a:cubicBezTo>
                    <a:pt x="235" y="943"/>
                    <a:pt x="235" y="943"/>
                    <a:pt x="235" y="943"/>
                  </a:cubicBezTo>
                  <a:cubicBezTo>
                    <a:pt x="227" y="961"/>
                    <a:pt x="222" y="971"/>
                    <a:pt x="222" y="971"/>
                  </a:cubicBezTo>
                  <a:cubicBezTo>
                    <a:pt x="217" y="968"/>
                    <a:pt x="217" y="968"/>
                    <a:pt x="217" y="968"/>
                  </a:cubicBezTo>
                  <a:moveTo>
                    <a:pt x="243" y="913"/>
                  </a:moveTo>
                  <a:cubicBezTo>
                    <a:pt x="247" y="904"/>
                    <a:pt x="251" y="895"/>
                    <a:pt x="255" y="885"/>
                  </a:cubicBezTo>
                  <a:cubicBezTo>
                    <a:pt x="260" y="887"/>
                    <a:pt x="260" y="887"/>
                    <a:pt x="260" y="887"/>
                  </a:cubicBezTo>
                  <a:cubicBezTo>
                    <a:pt x="256" y="897"/>
                    <a:pt x="252" y="906"/>
                    <a:pt x="248" y="915"/>
                  </a:cubicBezTo>
                  <a:cubicBezTo>
                    <a:pt x="243" y="913"/>
                    <a:pt x="243" y="913"/>
                    <a:pt x="243" y="913"/>
                  </a:cubicBezTo>
                  <a:moveTo>
                    <a:pt x="267" y="856"/>
                  </a:moveTo>
                  <a:cubicBezTo>
                    <a:pt x="271" y="847"/>
                    <a:pt x="275" y="838"/>
                    <a:pt x="279" y="828"/>
                  </a:cubicBezTo>
                  <a:cubicBezTo>
                    <a:pt x="284" y="830"/>
                    <a:pt x="284" y="830"/>
                    <a:pt x="284" y="830"/>
                  </a:cubicBezTo>
                  <a:cubicBezTo>
                    <a:pt x="280" y="840"/>
                    <a:pt x="276" y="849"/>
                    <a:pt x="272" y="858"/>
                  </a:cubicBezTo>
                  <a:cubicBezTo>
                    <a:pt x="267" y="856"/>
                    <a:pt x="267" y="856"/>
                    <a:pt x="267" y="856"/>
                  </a:cubicBezTo>
                  <a:moveTo>
                    <a:pt x="290" y="800"/>
                  </a:moveTo>
                  <a:cubicBezTo>
                    <a:pt x="294" y="791"/>
                    <a:pt x="298" y="781"/>
                    <a:pt x="302" y="771"/>
                  </a:cubicBezTo>
                  <a:cubicBezTo>
                    <a:pt x="306" y="773"/>
                    <a:pt x="306" y="773"/>
                    <a:pt x="306" y="773"/>
                  </a:cubicBezTo>
                  <a:cubicBezTo>
                    <a:pt x="303" y="783"/>
                    <a:pt x="299" y="792"/>
                    <a:pt x="295" y="802"/>
                  </a:cubicBezTo>
                  <a:cubicBezTo>
                    <a:pt x="290" y="800"/>
                    <a:pt x="290" y="800"/>
                    <a:pt x="290" y="800"/>
                  </a:cubicBezTo>
                  <a:moveTo>
                    <a:pt x="317" y="744"/>
                  </a:moveTo>
                  <a:cubicBezTo>
                    <a:pt x="317" y="744"/>
                    <a:pt x="317" y="744"/>
                    <a:pt x="317" y="744"/>
                  </a:cubicBezTo>
                  <a:cubicBezTo>
                    <a:pt x="317" y="744"/>
                    <a:pt x="317" y="744"/>
                    <a:pt x="317" y="744"/>
                  </a:cubicBezTo>
                  <a:cubicBezTo>
                    <a:pt x="317" y="744"/>
                    <a:pt x="317" y="744"/>
                    <a:pt x="317" y="744"/>
                  </a:cubicBezTo>
                  <a:moveTo>
                    <a:pt x="312" y="743"/>
                  </a:moveTo>
                  <a:cubicBezTo>
                    <a:pt x="316" y="733"/>
                    <a:pt x="319" y="723"/>
                    <a:pt x="323" y="714"/>
                  </a:cubicBezTo>
                  <a:cubicBezTo>
                    <a:pt x="327" y="715"/>
                    <a:pt x="327" y="715"/>
                    <a:pt x="327" y="715"/>
                  </a:cubicBezTo>
                  <a:cubicBezTo>
                    <a:pt x="324" y="725"/>
                    <a:pt x="321" y="735"/>
                    <a:pt x="317" y="744"/>
                  </a:cubicBezTo>
                  <a:cubicBezTo>
                    <a:pt x="312" y="743"/>
                    <a:pt x="312" y="743"/>
                    <a:pt x="312" y="743"/>
                  </a:cubicBezTo>
                  <a:moveTo>
                    <a:pt x="333" y="685"/>
                  </a:moveTo>
                  <a:cubicBezTo>
                    <a:pt x="336" y="675"/>
                    <a:pt x="339" y="666"/>
                    <a:pt x="342" y="656"/>
                  </a:cubicBezTo>
                  <a:cubicBezTo>
                    <a:pt x="347" y="657"/>
                    <a:pt x="347" y="657"/>
                    <a:pt x="347" y="657"/>
                  </a:cubicBezTo>
                  <a:cubicBezTo>
                    <a:pt x="344" y="667"/>
                    <a:pt x="341" y="677"/>
                    <a:pt x="337" y="686"/>
                  </a:cubicBezTo>
                  <a:cubicBezTo>
                    <a:pt x="333" y="685"/>
                    <a:pt x="333" y="685"/>
                    <a:pt x="333" y="685"/>
                  </a:cubicBezTo>
                  <a:moveTo>
                    <a:pt x="352" y="627"/>
                  </a:moveTo>
                  <a:cubicBezTo>
                    <a:pt x="355" y="617"/>
                    <a:pt x="357" y="607"/>
                    <a:pt x="360" y="597"/>
                  </a:cubicBezTo>
                  <a:cubicBezTo>
                    <a:pt x="365" y="599"/>
                    <a:pt x="365" y="599"/>
                    <a:pt x="365" y="599"/>
                  </a:cubicBezTo>
                  <a:cubicBezTo>
                    <a:pt x="362" y="609"/>
                    <a:pt x="359" y="618"/>
                    <a:pt x="356" y="628"/>
                  </a:cubicBezTo>
                  <a:cubicBezTo>
                    <a:pt x="352" y="627"/>
                    <a:pt x="352" y="627"/>
                    <a:pt x="352" y="627"/>
                  </a:cubicBezTo>
                  <a:moveTo>
                    <a:pt x="369" y="568"/>
                  </a:moveTo>
                  <a:cubicBezTo>
                    <a:pt x="371" y="558"/>
                    <a:pt x="374" y="548"/>
                    <a:pt x="377" y="538"/>
                  </a:cubicBezTo>
                  <a:cubicBezTo>
                    <a:pt x="381" y="540"/>
                    <a:pt x="381" y="540"/>
                    <a:pt x="381" y="540"/>
                  </a:cubicBezTo>
                  <a:cubicBezTo>
                    <a:pt x="379" y="549"/>
                    <a:pt x="376" y="559"/>
                    <a:pt x="374" y="569"/>
                  </a:cubicBezTo>
                  <a:cubicBezTo>
                    <a:pt x="369" y="568"/>
                    <a:pt x="369" y="568"/>
                    <a:pt x="369" y="568"/>
                  </a:cubicBezTo>
                  <a:moveTo>
                    <a:pt x="384" y="509"/>
                  </a:moveTo>
                  <a:cubicBezTo>
                    <a:pt x="386" y="499"/>
                    <a:pt x="388" y="489"/>
                    <a:pt x="391" y="479"/>
                  </a:cubicBezTo>
                  <a:cubicBezTo>
                    <a:pt x="396" y="480"/>
                    <a:pt x="396" y="480"/>
                    <a:pt x="396" y="480"/>
                  </a:cubicBezTo>
                  <a:cubicBezTo>
                    <a:pt x="393" y="490"/>
                    <a:pt x="391" y="500"/>
                    <a:pt x="389" y="510"/>
                  </a:cubicBezTo>
                  <a:cubicBezTo>
                    <a:pt x="384" y="509"/>
                    <a:pt x="384" y="509"/>
                    <a:pt x="384" y="509"/>
                  </a:cubicBezTo>
                  <a:moveTo>
                    <a:pt x="397" y="449"/>
                  </a:moveTo>
                  <a:cubicBezTo>
                    <a:pt x="398" y="439"/>
                    <a:pt x="400" y="429"/>
                    <a:pt x="402" y="419"/>
                  </a:cubicBezTo>
                  <a:cubicBezTo>
                    <a:pt x="407" y="419"/>
                    <a:pt x="407" y="419"/>
                    <a:pt x="407" y="419"/>
                  </a:cubicBezTo>
                  <a:cubicBezTo>
                    <a:pt x="405" y="430"/>
                    <a:pt x="403" y="440"/>
                    <a:pt x="402" y="450"/>
                  </a:cubicBezTo>
                  <a:cubicBezTo>
                    <a:pt x="397" y="449"/>
                    <a:pt x="397" y="449"/>
                    <a:pt x="397" y="449"/>
                  </a:cubicBezTo>
                  <a:moveTo>
                    <a:pt x="406" y="388"/>
                  </a:moveTo>
                  <a:cubicBezTo>
                    <a:pt x="408" y="378"/>
                    <a:pt x="409" y="368"/>
                    <a:pt x="410" y="358"/>
                  </a:cubicBezTo>
                  <a:cubicBezTo>
                    <a:pt x="415" y="359"/>
                    <a:pt x="415" y="359"/>
                    <a:pt x="415" y="359"/>
                  </a:cubicBezTo>
                  <a:cubicBezTo>
                    <a:pt x="414" y="369"/>
                    <a:pt x="413" y="379"/>
                    <a:pt x="411" y="389"/>
                  </a:cubicBezTo>
                  <a:cubicBezTo>
                    <a:pt x="406" y="388"/>
                    <a:pt x="406" y="388"/>
                    <a:pt x="406" y="388"/>
                  </a:cubicBezTo>
                  <a:moveTo>
                    <a:pt x="412" y="328"/>
                  </a:moveTo>
                  <a:cubicBezTo>
                    <a:pt x="413" y="317"/>
                    <a:pt x="413" y="307"/>
                    <a:pt x="413" y="297"/>
                  </a:cubicBezTo>
                  <a:cubicBezTo>
                    <a:pt x="419" y="297"/>
                    <a:pt x="419" y="297"/>
                    <a:pt x="419" y="297"/>
                  </a:cubicBezTo>
                  <a:cubicBezTo>
                    <a:pt x="418" y="307"/>
                    <a:pt x="418" y="318"/>
                    <a:pt x="417" y="328"/>
                  </a:cubicBezTo>
                  <a:cubicBezTo>
                    <a:pt x="412" y="328"/>
                    <a:pt x="412" y="328"/>
                    <a:pt x="412" y="328"/>
                  </a:cubicBezTo>
                  <a:moveTo>
                    <a:pt x="413" y="267"/>
                  </a:moveTo>
                  <a:cubicBezTo>
                    <a:pt x="413" y="256"/>
                    <a:pt x="412" y="246"/>
                    <a:pt x="411" y="236"/>
                  </a:cubicBezTo>
                  <a:cubicBezTo>
                    <a:pt x="416" y="236"/>
                    <a:pt x="416" y="236"/>
                    <a:pt x="416" y="236"/>
                  </a:cubicBezTo>
                  <a:cubicBezTo>
                    <a:pt x="417" y="246"/>
                    <a:pt x="418" y="256"/>
                    <a:pt x="418" y="267"/>
                  </a:cubicBezTo>
                  <a:cubicBezTo>
                    <a:pt x="413" y="267"/>
                    <a:pt x="413" y="267"/>
                    <a:pt x="413" y="267"/>
                  </a:cubicBezTo>
                  <a:moveTo>
                    <a:pt x="401" y="176"/>
                  </a:moveTo>
                  <a:cubicBezTo>
                    <a:pt x="406" y="175"/>
                    <a:pt x="406" y="175"/>
                    <a:pt x="406" y="175"/>
                  </a:cubicBezTo>
                  <a:cubicBezTo>
                    <a:pt x="409" y="185"/>
                    <a:pt x="411" y="195"/>
                    <a:pt x="413" y="205"/>
                  </a:cubicBezTo>
                  <a:cubicBezTo>
                    <a:pt x="408" y="206"/>
                    <a:pt x="408" y="206"/>
                    <a:pt x="408" y="206"/>
                  </a:cubicBezTo>
                  <a:cubicBezTo>
                    <a:pt x="406" y="196"/>
                    <a:pt x="404" y="186"/>
                    <a:pt x="401" y="176"/>
                  </a:cubicBezTo>
                  <a:moveTo>
                    <a:pt x="381" y="120"/>
                  </a:moveTo>
                  <a:cubicBezTo>
                    <a:pt x="385" y="117"/>
                    <a:pt x="385" y="117"/>
                    <a:pt x="385" y="117"/>
                  </a:cubicBezTo>
                  <a:cubicBezTo>
                    <a:pt x="390" y="126"/>
                    <a:pt x="394" y="136"/>
                    <a:pt x="397" y="146"/>
                  </a:cubicBezTo>
                  <a:cubicBezTo>
                    <a:pt x="393" y="147"/>
                    <a:pt x="393" y="147"/>
                    <a:pt x="393" y="147"/>
                  </a:cubicBezTo>
                  <a:cubicBezTo>
                    <a:pt x="389" y="138"/>
                    <a:pt x="385" y="129"/>
                    <a:pt x="381" y="120"/>
                  </a:cubicBezTo>
                  <a:moveTo>
                    <a:pt x="346" y="70"/>
                  </a:moveTo>
                  <a:cubicBezTo>
                    <a:pt x="350" y="67"/>
                    <a:pt x="350" y="67"/>
                    <a:pt x="350" y="67"/>
                  </a:cubicBezTo>
                  <a:cubicBezTo>
                    <a:pt x="357" y="74"/>
                    <a:pt x="363" y="82"/>
                    <a:pt x="369" y="91"/>
                  </a:cubicBezTo>
                  <a:cubicBezTo>
                    <a:pt x="365" y="94"/>
                    <a:pt x="365" y="94"/>
                    <a:pt x="365" y="94"/>
                  </a:cubicBezTo>
                  <a:cubicBezTo>
                    <a:pt x="359" y="85"/>
                    <a:pt x="353" y="78"/>
                    <a:pt x="346" y="70"/>
                  </a:cubicBezTo>
                  <a:moveTo>
                    <a:pt x="298" y="34"/>
                  </a:moveTo>
                  <a:cubicBezTo>
                    <a:pt x="301" y="30"/>
                    <a:pt x="301" y="30"/>
                    <a:pt x="301" y="30"/>
                  </a:cubicBezTo>
                  <a:cubicBezTo>
                    <a:pt x="310" y="35"/>
                    <a:pt x="319" y="40"/>
                    <a:pt x="327" y="46"/>
                  </a:cubicBezTo>
                  <a:cubicBezTo>
                    <a:pt x="324" y="50"/>
                    <a:pt x="324" y="50"/>
                    <a:pt x="324" y="50"/>
                  </a:cubicBezTo>
                  <a:cubicBezTo>
                    <a:pt x="316" y="44"/>
                    <a:pt x="307" y="39"/>
                    <a:pt x="298" y="34"/>
                  </a:cubicBezTo>
                  <a:moveTo>
                    <a:pt x="242" y="13"/>
                  </a:moveTo>
                  <a:cubicBezTo>
                    <a:pt x="243" y="8"/>
                    <a:pt x="243" y="8"/>
                    <a:pt x="243" y="8"/>
                  </a:cubicBezTo>
                  <a:cubicBezTo>
                    <a:pt x="253" y="11"/>
                    <a:pt x="263" y="14"/>
                    <a:pt x="272" y="17"/>
                  </a:cubicBezTo>
                  <a:cubicBezTo>
                    <a:pt x="271" y="22"/>
                    <a:pt x="271" y="22"/>
                    <a:pt x="271" y="22"/>
                  </a:cubicBezTo>
                  <a:cubicBezTo>
                    <a:pt x="262" y="19"/>
                    <a:pt x="252" y="16"/>
                    <a:pt x="242" y="13"/>
                  </a:cubicBezTo>
                  <a:moveTo>
                    <a:pt x="182" y="5"/>
                  </a:moveTo>
                  <a:cubicBezTo>
                    <a:pt x="182" y="0"/>
                    <a:pt x="182" y="0"/>
                    <a:pt x="182" y="0"/>
                  </a:cubicBezTo>
                  <a:cubicBezTo>
                    <a:pt x="192" y="1"/>
                    <a:pt x="203" y="2"/>
                    <a:pt x="213" y="3"/>
                  </a:cubicBezTo>
                  <a:cubicBezTo>
                    <a:pt x="212" y="8"/>
                    <a:pt x="212" y="8"/>
                    <a:pt x="212" y="8"/>
                  </a:cubicBezTo>
                  <a:cubicBezTo>
                    <a:pt x="202" y="7"/>
                    <a:pt x="192" y="6"/>
                    <a:pt x="182" y="5"/>
                  </a:cubicBezTo>
                  <a:moveTo>
                    <a:pt x="0" y="23"/>
                  </a:moveTo>
                  <a:cubicBezTo>
                    <a:pt x="10" y="21"/>
                    <a:pt x="20" y="18"/>
                    <a:pt x="30" y="16"/>
                  </a:cubicBezTo>
                  <a:cubicBezTo>
                    <a:pt x="30" y="16"/>
                    <a:pt x="30" y="16"/>
                    <a:pt x="30" y="16"/>
                  </a:cubicBezTo>
                  <a:cubicBezTo>
                    <a:pt x="31" y="21"/>
                    <a:pt x="31" y="21"/>
                    <a:pt x="31" y="21"/>
                  </a:cubicBezTo>
                  <a:cubicBezTo>
                    <a:pt x="21" y="23"/>
                    <a:pt x="11" y="26"/>
                    <a:pt x="1" y="28"/>
                  </a:cubicBezTo>
                  <a:cubicBezTo>
                    <a:pt x="0" y="23"/>
                    <a:pt x="0" y="23"/>
                    <a:pt x="0" y="23"/>
                  </a:cubicBezTo>
                  <a:moveTo>
                    <a:pt x="121" y="7"/>
                  </a:moveTo>
                  <a:cubicBezTo>
                    <a:pt x="120" y="2"/>
                    <a:pt x="120" y="2"/>
                    <a:pt x="120" y="2"/>
                  </a:cubicBezTo>
                  <a:cubicBezTo>
                    <a:pt x="131" y="1"/>
                    <a:pt x="141" y="0"/>
                    <a:pt x="151" y="0"/>
                  </a:cubicBezTo>
                  <a:cubicBezTo>
                    <a:pt x="151" y="5"/>
                    <a:pt x="151" y="5"/>
                    <a:pt x="151" y="5"/>
                  </a:cubicBezTo>
                  <a:cubicBezTo>
                    <a:pt x="141" y="5"/>
                    <a:pt x="131" y="6"/>
                    <a:pt x="121" y="7"/>
                  </a:cubicBezTo>
                  <a:moveTo>
                    <a:pt x="60" y="10"/>
                  </a:moveTo>
                  <a:cubicBezTo>
                    <a:pt x="67" y="9"/>
                    <a:pt x="75" y="8"/>
                    <a:pt x="82" y="6"/>
                  </a:cubicBezTo>
                  <a:cubicBezTo>
                    <a:pt x="85" y="6"/>
                    <a:pt x="87" y="6"/>
                    <a:pt x="90" y="5"/>
                  </a:cubicBezTo>
                  <a:cubicBezTo>
                    <a:pt x="91" y="10"/>
                    <a:pt x="91" y="10"/>
                    <a:pt x="91" y="10"/>
                  </a:cubicBezTo>
                  <a:cubicBezTo>
                    <a:pt x="88" y="11"/>
                    <a:pt x="85" y="11"/>
                    <a:pt x="83" y="11"/>
                  </a:cubicBezTo>
                  <a:cubicBezTo>
                    <a:pt x="75" y="13"/>
                    <a:pt x="68" y="14"/>
                    <a:pt x="61" y="15"/>
                  </a:cubicBezTo>
                  <a:cubicBezTo>
                    <a:pt x="60" y="10"/>
                    <a:pt x="60" y="10"/>
                    <a:pt x="60" y="10"/>
                  </a:cubicBezTo>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7" name="Freeform 239"/>
            <p:cNvSpPr>
              <a:spLocks noEditPoints="1"/>
            </p:cNvSpPr>
            <p:nvPr/>
          </p:nvSpPr>
          <p:spPr bwMode="auto">
            <a:xfrm>
              <a:off x="3670301" y="1930400"/>
              <a:ext cx="320675" cy="53975"/>
            </a:xfrm>
            <a:custGeom>
              <a:avLst/>
              <a:gdLst>
                <a:gd name="T0" fmla="*/ 14 w 171"/>
                <a:gd name="T1" fmla="*/ 19 h 29"/>
                <a:gd name="T2" fmla="*/ 1 w 171"/>
                <a:gd name="T3" fmla="*/ 24 h 29"/>
                <a:gd name="T4" fmla="*/ 0 w 171"/>
                <a:gd name="T5" fmla="*/ 24 h 29"/>
                <a:gd name="T6" fmla="*/ 0 w 171"/>
                <a:gd name="T7" fmla="*/ 24 h 29"/>
                <a:gd name="T8" fmla="*/ 3 w 171"/>
                <a:gd name="T9" fmla="*/ 29 h 29"/>
                <a:gd name="T10" fmla="*/ 18 w 171"/>
                <a:gd name="T11" fmla="*/ 23 h 29"/>
                <a:gd name="T12" fmla="*/ 14 w 171"/>
                <a:gd name="T13" fmla="*/ 19 h 29"/>
                <a:gd name="T14" fmla="*/ 137 w 171"/>
                <a:gd name="T15" fmla="*/ 1 h 29"/>
                <a:gd name="T16" fmla="*/ 136 w 171"/>
                <a:gd name="T17" fmla="*/ 7 h 29"/>
                <a:gd name="T18" fmla="*/ 170 w 171"/>
                <a:gd name="T19" fmla="*/ 14 h 29"/>
                <a:gd name="T20" fmla="*/ 171 w 171"/>
                <a:gd name="T21" fmla="*/ 8 h 29"/>
                <a:gd name="T22" fmla="*/ 137 w 171"/>
                <a:gd name="T23" fmla="*/ 1 h 29"/>
                <a:gd name="T24" fmla="*/ 102 w 171"/>
                <a:gd name="T25" fmla="*/ 0 h 29"/>
                <a:gd name="T26" fmla="*/ 67 w 171"/>
                <a:gd name="T27" fmla="*/ 3 h 29"/>
                <a:gd name="T28" fmla="*/ 68 w 171"/>
                <a:gd name="T29" fmla="*/ 9 h 29"/>
                <a:gd name="T30" fmla="*/ 102 w 171"/>
                <a:gd name="T31" fmla="*/ 6 h 29"/>
                <a:gd name="T32" fmla="*/ 102 w 171"/>
                <a:gd name="T33"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1" h="29">
                  <a:moveTo>
                    <a:pt x="14" y="19"/>
                  </a:moveTo>
                  <a:cubicBezTo>
                    <a:pt x="1" y="24"/>
                    <a:pt x="1" y="24"/>
                    <a:pt x="1" y="24"/>
                  </a:cubicBezTo>
                  <a:cubicBezTo>
                    <a:pt x="0" y="24"/>
                    <a:pt x="0" y="24"/>
                    <a:pt x="0" y="24"/>
                  </a:cubicBezTo>
                  <a:cubicBezTo>
                    <a:pt x="0" y="24"/>
                    <a:pt x="0" y="24"/>
                    <a:pt x="0" y="24"/>
                  </a:cubicBezTo>
                  <a:cubicBezTo>
                    <a:pt x="3" y="29"/>
                    <a:pt x="3" y="29"/>
                    <a:pt x="3" y="29"/>
                  </a:cubicBezTo>
                  <a:cubicBezTo>
                    <a:pt x="8" y="27"/>
                    <a:pt x="13" y="25"/>
                    <a:pt x="18" y="23"/>
                  </a:cubicBezTo>
                  <a:cubicBezTo>
                    <a:pt x="14" y="19"/>
                    <a:pt x="14" y="19"/>
                    <a:pt x="14" y="19"/>
                  </a:cubicBezTo>
                  <a:moveTo>
                    <a:pt x="137" y="1"/>
                  </a:moveTo>
                  <a:cubicBezTo>
                    <a:pt x="136" y="7"/>
                    <a:pt x="136" y="7"/>
                    <a:pt x="136" y="7"/>
                  </a:cubicBezTo>
                  <a:cubicBezTo>
                    <a:pt x="148" y="8"/>
                    <a:pt x="159" y="11"/>
                    <a:pt x="170" y="14"/>
                  </a:cubicBezTo>
                  <a:cubicBezTo>
                    <a:pt x="171" y="8"/>
                    <a:pt x="171" y="8"/>
                    <a:pt x="171" y="8"/>
                  </a:cubicBezTo>
                  <a:cubicBezTo>
                    <a:pt x="160" y="5"/>
                    <a:pt x="148" y="3"/>
                    <a:pt x="137" y="1"/>
                  </a:cubicBezTo>
                  <a:moveTo>
                    <a:pt x="102" y="0"/>
                  </a:moveTo>
                  <a:cubicBezTo>
                    <a:pt x="90" y="0"/>
                    <a:pt x="79" y="1"/>
                    <a:pt x="67" y="3"/>
                  </a:cubicBezTo>
                  <a:cubicBezTo>
                    <a:pt x="68" y="9"/>
                    <a:pt x="68" y="9"/>
                    <a:pt x="68" y="9"/>
                  </a:cubicBezTo>
                  <a:cubicBezTo>
                    <a:pt x="79" y="7"/>
                    <a:pt x="91" y="6"/>
                    <a:pt x="102" y="6"/>
                  </a:cubicBezTo>
                  <a:cubicBezTo>
                    <a:pt x="102" y="0"/>
                    <a:pt x="102" y="0"/>
                    <a:pt x="102" y="0"/>
                  </a:cubicBezTo>
                </a:path>
              </a:pathLst>
            </a:custGeom>
            <a:solidFill>
              <a:srgbClr val="747C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8" name="Freeform 240"/>
            <p:cNvSpPr/>
            <p:nvPr/>
          </p:nvSpPr>
          <p:spPr bwMode="auto">
            <a:xfrm>
              <a:off x="3670301" y="1951038"/>
              <a:ext cx="65088" cy="23813"/>
            </a:xfrm>
            <a:custGeom>
              <a:avLst/>
              <a:gdLst>
                <a:gd name="T0" fmla="*/ 33 w 35"/>
                <a:gd name="T1" fmla="*/ 0 h 13"/>
                <a:gd name="T2" fmla="*/ 0 w 35"/>
                <a:gd name="T3" fmla="*/ 13 h 13"/>
                <a:gd name="T4" fmla="*/ 1 w 35"/>
                <a:gd name="T5" fmla="*/ 13 h 13"/>
                <a:gd name="T6" fmla="*/ 14 w 35"/>
                <a:gd name="T7" fmla="*/ 8 h 13"/>
                <a:gd name="T8" fmla="*/ 18 w 35"/>
                <a:gd name="T9" fmla="*/ 12 h 13"/>
                <a:gd name="T10" fmla="*/ 35 w 35"/>
                <a:gd name="T11" fmla="*/ 6 h 13"/>
                <a:gd name="T12" fmla="*/ 33 w 35"/>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35" h="13">
                  <a:moveTo>
                    <a:pt x="33" y="0"/>
                  </a:moveTo>
                  <a:cubicBezTo>
                    <a:pt x="22" y="4"/>
                    <a:pt x="11" y="8"/>
                    <a:pt x="0" y="13"/>
                  </a:cubicBezTo>
                  <a:cubicBezTo>
                    <a:pt x="1" y="13"/>
                    <a:pt x="1" y="13"/>
                    <a:pt x="1" y="13"/>
                  </a:cubicBezTo>
                  <a:cubicBezTo>
                    <a:pt x="14" y="8"/>
                    <a:pt x="14" y="8"/>
                    <a:pt x="14" y="8"/>
                  </a:cubicBezTo>
                  <a:cubicBezTo>
                    <a:pt x="18" y="12"/>
                    <a:pt x="18" y="12"/>
                    <a:pt x="18" y="12"/>
                  </a:cubicBezTo>
                  <a:cubicBezTo>
                    <a:pt x="23" y="10"/>
                    <a:pt x="29" y="8"/>
                    <a:pt x="35" y="6"/>
                  </a:cubicBezTo>
                  <a:cubicBezTo>
                    <a:pt x="33" y="0"/>
                    <a:pt x="33" y="0"/>
                    <a:pt x="33"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09" name="Freeform 241"/>
            <p:cNvSpPr>
              <a:spLocks noEditPoints="1"/>
            </p:cNvSpPr>
            <p:nvPr/>
          </p:nvSpPr>
          <p:spPr bwMode="auto">
            <a:xfrm>
              <a:off x="3557588" y="1965325"/>
              <a:ext cx="658813" cy="111125"/>
            </a:xfrm>
            <a:custGeom>
              <a:avLst/>
              <a:gdLst>
                <a:gd name="T0" fmla="*/ 327 w 352"/>
                <a:gd name="T1" fmla="*/ 34 h 59"/>
                <a:gd name="T2" fmla="*/ 324 w 352"/>
                <a:gd name="T3" fmla="*/ 38 h 59"/>
                <a:gd name="T4" fmla="*/ 352 w 352"/>
                <a:gd name="T5" fmla="*/ 59 h 59"/>
                <a:gd name="T6" fmla="*/ 352 w 352"/>
                <a:gd name="T7" fmla="*/ 59 h 59"/>
                <a:gd name="T8" fmla="*/ 347 w 352"/>
                <a:gd name="T9" fmla="*/ 48 h 59"/>
                <a:gd name="T10" fmla="*/ 327 w 352"/>
                <a:gd name="T11" fmla="*/ 34 h 59"/>
                <a:gd name="T12" fmla="*/ 29 w 352"/>
                <a:gd name="T13" fmla="*/ 20 h 59"/>
                <a:gd name="T14" fmla="*/ 0 w 352"/>
                <a:gd name="T15" fmla="*/ 39 h 59"/>
                <a:gd name="T16" fmla="*/ 3 w 352"/>
                <a:gd name="T17" fmla="*/ 43 h 59"/>
                <a:gd name="T18" fmla="*/ 6 w 352"/>
                <a:gd name="T19" fmla="*/ 42 h 59"/>
                <a:gd name="T20" fmla="*/ 32 w 352"/>
                <a:gd name="T21" fmla="*/ 25 h 59"/>
                <a:gd name="T22" fmla="*/ 29 w 352"/>
                <a:gd name="T23" fmla="*/ 20 h 59"/>
                <a:gd name="T24" fmla="*/ 265 w 352"/>
                <a:gd name="T25" fmla="*/ 0 h 59"/>
                <a:gd name="T26" fmla="*/ 263 w 352"/>
                <a:gd name="T27" fmla="*/ 5 h 59"/>
                <a:gd name="T28" fmla="*/ 294 w 352"/>
                <a:gd name="T29" fmla="*/ 20 h 59"/>
                <a:gd name="T30" fmla="*/ 297 w 352"/>
                <a:gd name="T31" fmla="*/ 15 h 59"/>
                <a:gd name="T32" fmla="*/ 297 w 352"/>
                <a:gd name="T33" fmla="*/ 15 h 59"/>
                <a:gd name="T34" fmla="*/ 265 w 352"/>
                <a:gd name="T3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2" h="59">
                  <a:moveTo>
                    <a:pt x="327" y="34"/>
                  </a:moveTo>
                  <a:cubicBezTo>
                    <a:pt x="324" y="38"/>
                    <a:pt x="324" y="38"/>
                    <a:pt x="324" y="38"/>
                  </a:cubicBezTo>
                  <a:cubicBezTo>
                    <a:pt x="333" y="45"/>
                    <a:pt x="343" y="52"/>
                    <a:pt x="352" y="59"/>
                  </a:cubicBezTo>
                  <a:cubicBezTo>
                    <a:pt x="352" y="59"/>
                    <a:pt x="352" y="59"/>
                    <a:pt x="352" y="59"/>
                  </a:cubicBezTo>
                  <a:cubicBezTo>
                    <a:pt x="350" y="56"/>
                    <a:pt x="348" y="52"/>
                    <a:pt x="347" y="48"/>
                  </a:cubicBezTo>
                  <a:cubicBezTo>
                    <a:pt x="341" y="43"/>
                    <a:pt x="334" y="38"/>
                    <a:pt x="327" y="34"/>
                  </a:cubicBezTo>
                  <a:moveTo>
                    <a:pt x="29" y="20"/>
                  </a:moveTo>
                  <a:cubicBezTo>
                    <a:pt x="20" y="26"/>
                    <a:pt x="10" y="32"/>
                    <a:pt x="0" y="39"/>
                  </a:cubicBezTo>
                  <a:cubicBezTo>
                    <a:pt x="3" y="43"/>
                    <a:pt x="3" y="43"/>
                    <a:pt x="3" y="43"/>
                  </a:cubicBezTo>
                  <a:cubicBezTo>
                    <a:pt x="4" y="43"/>
                    <a:pt x="5" y="42"/>
                    <a:pt x="6" y="42"/>
                  </a:cubicBezTo>
                  <a:cubicBezTo>
                    <a:pt x="15" y="36"/>
                    <a:pt x="24" y="30"/>
                    <a:pt x="32" y="25"/>
                  </a:cubicBezTo>
                  <a:cubicBezTo>
                    <a:pt x="29" y="20"/>
                    <a:pt x="29" y="20"/>
                    <a:pt x="29" y="20"/>
                  </a:cubicBezTo>
                  <a:moveTo>
                    <a:pt x="265" y="0"/>
                  </a:moveTo>
                  <a:cubicBezTo>
                    <a:pt x="263" y="5"/>
                    <a:pt x="263" y="5"/>
                    <a:pt x="263" y="5"/>
                  </a:cubicBezTo>
                  <a:cubicBezTo>
                    <a:pt x="273" y="10"/>
                    <a:pt x="284" y="15"/>
                    <a:pt x="294" y="20"/>
                  </a:cubicBezTo>
                  <a:cubicBezTo>
                    <a:pt x="297" y="15"/>
                    <a:pt x="297" y="15"/>
                    <a:pt x="297" y="15"/>
                  </a:cubicBezTo>
                  <a:cubicBezTo>
                    <a:pt x="297" y="15"/>
                    <a:pt x="297" y="15"/>
                    <a:pt x="297" y="15"/>
                  </a:cubicBezTo>
                  <a:cubicBezTo>
                    <a:pt x="286" y="9"/>
                    <a:pt x="276" y="4"/>
                    <a:pt x="265" y="0"/>
                  </a:cubicBezTo>
                </a:path>
              </a:pathLst>
            </a:custGeom>
            <a:solidFill>
              <a:srgbClr val="747C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0" name="Freeform 242"/>
            <p:cNvSpPr/>
            <p:nvPr/>
          </p:nvSpPr>
          <p:spPr bwMode="auto">
            <a:xfrm>
              <a:off x="4208463" y="2055813"/>
              <a:ext cx="14288" cy="20638"/>
            </a:xfrm>
            <a:custGeom>
              <a:avLst/>
              <a:gdLst>
                <a:gd name="T0" fmla="*/ 0 w 8"/>
                <a:gd name="T1" fmla="*/ 0 h 11"/>
                <a:gd name="T2" fmla="*/ 5 w 8"/>
                <a:gd name="T3" fmla="*/ 11 h 11"/>
                <a:gd name="T4" fmla="*/ 8 w 8"/>
                <a:gd name="T5" fmla="*/ 6 h 11"/>
                <a:gd name="T6" fmla="*/ 8 w 8"/>
                <a:gd name="T7" fmla="*/ 6 h 11"/>
                <a:gd name="T8" fmla="*/ 0 w 8"/>
                <a:gd name="T9" fmla="*/ 0 h 11"/>
              </a:gdLst>
              <a:ahLst/>
              <a:cxnLst>
                <a:cxn ang="0">
                  <a:pos x="T0" y="T1"/>
                </a:cxn>
                <a:cxn ang="0">
                  <a:pos x="T2" y="T3"/>
                </a:cxn>
                <a:cxn ang="0">
                  <a:pos x="T4" y="T5"/>
                </a:cxn>
                <a:cxn ang="0">
                  <a:pos x="T6" y="T7"/>
                </a:cxn>
                <a:cxn ang="0">
                  <a:pos x="T8" y="T9"/>
                </a:cxn>
              </a:cxnLst>
              <a:rect l="0" t="0" r="r" b="b"/>
              <a:pathLst>
                <a:path w="8" h="11">
                  <a:moveTo>
                    <a:pt x="0" y="0"/>
                  </a:moveTo>
                  <a:cubicBezTo>
                    <a:pt x="1" y="4"/>
                    <a:pt x="3" y="8"/>
                    <a:pt x="5" y="11"/>
                  </a:cubicBezTo>
                  <a:cubicBezTo>
                    <a:pt x="8" y="6"/>
                    <a:pt x="8" y="6"/>
                    <a:pt x="8" y="6"/>
                  </a:cubicBezTo>
                  <a:cubicBezTo>
                    <a:pt x="8" y="6"/>
                    <a:pt x="8" y="6"/>
                    <a:pt x="8" y="6"/>
                  </a:cubicBezTo>
                  <a:cubicBezTo>
                    <a:pt x="6" y="4"/>
                    <a:pt x="3" y="2"/>
                    <a:pt x="0"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1" name="Freeform 243"/>
            <p:cNvSpPr/>
            <p:nvPr/>
          </p:nvSpPr>
          <p:spPr bwMode="auto">
            <a:xfrm>
              <a:off x="3457576" y="2076450"/>
              <a:ext cx="55563" cy="42863"/>
            </a:xfrm>
            <a:custGeom>
              <a:avLst/>
              <a:gdLst>
                <a:gd name="T0" fmla="*/ 26 w 30"/>
                <a:gd name="T1" fmla="*/ 0 h 23"/>
                <a:gd name="T2" fmla="*/ 26 w 30"/>
                <a:gd name="T3" fmla="*/ 0 h 23"/>
                <a:gd name="T4" fmla="*/ 26 w 30"/>
                <a:gd name="T5" fmla="*/ 0 h 23"/>
                <a:gd name="T6" fmla="*/ 26 w 30"/>
                <a:gd name="T7" fmla="*/ 0 h 23"/>
                <a:gd name="T8" fmla="*/ 0 w 30"/>
                <a:gd name="T9" fmla="*/ 23 h 23"/>
                <a:gd name="T10" fmla="*/ 0 w 30"/>
                <a:gd name="T11" fmla="*/ 23 h 23"/>
                <a:gd name="T12" fmla="*/ 9 w 30"/>
                <a:gd name="T13" fmla="*/ 16 h 23"/>
                <a:gd name="T14" fmla="*/ 9 w 30"/>
                <a:gd name="T15" fmla="*/ 16 h 23"/>
                <a:gd name="T16" fmla="*/ 9 w 30"/>
                <a:gd name="T17" fmla="*/ 16 h 23"/>
                <a:gd name="T18" fmla="*/ 9 w 30"/>
                <a:gd name="T19" fmla="*/ 16 h 23"/>
                <a:gd name="T20" fmla="*/ 12 w 30"/>
                <a:gd name="T21" fmla="*/ 20 h 23"/>
                <a:gd name="T22" fmla="*/ 30 w 30"/>
                <a:gd name="T23" fmla="*/ 5 h 23"/>
                <a:gd name="T24" fmla="*/ 26 w 30"/>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3">
                  <a:moveTo>
                    <a:pt x="26" y="0"/>
                  </a:moveTo>
                  <a:cubicBezTo>
                    <a:pt x="26" y="0"/>
                    <a:pt x="26" y="0"/>
                    <a:pt x="26" y="0"/>
                  </a:cubicBezTo>
                  <a:cubicBezTo>
                    <a:pt x="26" y="0"/>
                    <a:pt x="26" y="0"/>
                    <a:pt x="26" y="0"/>
                  </a:cubicBezTo>
                  <a:cubicBezTo>
                    <a:pt x="26" y="0"/>
                    <a:pt x="26" y="0"/>
                    <a:pt x="26" y="0"/>
                  </a:cubicBezTo>
                  <a:cubicBezTo>
                    <a:pt x="18" y="7"/>
                    <a:pt x="9" y="15"/>
                    <a:pt x="0" y="23"/>
                  </a:cubicBezTo>
                  <a:cubicBezTo>
                    <a:pt x="0" y="23"/>
                    <a:pt x="0" y="23"/>
                    <a:pt x="0" y="23"/>
                  </a:cubicBezTo>
                  <a:cubicBezTo>
                    <a:pt x="3" y="21"/>
                    <a:pt x="6" y="19"/>
                    <a:pt x="9" y="16"/>
                  </a:cubicBezTo>
                  <a:cubicBezTo>
                    <a:pt x="9" y="16"/>
                    <a:pt x="9" y="16"/>
                    <a:pt x="9" y="16"/>
                  </a:cubicBezTo>
                  <a:cubicBezTo>
                    <a:pt x="9" y="16"/>
                    <a:pt x="9" y="16"/>
                    <a:pt x="9" y="16"/>
                  </a:cubicBezTo>
                  <a:cubicBezTo>
                    <a:pt x="9" y="16"/>
                    <a:pt x="9" y="16"/>
                    <a:pt x="9" y="16"/>
                  </a:cubicBezTo>
                  <a:cubicBezTo>
                    <a:pt x="12" y="20"/>
                    <a:pt x="12" y="20"/>
                    <a:pt x="12" y="20"/>
                  </a:cubicBezTo>
                  <a:cubicBezTo>
                    <a:pt x="18" y="15"/>
                    <a:pt x="24" y="10"/>
                    <a:pt x="30" y="5"/>
                  </a:cubicBezTo>
                  <a:cubicBezTo>
                    <a:pt x="26" y="0"/>
                    <a:pt x="26" y="0"/>
                    <a:pt x="26"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2" name="Freeform 244"/>
            <p:cNvSpPr/>
            <p:nvPr/>
          </p:nvSpPr>
          <p:spPr bwMode="auto">
            <a:xfrm>
              <a:off x="4265613" y="2111375"/>
              <a:ext cx="12700" cy="7938"/>
            </a:xfrm>
            <a:custGeom>
              <a:avLst/>
              <a:gdLst>
                <a:gd name="T0" fmla="*/ 4 w 7"/>
                <a:gd name="T1" fmla="*/ 0 h 4"/>
                <a:gd name="T2" fmla="*/ 0 w 7"/>
                <a:gd name="T3" fmla="*/ 4 h 4"/>
                <a:gd name="T4" fmla="*/ 1 w 7"/>
                <a:gd name="T5" fmla="*/ 4 h 4"/>
                <a:gd name="T6" fmla="*/ 7 w 7"/>
                <a:gd name="T7" fmla="*/ 3 h 4"/>
                <a:gd name="T8" fmla="*/ 4 w 7"/>
                <a:gd name="T9" fmla="*/ 0 h 4"/>
              </a:gdLst>
              <a:ahLst/>
              <a:cxnLst>
                <a:cxn ang="0">
                  <a:pos x="T0" y="T1"/>
                </a:cxn>
                <a:cxn ang="0">
                  <a:pos x="T2" y="T3"/>
                </a:cxn>
                <a:cxn ang="0">
                  <a:pos x="T4" y="T5"/>
                </a:cxn>
                <a:cxn ang="0">
                  <a:pos x="T6" y="T7"/>
                </a:cxn>
                <a:cxn ang="0">
                  <a:pos x="T8" y="T9"/>
                </a:cxn>
              </a:cxnLst>
              <a:rect l="0" t="0" r="r" b="b"/>
              <a:pathLst>
                <a:path w="7" h="4">
                  <a:moveTo>
                    <a:pt x="4" y="0"/>
                  </a:moveTo>
                  <a:cubicBezTo>
                    <a:pt x="0" y="4"/>
                    <a:pt x="0" y="4"/>
                    <a:pt x="0" y="4"/>
                  </a:cubicBezTo>
                  <a:cubicBezTo>
                    <a:pt x="1" y="4"/>
                    <a:pt x="1" y="4"/>
                    <a:pt x="1" y="4"/>
                  </a:cubicBezTo>
                  <a:cubicBezTo>
                    <a:pt x="3" y="3"/>
                    <a:pt x="5" y="3"/>
                    <a:pt x="7" y="3"/>
                  </a:cubicBezTo>
                  <a:cubicBezTo>
                    <a:pt x="6" y="2"/>
                    <a:pt x="5" y="1"/>
                    <a:pt x="4" y="0"/>
                  </a:cubicBezTo>
                </a:path>
              </a:pathLst>
            </a:custGeom>
            <a:solidFill>
              <a:srgbClr val="747C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3" name="Freeform 245"/>
            <p:cNvSpPr/>
            <p:nvPr/>
          </p:nvSpPr>
          <p:spPr bwMode="auto">
            <a:xfrm>
              <a:off x="4267201" y="2117725"/>
              <a:ext cx="52388" cy="46038"/>
            </a:xfrm>
            <a:custGeom>
              <a:avLst/>
              <a:gdLst>
                <a:gd name="T0" fmla="*/ 6 w 28"/>
                <a:gd name="T1" fmla="*/ 0 h 25"/>
                <a:gd name="T2" fmla="*/ 0 w 28"/>
                <a:gd name="T3" fmla="*/ 1 h 25"/>
                <a:gd name="T4" fmla="*/ 24 w 28"/>
                <a:gd name="T5" fmla="*/ 25 h 25"/>
                <a:gd name="T6" fmla="*/ 28 w 28"/>
                <a:gd name="T7" fmla="*/ 21 h 25"/>
                <a:gd name="T8" fmla="*/ 6 w 28"/>
                <a:gd name="T9" fmla="*/ 0 h 25"/>
              </a:gdLst>
              <a:ahLst/>
              <a:cxnLst>
                <a:cxn ang="0">
                  <a:pos x="T0" y="T1"/>
                </a:cxn>
                <a:cxn ang="0">
                  <a:pos x="T2" y="T3"/>
                </a:cxn>
                <a:cxn ang="0">
                  <a:pos x="T4" y="T5"/>
                </a:cxn>
                <a:cxn ang="0">
                  <a:pos x="T6" y="T7"/>
                </a:cxn>
                <a:cxn ang="0">
                  <a:pos x="T8" y="T9"/>
                </a:cxn>
              </a:cxnLst>
              <a:rect l="0" t="0" r="r" b="b"/>
              <a:pathLst>
                <a:path w="28" h="25">
                  <a:moveTo>
                    <a:pt x="6" y="0"/>
                  </a:moveTo>
                  <a:cubicBezTo>
                    <a:pt x="4" y="0"/>
                    <a:pt x="2" y="0"/>
                    <a:pt x="0" y="1"/>
                  </a:cubicBezTo>
                  <a:cubicBezTo>
                    <a:pt x="8" y="9"/>
                    <a:pt x="16" y="17"/>
                    <a:pt x="24" y="25"/>
                  </a:cubicBezTo>
                  <a:cubicBezTo>
                    <a:pt x="28" y="21"/>
                    <a:pt x="28" y="21"/>
                    <a:pt x="28" y="21"/>
                  </a:cubicBezTo>
                  <a:cubicBezTo>
                    <a:pt x="21" y="14"/>
                    <a:pt x="14" y="7"/>
                    <a:pt x="6"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4" name="Freeform 246"/>
            <p:cNvSpPr/>
            <p:nvPr/>
          </p:nvSpPr>
          <p:spPr bwMode="auto">
            <a:xfrm>
              <a:off x="3373438" y="2163763"/>
              <a:ext cx="44450" cy="55563"/>
            </a:xfrm>
            <a:custGeom>
              <a:avLst/>
              <a:gdLst>
                <a:gd name="T0" fmla="*/ 20 w 24"/>
                <a:gd name="T1" fmla="*/ 0 h 29"/>
                <a:gd name="T2" fmla="*/ 9 w 24"/>
                <a:gd name="T3" fmla="*/ 11 h 29"/>
                <a:gd name="T4" fmla="*/ 12 w 24"/>
                <a:gd name="T5" fmla="*/ 15 h 29"/>
                <a:gd name="T6" fmla="*/ 0 w 24"/>
                <a:gd name="T7" fmla="*/ 28 h 29"/>
                <a:gd name="T8" fmla="*/ 1 w 24"/>
                <a:gd name="T9" fmla="*/ 29 h 29"/>
                <a:gd name="T10" fmla="*/ 24 w 24"/>
                <a:gd name="T11" fmla="*/ 4 h 29"/>
                <a:gd name="T12" fmla="*/ 20 w 24"/>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24" h="29">
                  <a:moveTo>
                    <a:pt x="20" y="0"/>
                  </a:moveTo>
                  <a:cubicBezTo>
                    <a:pt x="16" y="4"/>
                    <a:pt x="12" y="7"/>
                    <a:pt x="9" y="11"/>
                  </a:cubicBezTo>
                  <a:cubicBezTo>
                    <a:pt x="12" y="15"/>
                    <a:pt x="12" y="15"/>
                    <a:pt x="12" y="15"/>
                  </a:cubicBezTo>
                  <a:cubicBezTo>
                    <a:pt x="8" y="19"/>
                    <a:pt x="4" y="24"/>
                    <a:pt x="0" y="28"/>
                  </a:cubicBezTo>
                  <a:cubicBezTo>
                    <a:pt x="1" y="29"/>
                    <a:pt x="1" y="29"/>
                    <a:pt x="1" y="29"/>
                  </a:cubicBezTo>
                  <a:cubicBezTo>
                    <a:pt x="8" y="20"/>
                    <a:pt x="16" y="12"/>
                    <a:pt x="24" y="4"/>
                  </a:cubicBezTo>
                  <a:cubicBezTo>
                    <a:pt x="20" y="0"/>
                    <a:pt x="20" y="0"/>
                    <a:pt x="20"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5" name="Freeform 247"/>
            <p:cNvSpPr/>
            <p:nvPr/>
          </p:nvSpPr>
          <p:spPr bwMode="auto">
            <a:xfrm>
              <a:off x="4357688" y="2205038"/>
              <a:ext cx="50800" cy="58738"/>
            </a:xfrm>
            <a:custGeom>
              <a:avLst/>
              <a:gdLst>
                <a:gd name="T0" fmla="*/ 4 w 27"/>
                <a:gd name="T1" fmla="*/ 0 h 31"/>
                <a:gd name="T2" fmla="*/ 0 w 27"/>
                <a:gd name="T3" fmla="*/ 4 h 31"/>
                <a:gd name="T4" fmla="*/ 22 w 27"/>
                <a:gd name="T5" fmla="*/ 31 h 31"/>
                <a:gd name="T6" fmla="*/ 27 w 27"/>
                <a:gd name="T7" fmla="*/ 28 h 31"/>
                <a:gd name="T8" fmla="*/ 4 w 27"/>
                <a:gd name="T9" fmla="*/ 0 h 31"/>
              </a:gdLst>
              <a:ahLst/>
              <a:cxnLst>
                <a:cxn ang="0">
                  <a:pos x="T0" y="T1"/>
                </a:cxn>
                <a:cxn ang="0">
                  <a:pos x="T2" y="T3"/>
                </a:cxn>
                <a:cxn ang="0">
                  <a:pos x="T4" y="T5"/>
                </a:cxn>
                <a:cxn ang="0">
                  <a:pos x="T6" y="T7"/>
                </a:cxn>
                <a:cxn ang="0">
                  <a:pos x="T8" y="T9"/>
                </a:cxn>
              </a:cxnLst>
              <a:rect l="0" t="0" r="r" b="b"/>
              <a:pathLst>
                <a:path w="27" h="31">
                  <a:moveTo>
                    <a:pt x="4" y="0"/>
                  </a:moveTo>
                  <a:cubicBezTo>
                    <a:pt x="0" y="4"/>
                    <a:pt x="0" y="4"/>
                    <a:pt x="0" y="4"/>
                  </a:cubicBezTo>
                  <a:cubicBezTo>
                    <a:pt x="7" y="13"/>
                    <a:pt x="15" y="22"/>
                    <a:pt x="22" y="31"/>
                  </a:cubicBezTo>
                  <a:cubicBezTo>
                    <a:pt x="27" y="28"/>
                    <a:pt x="27" y="28"/>
                    <a:pt x="27" y="28"/>
                  </a:cubicBezTo>
                  <a:cubicBezTo>
                    <a:pt x="19" y="18"/>
                    <a:pt x="12" y="9"/>
                    <a:pt x="4"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6" name="Freeform 248"/>
            <p:cNvSpPr/>
            <p:nvPr/>
          </p:nvSpPr>
          <p:spPr bwMode="auto">
            <a:xfrm>
              <a:off x="3290888" y="2260600"/>
              <a:ext cx="41275" cy="55563"/>
            </a:xfrm>
            <a:custGeom>
              <a:avLst/>
              <a:gdLst>
                <a:gd name="T0" fmla="*/ 18 w 22"/>
                <a:gd name="T1" fmla="*/ 0 h 30"/>
                <a:gd name="T2" fmla="*/ 12 w 22"/>
                <a:gd name="T3" fmla="*/ 7 h 30"/>
                <a:gd name="T4" fmla="*/ 15 w 22"/>
                <a:gd name="T5" fmla="*/ 10 h 30"/>
                <a:gd name="T6" fmla="*/ 0 w 22"/>
                <a:gd name="T7" fmla="*/ 30 h 30"/>
                <a:gd name="T8" fmla="*/ 1 w 22"/>
                <a:gd name="T9" fmla="*/ 30 h 30"/>
                <a:gd name="T10" fmla="*/ 22 w 22"/>
                <a:gd name="T11" fmla="*/ 4 h 30"/>
                <a:gd name="T12" fmla="*/ 18 w 22"/>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22" h="30">
                  <a:moveTo>
                    <a:pt x="18" y="0"/>
                  </a:moveTo>
                  <a:cubicBezTo>
                    <a:pt x="16" y="2"/>
                    <a:pt x="14" y="5"/>
                    <a:pt x="12" y="7"/>
                  </a:cubicBezTo>
                  <a:cubicBezTo>
                    <a:pt x="15" y="10"/>
                    <a:pt x="15" y="10"/>
                    <a:pt x="15" y="10"/>
                  </a:cubicBezTo>
                  <a:cubicBezTo>
                    <a:pt x="10" y="16"/>
                    <a:pt x="5" y="23"/>
                    <a:pt x="0" y="30"/>
                  </a:cubicBezTo>
                  <a:cubicBezTo>
                    <a:pt x="1" y="30"/>
                    <a:pt x="1" y="30"/>
                    <a:pt x="1" y="30"/>
                  </a:cubicBezTo>
                  <a:cubicBezTo>
                    <a:pt x="8" y="21"/>
                    <a:pt x="15" y="12"/>
                    <a:pt x="22" y="4"/>
                  </a:cubicBezTo>
                  <a:cubicBezTo>
                    <a:pt x="18" y="0"/>
                    <a:pt x="18" y="0"/>
                    <a:pt x="18"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7" name="Freeform 249"/>
            <p:cNvSpPr>
              <a:spLocks noEditPoints="1"/>
            </p:cNvSpPr>
            <p:nvPr/>
          </p:nvSpPr>
          <p:spPr bwMode="auto">
            <a:xfrm>
              <a:off x="4438651" y="2309813"/>
              <a:ext cx="46038" cy="60325"/>
            </a:xfrm>
            <a:custGeom>
              <a:avLst/>
              <a:gdLst>
                <a:gd name="T0" fmla="*/ 25 w 25"/>
                <a:gd name="T1" fmla="*/ 29 h 32"/>
                <a:gd name="T2" fmla="*/ 25 w 25"/>
                <a:gd name="T3" fmla="*/ 29 h 32"/>
                <a:gd name="T4" fmla="*/ 25 w 25"/>
                <a:gd name="T5" fmla="*/ 29 h 32"/>
                <a:gd name="T6" fmla="*/ 5 w 25"/>
                <a:gd name="T7" fmla="*/ 0 h 32"/>
                <a:gd name="T8" fmla="*/ 0 w 25"/>
                <a:gd name="T9" fmla="*/ 3 h 32"/>
                <a:gd name="T10" fmla="*/ 20 w 25"/>
                <a:gd name="T11" fmla="*/ 32 h 32"/>
                <a:gd name="T12" fmla="*/ 25 w 25"/>
                <a:gd name="T13" fmla="*/ 29 h 32"/>
                <a:gd name="T14" fmla="*/ 5 w 25"/>
                <a:gd name="T15" fmla="*/ 0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32">
                  <a:moveTo>
                    <a:pt x="25" y="29"/>
                  </a:moveTo>
                  <a:cubicBezTo>
                    <a:pt x="25" y="29"/>
                    <a:pt x="25" y="29"/>
                    <a:pt x="25" y="29"/>
                  </a:cubicBezTo>
                  <a:cubicBezTo>
                    <a:pt x="25" y="29"/>
                    <a:pt x="25" y="29"/>
                    <a:pt x="25" y="29"/>
                  </a:cubicBezTo>
                  <a:moveTo>
                    <a:pt x="5" y="0"/>
                  </a:moveTo>
                  <a:cubicBezTo>
                    <a:pt x="0" y="3"/>
                    <a:pt x="0" y="3"/>
                    <a:pt x="0" y="3"/>
                  </a:cubicBezTo>
                  <a:cubicBezTo>
                    <a:pt x="7" y="13"/>
                    <a:pt x="14" y="22"/>
                    <a:pt x="20" y="32"/>
                  </a:cubicBezTo>
                  <a:cubicBezTo>
                    <a:pt x="25" y="29"/>
                    <a:pt x="25" y="29"/>
                    <a:pt x="25" y="29"/>
                  </a:cubicBezTo>
                  <a:cubicBezTo>
                    <a:pt x="19" y="19"/>
                    <a:pt x="12" y="9"/>
                    <a:pt x="5"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8" name="Freeform 250"/>
            <p:cNvSpPr>
              <a:spLocks noEditPoints="1"/>
            </p:cNvSpPr>
            <p:nvPr/>
          </p:nvSpPr>
          <p:spPr bwMode="auto">
            <a:xfrm>
              <a:off x="4511676" y="2419350"/>
              <a:ext cx="44450" cy="61913"/>
            </a:xfrm>
            <a:custGeom>
              <a:avLst/>
              <a:gdLst>
                <a:gd name="T0" fmla="*/ 11 w 24"/>
                <a:gd name="T1" fmla="*/ 10 h 33"/>
                <a:gd name="T2" fmla="*/ 8 w 24"/>
                <a:gd name="T3" fmla="*/ 15 h 33"/>
                <a:gd name="T4" fmla="*/ 8 w 24"/>
                <a:gd name="T5" fmla="*/ 15 h 33"/>
                <a:gd name="T6" fmla="*/ 19 w 24"/>
                <a:gd name="T7" fmla="*/ 33 h 33"/>
                <a:gd name="T8" fmla="*/ 24 w 24"/>
                <a:gd name="T9" fmla="*/ 30 h 33"/>
                <a:gd name="T10" fmla="*/ 11 w 24"/>
                <a:gd name="T11" fmla="*/ 10 h 33"/>
                <a:gd name="T12" fmla="*/ 5 w 24"/>
                <a:gd name="T13" fmla="*/ 0 h 33"/>
                <a:gd name="T14" fmla="*/ 0 w 24"/>
                <a:gd name="T15" fmla="*/ 3 h 33"/>
                <a:gd name="T16" fmla="*/ 4 w 24"/>
                <a:gd name="T17" fmla="*/ 8 h 33"/>
                <a:gd name="T18" fmla="*/ 6 w 24"/>
                <a:gd name="T19" fmla="*/ 2 h 33"/>
                <a:gd name="T20" fmla="*/ 5 w 24"/>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33">
                  <a:moveTo>
                    <a:pt x="11" y="10"/>
                  </a:moveTo>
                  <a:cubicBezTo>
                    <a:pt x="8" y="15"/>
                    <a:pt x="8" y="15"/>
                    <a:pt x="8" y="15"/>
                  </a:cubicBezTo>
                  <a:cubicBezTo>
                    <a:pt x="8" y="15"/>
                    <a:pt x="8" y="15"/>
                    <a:pt x="8" y="15"/>
                  </a:cubicBezTo>
                  <a:cubicBezTo>
                    <a:pt x="11" y="21"/>
                    <a:pt x="15" y="27"/>
                    <a:pt x="19" y="33"/>
                  </a:cubicBezTo>
                  <a:cubicBezTo>
                    <a:pt x="24" y="30"/>
                    <a:pt x="24" y="30"/>
                    <a:pt x="24" y="30"/>
                  </a:cubicBezTo>
                  <a:cubicBezTo>
                    <a:pt x="20" y="24"/>
                    <a:pt x="16" y="17"/>
                    <a:pt x="11" y="10"/>
                  </a:cubicBezTo>
                  <a:moveTo>
                    <a:pt x="5" y="0"/>
                  </a:moveTo>
                  <a:cubicBezTo>
                    <a:pt x="0" y="3"/>
                    <a:pt x="0" y="3"/>
                    <a:pt x="0" y="3"/>
                  </a:cubicBezTo>
                  <a:cubicBezTo>
                    <a:pt x="1" y="5"/>
                    <a:pt x="3" y="7"/>
                    <a:pt x="4" y="8"/>
                  </a:cubicBezTo>
                  <a:cubicBezTo>
                    <a:pt x="6" y="2"/>
                    <a:pt x="6" y="2"/>
                    <a:pt x="6" y="2"/>
                  </a:cubicBezTo>
                  <a:cubicBezTo>
                    <a:pt x="6" y="1"/>
                    <a:pt x="6" y="1"/>
                    <a:pt x="5" y="0"/>
                  </a:cubicBezTo>
                </a:path>
              </a:pathLst>
            </a:custGeom>
            <a:solidFill>
              <a:srgbClr val="747C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19" name="Freeform 251"/>
            <p:cNvSpPr/>
            <p:nvPr/>
          </p:nvSpPr>
          <p:spPr bwMode="auto">
            <a:xfrm>
              <a:off x="4518026" y="2422525"/>
              <a:ext cx="14288" cy="25400"/>
            </a:xfrm>
            <a:custGeom>
              <a:avLst/>
              <a:gdLst>
                <a:gd name="T0" fmla="*/ 2 w 7"/>
                <a:gd name="T1" fmla="*/ 0 h 13"/>
                <a:gd name="T2" fmla="*/ 0 w 7"/>
                <a:gd name="T3" fmla="*/ 6 h 13"/>
                <a:gd name="T4" fmla="*/ 4 w 7"/>
                <a:gd name="T5" fmla="*/ 13 h 13"/>
                <a:gd name="T6" fmla="*/ 4 w 7"/>
                <a:gd name="T7" fmla="*/ 13 h 13"/>
                <a:gd name="T8" fmla="*/ 7 w 7"/>
                <a:gd name="T9" fmla="*/ 8 h 13"/>
                <a:gd name="T10" fmla="*/ 2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2" y="0"/>
                  </a:moveTo>
                  <a:cubicBezTo>
                    <a:pt x="0" y="6"/>
                    <a:pt x="0" y="6"/>
                    <a:pt x="0" y="6"/>
                  </a:cubicBezTo>
                  <a:cubicBezTo>
                    <a:pt x="1" y="9"/>
                    <a:pt x="2" y="11"/>
                    <a:pt x="4" y="13"/>
                  </a:cubicBezTo>
                  <a:cubicBezTo>
                    <a:pt x="4" y="13"/>
                    <a:pt x="4" y="13"/>
                    <a:pt x="4" y="13"/>
                  </a:cubicBezTo>
                  <a:cubicBezTo>
                    <a:pt x="7" y="8"/>
                    <a:pt x="7" y="8"/>
                    <a:pt x="7" y="8"/>
                  </a:cubicBezTo>
                  <a:cubicBezTo>
                    <a:pt x="6" y="5"/>
                    <a:pt x="4" y="3"/>
                    <a:pt x="2"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20" name="Freeform 252"/>
            <p:cNvSpPr/>
            <p:nvPr/>
          </p:nvSpPr>
          <p:spPr bwMode="auto">
            <a:xfrm>
              <a:off x="4578351" y="2533650"/>
              <a:ext cx="15875" cy="14288"/>
            </a:xfrm>
            <a:custGeom>
              <a:avLst/>
              <a:gdLst>
                <a:gd name="T0" fmla="*/ 5 w 8"/>
                <a:gd name="T1" fmla="*/ 0 h 8"/>
                <a:gd name="T2" fmla="*/ 0 w 8"/>
                <a:gd name="T3" fmla="*/ 3 h 8"/>
                <a:gd name="T4" fmla="*/ 3 w 8"/>
                <a:gd name="T5" fmla="*/ 8 h 8"/>
                <a:gd name="T6" fmla="*/ 8 w 8"/>
                <a:gd name="T7" fmla="*/ 5 h 8"/>
                <a:gd name="T8" fmla="*/ 5 w 8"/>
                <a:gd name="T9" fmla="*/ 0 h 8"/>
              </a:gdLst>
              <a:ahLst/>
              <a:cxnLst>
                <a:cxn ang="0">
                  <a:pos x="T0" y="T1"/>
                </a:cxn>
                <a:cxn ang="0">
                  <a:pos x="T2" y="T3"/>
                </a:cxn>
                <a:cxn ang="0">
                  <a:pos x="T4" y="T5"/>
                </a:cxn>
                <a:cxn ang="0">
                  <a:pos x="T6" y="T7"/>
                </a:cxn>
                <a:cxn ang="0">
                  <a:pos x="T8" y="T9"/>
                </a:cxn>
              </a:cxnLst>
              <a:rect l="0" t="0" r="r" b="b"/>
              <a:pathLst>
                <a:path w="8" h="8">
                  <a:moveTo>
                    <a:pt x="5" y="0"/>
                  </a:moveTo>
                  <a:cubicBezTo>
                    <a:pt x="0" y="3"/>
                    <a:pt x="0" y="3"/>
                    <a:pt x="0" y="3"/>
                  </a:cubicBezTo>
                  <a:cubicBezTo>
                    <a:pt x="1" y="4"/>
                    <a:pt x="2" y="6"/>
                    <a:pt x="3" y="8"/>
                  </a:cubicBezTo>
                  <a:cubicBezTo>
                    <a:pt x="8" y="5"/>
                    <a:pt x="8" y="5"/>
                    <a:pt x="8" y="5"/>
                  </a:cubicBezTo>
                  <a:cubicBezTo>
                    <a:pt x="7" y="3"/>
                    <a:pt x="6" y="2"/>
                    <a:pt x="5" y="0"/>
                  </a:cubicBezTo>
                </a:path>
              </a:pathLst>
            </a:custGeom>
            <a:solidFill>
              <a:srgbClr val="747C8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21" name="Freeform 253"/>
            <p:cNvSpPr>
              <a:spLocks noEditPoints="1"/>
            </p:cNvSpPr>
            <p:nvPr/>
          </p:nvSpPr>
          <p:spPr bwMode="auto">
            <a:xfrm>
              <a:off x="4584701" y="2543175"/>
              <a:ext cx="193675" cy="414338"/>
            </a:xfrm>
            <a:custGeom>
              <a:avLst/>
              <a:gdLst>
                <a:gd name="T0" fmla="*/ 104 w 104"/>
                <a:gd name="T1" fmla="*/ 219 h 221"/>
                <a:gd name="T2" fmla="*/ 104 w 104"/>
                <a:gd name="T3" fmla="*/ 219 h 221"/>
                <a:gd name="T4" fmla="*/ 104 w 104"/>
                <a:gd name="T5" fmla="*/ 219 h 221"/>
                <a:gd name="T6" fmla="*/ 104 w 104"/>
                <a:gd name="T7" fmla="*/ 219 h 221"/>
                <a:gd name="T8" fmla="*/ 91 w 104"/>
                <a:gd name="T9" fmla="*/ 186 h 221"/>
                <a:gd name="T10" fmla="*/ 86 w 104"/>
                <a:gd name="T11" fmla="*/ 188 h 221"/>
                <a:gd name="T12" fmla="*/ 98 w 104"/>
                <a:gd name="T13" fmla="*/ 221 h 221"/>
                <a:gd name="T14" fmla="*/ 104 w 104"/>
                <a:gd name="T15" fmla="*/ 219 h 221"/>
                <a:gd name="T16" fmla="*/ 91 w 104"/>
                <a:gd name="T17" fmla="*/ 186 h 221"/>
                <a:gd name="T18" fmla="*/ 64 w 104"/>
                <a:gd name="T19" fmla="*/ 121 h 221"/>
                <a:gd name="T20" fmla="*/ 59 w 104"/>
                <a:gd name="T21" fmla="*/ 123 h 221"/>
                <a:gd name="T22" fmla="*/ 73 w 104"/>
                <a:gd name="T23" fmla="*/ 155 h 221"/>
                <a:gd name="T24" fmla="*/ 78 w 104"/>
                <a:gd name="T25" fmla="*/ 153 h 221"/>
                <a:gd name="T26" fmla="*/ 64 w 104"/>
                <a:gd name="T27" fmla="*/ 121 h 221"/>
                <a:gd name="T28" fmla="*/ 35 w 104"/>
                <a:gd name="T29" fmla="*/ 57 h 221"/>
                <a:gd name="T30" fmla="*/ 29 w 104"/>
                <a:gd name="T31" fmla="*/ 60 h 221"/>
                <a:gd name="T32" fmla="*/ 45 w 104"/>
                <a:gd name="T33" fmla="*/ 91 h 221"/>
                <a:gd name="T34" fmla="*/ 50 w 104"/>
                <a:gd name="T35" fmla="*/ 89 h 221"/>
                <a:gd name="T36" fmla="*/ 50 w 104"/>
                <a:gd name="T37" fmla="*/ 89 h 221"/>
                <a:gd name="T38" fmla="*/ 35 w 104"/>
                <a:gd name="T39" fmla="*/ 57 h 221"/>
                <a:gd name="T40" fmla="*/ 5 w 104"/>
                <a:gd name="T41" fmla="*/ 0 h 221"/>
                <a:gd name="T42" fmla="*/ 0 w 104"/>
                <a:gd name="T43" fmla="*/ 3 h 221"/>
                <a:gd name="T44" fmla="*/ 14 w 104"/>
                <a:gd name="T45" fmla="*/ 29 h 221"/>
                <a:gd name="T46" fmla="*/ 19 w 104"/>
                <a:gd name="T47" fmla="*/ 26 h 221"/>
                <a:gd name="T48" fmla="*/ 5 w 104"/>
                <a:gd name="T49"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221">
                  <a:moveTo>
                    <a:pt x="104" y="219"/>
                  </a:moveTo>
                  <a:cubicBezTo>
                    <a:pt x="104" y="219"/>
                    <a:pt x="104" y="219"/>
                    <a:pt x="104" y="219"/>
                  </a:cubicBezTo>
                  <a:cubicBezTo>
                    <a:pt x="104" y="219"/>
                    <a:pt x="104" y="219"/>
                    <a:pt x="104" y="219"/>
                  </a:cubicBezTo>
                  <a:cubicBezTo>
                    <a:pt x="104" y="219"/>
                    <a:pt x="104" y="219"/>
                    <a:pt x="104" y="219"/>
                  </a:cubicBezTo>
                  <a:moveTo>
                    <a:pt x="91" y="186"/>
                  </a:moveTo>
                  <a:cubicBezTo>
                    <a:pt x="86" y="188"/>
                    <a:pt x="86" y="188"/>
                    <a:pt x="86" y="188"/>
                  </a:cubicBezTo>
                  <a:cubicBezTo>
                    <a:pt x="94" y="209"/>
                    <a:pt x="98" y="221"/>
                    <a:pt x="98" y="221"/>
                  </a:cubicBezTo>
                  <a:cubicBezTo>
                    <a:pt x="104" y="219"/>
                    <a:pt x="104" y="219"/>
                    <a:pt x="104" y="219"/>
                  </a:cubicBezTo>
                  <a:cubicBezTo>
                    <a:pt x="104" y="219"/>
                    <a:pt x="99" y="207"/>
                    <a:pt x="91" y="186"/>
                  </a:cubicBezTo>
                  <a:moveTo>
                    <a:pt x="64" y="121"/>
                  </a:moveTo>
                  <a:cubicBezTo>
                    <a:pt x="59" y="123"/>
                    <a:pt x="59" y="123"/>
                    <a:pt x="59" y="123"/>
                  </a:cubicBezTo>
                  <a:cubicBezTo>
                    <a:pt x="64" y="135"/>
                    <a:pt x="69" y="146"/>
                    <a:pt x="73" y="155"/>
                  </a:cubicBezTo>
                  <a:cubicBezTo>
                    <a:pt x="78" y="153"/>
                    <a:pt x="78" y="153"/>
                    <a:pt x="78" y="153"/>
                  </a:cubicBezTo>
                  <a:cubicBezTo>
                    <a:pt x="74" y="143"/>
                    <a:pt x="70" y="133"/>
                    <a:pt x="64" y="121"/>
                  </a:cubicBezTo>
                  <a:moveTo>
                    <a:pt x="35" y="57"/>
                  </a:moveTo>
                  <a:cubicBezTo>
                    <a:pt x="29" y="60"/>
                    <a:pt x="29" y="60"/>
                    <a:pt x="29" y="60"/>
                  </a:cubicBezTo>
                  <a:cubicBezTo>
                    <a:pt x="35" y="71"/>
                    <a:pt x="40" y="81"/>
                    <a:pt x="45" y="91"/>
                  </a:cubicBezTo>
                  <a:cubicBezTo>
                    <a:pt x="50" y="89"/>
                    <a:pt x="50" y="89"/>
                    <a:pt x="50" y="89"/>
                  </a:cubicBezTo>
                  <a:cubicBezTo>
                    <a:pt x="50" y="89"/>
                    <a:pt x="50" y="89"/>
                    <a:pt x="50" y="89"/>
                  </a:cubicBezTo>
                  <a:cubicBezTo>
                    <a:pt x="45" y="79"/>
                    <a:pt x="40" y="68"/>
                    <a:pt x="35" y="57"/>
                  </a:cubicBezTo>
                  <a:moveTo>
                    <a:pt x="5" y="0"/>
                  </a:moveTo>
                  <a:cubicBezTo>
                    <a:pt x="0" y="3"/>
                    <a:pt x="0" y="3"/>
                    <a:pt x="0" y="3"/>
                  </a:cubicBezTo>
                  <a:cubicBezTo>
                    <a:pt x="5" y="11"/>
                    <a:pt x="9" y="20"/>
                    <a:pt x="14" y="29"/>
                  </a:cubicBezTo>
                  <a:cubicBezTo>
                    <a:pt x="19" y="26"/>
                    <a:pt x="19" y="26"/>
                    <a:pt x="19" y="26"/>
                  </a:cubicBezTo>
                  <a:cubicBezTo>
                    <a:pt x="14" y="17"/>
                    <a:pt x="10" y="9"/>
                    <a:pt x="5"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22" name="Freeform 254"/>
            <p:cNvSpPr>
              <a:spLocks noEditPoints="1"/>
            </p:cNvSpPr>
            <p:nvPr/>
          </p:nvSpPr>
          <p:spPr bwMode="auto">
            <a:xfrm>
              <a:off x="3217863" y="1984375"/>
              <a:ext cx="1504950" cy="1025525"/>
            </a:xfrm>
            <a:custGeom>
              <a:avLst/>
              <a:gdLst>
                <a:gd name="T0" fmla="*/ 785 w 804"/>
                <a:gd name="T1" fmla="*/ 515 h 547"/>
                <a:gd name="T2" fmla="*/ 804 w 804"/>
                <a:gd name="T3" fmla="*/ 545 h 547"/>
                <a:gd name="T4" fmla="*/ 799 w 804"/>
                <a:gd name="T5" fmla="*/ 547 h 547"/>
                <a:gd name="T6" fmla="*/ 757 w 804"/>
                <a:gd name="T7" fmla="*/ 452 h 547"/>
                <a:gd name="T8" fmla="*/ 776 w 804"/>
                <a:gd name="T9" fmla="*/ 481 h 547"/>
                <a:gd name="T10" fmla="*/ 741 w 804"/>
                <a:gd name="T11" fmla="*/ 421 h 547"/>
                <a:gd name="T12" fmla="*/ 730 w 804"/>
                <a:gd name="T13" fmla="*/ 388 h 547"/>
                <a:gd name="T14" fmla="*/ 746 w 804"/>
                <a:gd name="T15" fmla="*/ 419 h 547"/>
                <a:gd name="T16" fmla="*/ 709 w 804"/>
                <a:gd name="T17" fmla="*/ 359 h 547"/>
                <a:gd name="T18" fmla="*/ 696 w 804"/>
                <a:gd name="T19" fmla="*/ 327 h 547"/>
                <a:gd name="T20" fmla="*/ 709 w 804"/>
                <a:gd name="T21" fmla="*/ 359 h 547"/>
                <a:gd name="T22" fmla="*/ 655 w 804"/>
                <a:gd name="T23" fmla="*/ 270 h 547"/>
                <a:gd name="T24" fmla="*/ 678 w 804"/>
                <a:gd name="T25" fmla="*/ 297 h 547"/>
                <a:gd name="T26" fmla="*/ 640 w 804"/>
                <a:gd name="T27" fmla="*/ 238 h 547"/>
                <a:gd name="T28" fmla="*/ 640 w 804"/>
                <a:gd name="T29" fmla="*/ 238 h 547"/>
                <a:gd name="T30" fmla="*/ 615 w 804"/>
                <a:gd name="T31" fmla="*/ 212 h 547"/>
                <a:gd name="T32" fmla="*/ 640 w 804"/>
                <a:gd name="T33" fmla="*/ 238 h 547"/>
                <a:gd name="T34" fmla="*/ 593 w 804"/>
                <a:gd name="T35" fmla="*/ 185 h 547"/>
                <a:gd name="T36" fmla="*/ 575 w 804"/>
                <a:gd name="T37" fmla="*/ 154 h 547"/>
                <a:gd name="T38" fmla="*/ 593 w 804"/>
                <a:gd name="T39" fmla="*/ 185 h 547"/>
                <a:gd name="T40" fmla="*/ 526 w 804"/>
                <a:gd name="T41" fmla="*/ 103 h 547"/>
                <a:gd name="T42" fmla="*/ 547 w 804"/>
                <a:gd name="T43" fmla="*/ 132 h 547"/>
                <a:gd name="T44" fmla="*/ 469 w 804"/>
                <a:gd name="T45" fmla="*/ 63 h 547"/>
                <a:gd name="T46" fmla="*/ 500 w 804"/>
                <a:gd name="T47" fmla="*/ 80 h 547"/>
                <a:gd name="T48" fmla="*/ 496 w 804"/>
                <a:gd name="T49" fmla="*/ 84 h 547"/>
                <a:gd name="T50" fmla="*/ 409 w 804"/>
                <a:gd name="T51" fmla="*/ 29 h 547"/>
                <a:gd name="T52" fmla="*/ 442 w 804"/>
                <a:gd name="T53" fmla="*/ 40 h 547"/>
                <a:gd name="T54" fmla="*/ 440 w 804"/>
                <a:gd name="T55" fmla="*/ 44 h 547"/>
                <a:gd name="T56" fmla="*/ 345 w 804"/>
                <a:gd name="T57" fmla="*/ 9 h 547"/>
                <a:gd name="T58" fmla="*/ 379 w 804"/>
                <a:gd name="T59" fmla="*/ 11 h 547"/>
                <a:gd name="T60" fmla="*/ 345 w 804"/>
                <a:gd name="T61" fmla="*/ 9 h 547"/>
                <a:gd name="T62" fmla="*/ 280 w 804"/>
                <a:gd name="T63" fmla="*/ 2 h 547"/>
                <a:gd name="T64" fmla="*/ 313 w 804"/>
                <a:gd name="T65" fmla="*/ 6 h 547"/>
                <a:gd name="T66" fmla="*/ 220 w 804"/>
                <a:gd name="T67" fmla="*/ 23 h 547"/>
                <a:gd name="T68" fmla="*/ 248 w 804"/>
                <a:gd name="T69" fmla="*/ 8 h 547"/>
                <a:gd name="T70" fmla="*/ 220 w 804"/>
                <a:gd name="T71" fmla="*/ 23 h 547"/>
                <a:gd name="T72" fmla="*/ 12 w 804"/>
                <a:gd name="T73" fmla="*/ 203 h 547"/>
                <a:gd name="T74" fmla="*/ 5 w 804"/>
                <a:gd name="T75" fmla="*/ 224 h 547"/>
                <a:gd name="T76" fmla="*/ 166 w 804"/>
                <a:gd name="T77" fmla="*/ 52 h 547"/>
                <a:gd name="T78" fmla="*/ 189 w 804"/>
                <a:gd name="T79" fmla="*/ 31 h 547"/>
                <a:gd name="T80" fmla="*/ 166 w 804"/>
                <a:gd name="T81" fmla="*/ 52 h 547"/>
                <a:gd name="T82" fmla="*/ 12 w 804"/>
                <a:gd name="T83" fmla="*/ 203 h 547"/>
                <a:gd name="T84" fmla="*/ 31 w 804"/>
                <a:gd name="T85" fmla="*/ 178 h 547"/>
                <a:gd name="T86" fmla="*/ 54 w 804"/>
                <a:gd name="T87" fmla="*/ 157 h 547"/>
                <a:gd name="T88" fmla="*/ 31 w 804"/>
                <a:gd name="T89" fmla="*/ 178 h 547"/>
                <a:gd name="T90" fmla="*/ 91 w 804"/>
                <a:gd name="T91" fmla="*/ 107 h 547"/>
                <a:gd name="T92" fmla="*/ 74 w 804"/>
                <a:gd name="T93" fmla="*/ 134 h 547"/>
                <a:gd name="T94" fmla="*/ 117 w 804"/>
                <a:gd name="T95" fmla="*/ 90 h 547"/>
                <a:gd name="T96" fmla="*/ 137 w 804"/>
                <a:gd name="T97" fmla="*/ 65 h 547"/>
                <a:gd name="T98" fmla="*/ 117 w 804"/>
                <a:gd name="T99" fmla="*/ 90 h 547"/>
                <a:gd name="T100" fmla="*/ 137 w 804"/>
                <a:gd name="T101" fmla="*/ 65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4" h="547">
                  <a:moveTo>
                    <a:pt x="799" y="547"/>
                  </a:moveTo>
                  <a:cubicBezTo>
                    <a:pt x="799" y="547"/>
                    <a:pt x="794" y="535"/>
                    <a:pt x="785" y="515"/>
                  </a:cubicBezTo>
                  <a:cubicBezTo>
                    <a:pt x="790" y="513"/>
                    <a:pt x="790" y="513"/>
                    <a:pt x="790" y="513"/>
                  </a:cubicBezTo>
                  <a:cubicBezTo>
                    <a:pt x="799" y="533"/>
                    <a:pt x="804" y="545"/>
                    <a:pt x="804" y="545"/>
                  </a:cubicBezTo>
                  <a:cubicBezTo>
                    <a:pt x="804" y="545"/>
                    <a:pt x="804" y="545"/>
                    <a:pt x="804" y="545"/>
                  </a:cubicBezTo>
                  <a:cubicBezTo>
                    <a:pt x="799" y="547"/>
                    <a:pt x="799" y="547"/>
                    <a:pt x="799" y="547"/>
                  </a:cubicBezTo>
                  <a:moveTo>
                    <a:pt x="771" y="483"/>
                  </a:moveTo>
                  <a:cubicBezTo>
                    <a:pt x="767" y="473"/>
                    <a:pt x="762" y="463"/>
                    <a:pt x="757" y="452"/>
                  </a:cubicBezTo>
                  <a:cubicBezTo>
                    <a:pt x="762" y="450"/>
                    <a:pt x="762" y="450"/>
                    <a:pt x="762" y="450"/>
                  </a:cubicBezTo>
                  <a:cubicBezTo>
                    <a:pt x="767" y="461"/>
                    <a:pt x="772" y="472"/>
                    <a:pt x="776" y="481"/>
                  </a:cubicBezTo>
                  <a:cubicBezTo>
                    <a:pt x="771" y="483"/>
                    <a:pt x="771" y="483"/>
                    <a:pt x="771" y="483"/>
                  </a:cubicBezTo>
                  <a:moveTo>
                    <a:pt x="741" y="421"/>
                  </a:moveTo>
                  <a:cubicBezTo>
                    <a:pt x="736" y="411"/>
                    <a:pt x="731" y="400"/>
                    <a:pt x="725" y="390"/>
                  </a:cubicBezTo>
                  <a:cubicBezTo>
                    <a:pt x="730" y="388"/>
                    <a:pt x="730" y="388"/>
                    <a:pt x="730" y="388"/>
                  </a:cubicBezTo>
                  <a:cubicBezTo>
                    <a:pt x="736" y="398"/>
                    <a:pt x="741" y="409"/>
                    <a:pt x="746" y="419"/>
                  </a:cubicBezTo>
                  <a:cubicBezTo>
                    <a:pt x="746" y="419"/>
                    <a:pt x="746" y="419"/>
                    <a:pt x="746" y="419"/>
                  </a:cubicBezTo>
                  <a:cubicBezTo>
                    <a:pt x="741" y="421"/>
                    <a:pt x="741" y="421"/>
                    <a:pt x="741" y="421"/>
                  </a:cubicBezTo>
                  <a:moveTo>
                    <a:pt x="709" y="359"/>
                  </a:moveTo>
                  <a:cubicBezTo>
                    <a:pt x="703" y="349"/>
                    <a:pt x="698" y="339"/>
                    <a:pt x="692" y="329"/>
                  </a:cubicBezTo>
                  <a:cubicBezTo>
                    <a:pt x="696" y="327"/>
                    <a:pt x="696" y="327"/>
                    <a:pt x="696" y="327"/>
                  </a:cubicBezTo>
                  <a:cubicBezTo>
                    <a:pt x="702" y="337"/>
                    <a:pt x="708" y="347"/>
                    <a:pt x="714" y="357"/>
                  </a:cubicBezTo>
                  <a:cubicBezTo>
                    <a:pt x="709" y="359"/>
                    <a:pt x="709" y="359"/>
                    <a:pt x="709" y="359"/>
                  </a:cubicBezTo>
                  <a:moveTo>
                    <a:pt x="674" y="299"/>
                  </a:moveTo>
                  <a:cubicBezTo>
                    <a:pt x="668" y="289"/>
                    <a:pt x="661" y="279"/>
                    <a:pt x="655" y="270"/>
                  </a:cubicBezTo>
                  <a:cubicBezTo>
                    <a:pt x="659" y="267"/>
                    <a:pt x="659" y="267"/>
                    <a:pt x="659" y="267"/>
                  </a:cubicBezTo>
                  <a:cubicBezTo>
                    <a:pt x="666" y="277"/>
                    <a:pt x="672" y="287"/>
                    <a:pt x="678" y="297"/>
                  </a:cubicBezTo>
                  <a:cubicBezTo>
                    <a:pt x="674" y="299"/>
                    <a:pt x="674" y="299"/>
                    <a:pt x="674" y="299"/>
                  </a:cubicBezTo>
                  <a:moveTo>
                    <a:pt x="640" y="238"/>
                  </a:moveTo>
                  <a:cubicBezTo>
                    <a:pt x="640" y="238"/>
                    <a:pt x="640" y="238"/>
                    <a:pt x="640" y="238"/>
                  </a:cubicBezTo>
                  <a:cubicBezTo>
                    <a:pt x="640" y="238"/>
                    <a:pt x="640" y="238"/>
                    <a:pt x="640" y="238"/>
                  </a:cubicBezTo>
                  <a:moveTo>
                    <a:pt x="635" y="241"/>
                  </a:moveTo>
                  <a:cubicBezTo>
                    <a:pt x="629" y="231"/>
                    <a:pt x="622" y="222"/>
                    <a:pt x="615" y="212"/>
                  </a:cubicBezTo>
                  <a:cubicBezTo>
                    <a:pt x="619" y="209"/>
                    <a:pt x="619" y="209"/>
                    <a:pt x="619" y="209"/>
                  </a:cubicBezTo>
                  <a:cubicBezTo>
                    <a:pt x="626" y="219"/>
                    <a:pt x="633" y="228"/>
                    <a:pt x="640" y="238"/>
                  </a:cubicBezTo>
                  <a:cubicBezTo>
                    <a:pt x="635" y="241"/>
                    <a:pt x="635" y="241"/>
                    <a:pt x="635" y="241"/>
                  </a:cubicBezTo>
                  <a:moveTo>
                    <a:pt x="593" y="185"/>
                  </a:moveTo>
                  <a:cubicBezTo>
                    <a:pt x="586" y="176"/>
                    <a:pt x="579" y="167"/>
                    <a:pt x="571" y="158"/>
                  </a:cubicBezTo>
                  <a:cubicBezTo>
                    <a:pt x="575" y="154"/>
                    <a:pt x="575" y="154"/>
                    <a:pt x="575" y="154"/>
                  </a:cubicBezTo>
                  <a:cubicBezTo>
                    <a:pt x="583" y="163"/>
                    <a:pt x="590" y="172"/>
                    <a:pt x="598" y="181"/>
                  </a:cubicBezTo>
                  <a:cubicBezTo>
                    <a:pt x="593" y="185"/>
                    <a:pt x="593" y="185"/>
                    <a:pt x="593" y="185"/>
                  </a:cubicBezTo>
                  <a:moveTo>
                    <a:pt x="523" y="107"/>
                  </a:moveTo>
                  <a:cubicBezTo>
                    <a:pt x="526" y="103"/>
                    <a:pt x="526" y="103"/>
                    <a:pt x="526" y="103"/>
                  </a:cubicBezTo>
                  <a:cubicBezTo>
                    <a:pt x="535" y="111"/>
                    <a:pt x="543" y="120"/>
                    <a:pt x="551" y="128"/>
                  </a:cubicBezTo>
                  <a:cubicBezTo>
                    <a:pt x="547" y="132"/>
                    <a:pt x="547" y="132"/>
                    <a:pt x="547" y="132"/>
                  </a:cubicBezTo>
                  <a:cubicBezTo>
                    <a:pt x="539" y="123"/>
                    <a:pt x="531" y="115"/>
                    <a:pt x="523" y="107"/>
                  </a:cubicBezTo>
                  <a:moveTo>
                    <a:pt x="469" y="63"/>
                  </a:moveTo>
                  <a:cubicBezTo>
                    <a:pt x="472" y="59"/>
                    <a:pt x="472" y="59"/>
                    <a:pt x="472" y="59"/>
                  </a:cubicBezTo>
                  <a:cubicBezTo>
                    <a:pt x="481" y="65"/>
                    <a:pt x="490" y="73"/>
                    <a:pt x="500" y="80"/>
                  </a:cubicBezTo>
                  <a:cubicBezTo>
                    <a:pt x="500" y="80"/>
                    <a:pt x="500" y="80"/>
                    <a:pt x="500" y="80"/>
                  </a:cubicBezTo>
                  <a:cubicBezTo>
                    <a:pt x="496" y="84"/>
                    <a:pt x="496" y="84"/>
                    <a:pt x="496" y="84"/>
                  </a:cubicBezTo>
                  <a:cubicBezTo>
                    <a:pt x="487" y="77"/>
                    <a:pt x="478" y="70"/>
                    <a:pt x="469" y="63"/>
                  </a:cubicBezTo>
                  <a:moveTo>
                    <a:pt x="409" y="29"/>
                  </a:moveTo>
                  <a:cubicBezTo>
                    <a:pt x="411" y="24"/>
                    <a:pt x="411" y="24"/>
                    <a:pt x="411" y="24"/>
                  </a:cubicBezTo>
                  <a:cubicBezTo>
                    <a:pt x="422" y="28"/>
                    <a:pt x="432" y="34"/>
                    <a:pt x="442" y="40"/>
                  </a:cubicBezTo>
                  <a:cubicBezTo>
                    <a:pt x="442" y="40"/>
                    <a:pt x="442" y="40"/>
                    <a:pt x="442" y="40"/>
                  </a:cubicBezTo>
                  <a:cubicBezTo>
                    <a:pt x="440" y="44"/>
                    <a:pt x="440" y="44"/>
                    <a:pt x="440" y="44"/>
                  </a:cubicBezTo>
                  <a:cubicBezTo>
                    <a:pt x="430" y="39"/>
                    <a:pt x="420" y="33"/>
                    <a:pt x="409" y="29"/>
                  </a:cubicBezTo>
                  <a:moveTo>
                    <a:pt x="345" y="9"/>
                  </a:moveTo>
                  <a:cubicBezTo>
                    <a:pt x="346" y="3"/>
                    <a:pt x="346" y="3"/>
                    <a:pt x="346" y="3"/>
                  </a:cubicBezTo>
                  <a:cubicBezTo>
                    <a:pt x="357" y="5"/>
                    <a:pt x="368" y="8"/>
                    <a:pt x="379" y="11"/>
                  </a:cubicBezTo>
                  <a:cubicBezTo>
                    <a:pt x="378" y="17"/>
                    <a:pt x="378" y="17"/>
                    <a:pt x="378" y="17"/>
                  </a:cubicBezTo>
                  <a:cubicBezTo>
                    <a:pt x="367" y="13"/>
                    <a:pt x="356" y="11"/>
                    <a:pt x="345" y="9"/>
                  </a:cubicBezTo>
                  <a:moveTo>
                    <a:pt x="281" y="7"/>
                  </a:moveTo>
                  <a:cubicBezTo>
                    <a:pt x="280" y="2"/>
                    <a:pt x="280" y="2"/>
                    <a:pt x="280" y="2"/>
                  </a:cubicBezTo>
                  <a:cubicBezTo>
                    <a:pt x="291" y="0"/>
                    <a:pt x="302" y="0"/>
                    <a:pt x="312" y="0"/>
                  </a:cubicBezTo>
                  <a:cubicBezTo>
                    <a:pt x="313" y="6"/>
                    <a:pt x="313" y="6"/>
                    <a:pt x="313" y="6"/>
                  </a:cubicBezTo>
                  <a:cubicBezTo>
                    <a:pt x="302" y="5"/>
                    <a:pt x="292" y="6"/>
                    <a:pt x="281" y="7"/>
                  </a:cubicBezTo>
                  <a:moveTo>
                    <a:pt x="220" y="23"/>
                  </a:moveTo>
                  <a:cubicBezTo>
                    <a:pt x="218" y="18"/>
                    <a:pt x="218" y="18"/>
                    <a:pt x="218" y="18"/>
                  </a:cubicBezTo>
                  <a:cubicBezTo>
                    <a:pt x="228" y="14"/>
                    <a:pt x="238" y="10"/>
                    <a:pt x="248" y="8"/>
                  </a:cubicBezTo>
                  <a:cubicBezTo>
                    <a:pt x="250" y="13"/>
                    <a:pt x="250" y="13"/>
                    <a:pt x="250" y="13"/>
                  </a:cubicBezTo>
                  <a:cubicBezTo>
                    <a:pt x="240" y="16"/>
                    <a:pt x="230" y="19"/>
                    <a:pt x="220" y="23"/>
                  </a:cubicBezTo>
                  <a:moveTo>
                    <a:pt x="0" y="221"/>
                  </a:moveTo>
                  <a:cubicBezTo>
                    <a:pt x="4" y="215"/>
                    <a:pt x="8" y="209"/>
                    <a:pt x="12" y="203"/>
                  </a:cubicBezTo>
                  <a:cubicBezTo>
                    <a:pt x="17" y="207"/>
                    <a:pt x="17" y="207"/>
                    <a:pt x="17" y="207"/>
                  </a:cubicBezTo>
                  <a:cubicBezTo>
                    <a:pt x="13" y="212"/>
                    <a:pt x="9" y="218"/>
                    <a:pt x="5" y="224"/>
                  </a:cubicBezTo>
                  <a:cubicBezTo>
                    <a:pt x="0" y="221"/>
                    <a:pt x="0" y="221"/>
                    <a:pt x="0" y="221"/>
                  </a:cubicBezTo>
                  <a:moveTo>
                    <a:pt x="166" y="52"/>
                  </a:moveTo>
                  <a:cubicBezTo>
                    <a:pt x="162" y="47"/>
                    <a:pt x="162" y="47"/>
                    <a:pt x="162" y="47"/>
                  </a:cubicBezTo>
                  <a:cubicBezTo>
                    <a:pt x="171" y="41"/>
                    <a:pt x="180" y="36"/>
                    <a:pt x="189" y="31"/>
                  </a:cubicBezTo>
                  <a:cubicBezTo>
                    <a:pt x="192" y="36"/>
                    <a:pt x="192" y="36"/>
                    <a:pt x="192" y="36"/>
                  </a:cubicBezTo>
                  <a:cubicBezTo>
                    <a:pt x="184" y="41"/>
                    <a:pt x="175" y="46"/>
                    <a:pt x="166" y="52"/>
                  </a:cubicBezTo>
                  <a:moveTo>
                    <a:pt x="12" y="203"/>
                  </a:moveTo>
                  <a:cubicBezTo>
                    <a:pt x="12" y="203"/>
                    <a:pt x="12" y="203"/>
                    <a:pt x="12" y="203"/>
                  </a:cubicBezTo>
                  <a:cubicBezTo>
                    <a:pt x="12" y="203"/>
                    <a:pt x="12" y="203"/>
                    <a:pt x="12" y="203"/>
                  </a:cubicBezTo>
                  <a:moveTo>
                    <a:pt x="31" y="178"/>
                  </a:moveTo>
                  <a:cubicBezTo>
                    <a:pt x="37" y="169"/>
                    <a:pt x="43" y="161"/>
                    <a:pt x="50" y="153"/>
                  </a:cubicBezTo>
                  <a:cubicBezTo>
                    <a:pt x="54" y="157"/>
                    <a:pt x="54" y="157"/>
                    <a:pt x="54" y="157"/>
                  </a:cubicBezTo>
                  <a:cubicBezTo>
                    <a:pt x="48" y="165"/>
                    <a:pt x="42" y="173"/>
                    <a:pt x="35" y="181"/>
                  </a:cubicBezTo>
                  <a:cubicBezTo>
                    <a:pt x="31" y="178"/>
                    <a:pt x="31" y="178"/>
                    <a:pt x="31" y="178"/>
                  </a:cubicBezTo>
                  <a:moveTo>
                    <a:pt x="70" y="130"/>
                  </a:moveTo>
                  <a:cubicBezTo>
                    <a:pt x="77" y="122"/>
                    <a:pt x="84" y="114"/>
                    <a:pt x="91" y="107"/>
                  </a:cubicBezTo>
                  <a:cubicBezTo>
                    <a:pt x="95" y="111"/>
                    <a:pt x="95" y="111"/>
                    <a:pt x="95" y="111"/>
                  </a:cubicBezTo>
                  <a:cubicBezTo>
                    <a:pt x="88" y="118"/>
                    <a:pt x="81" y="126"/>
                    <a:pt x="74" y="134"/>
                  </a:cubicBezTo>
                  <a:cubicBezTo>
                    <a:pt x="70" y="130"/>
                    <a:pt x="70" y="130"/>
                    <a:pt x="70" y="130"/>
                  </a:cubicBezTo>
                  <a:moveTo>
                    <a:pt x="117" y="90"/>
                  </a:moveTo>
                  <a:cubicBezTo>
                    <a:pt x="113" y="85"/>
                    <a:pt x="113" y="85"/>
                    <a:pt x="113" y="85"/>
                  </a:cubicBezTo>
                  <a:cubicBezTo>
                    <a:pt x="121" y="78"/>
                    <a:pt x="129" y="72"/>
                    <a:pt x="137" y="65"/>
                  </a:cubicBezTo>
                  <a:cubicBezTo>
                    <a:pt x="141" y="70"/>
                    <a:pt x="141" y="70"/>
                    <a:pt x="141" y="70"/>
                  </a:cubicBezTo>
                  <a:cubicBezTo>
                    <a:pt x="133" y="76"/>
                    <a:pt x="125" y="83"/>
                    <a:pt x="117" y="90"/>
                  </a:cubicBezTo>
                  <a:moveTo>
                    <a:pt x="137" y="65"/>
                  </a:moveTo>
                  <a:cubicBezTo>
                    <a:pt x="137" y="65"/>
                    <a:pt x="137" y="65"/>
                    <a:pt x="137" y="65"/>
                  </a:cubicBezTo>
                  <a:cubicBezTo>
                    <a:pt x="137" y="65"/>
                    <a:pt x="137" y="65"/>
                    <a:pt x="137" y="65"/>
                  </a:cubicBezTo>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23" name="Freeform 255"/>
            <p:cNvSpPr>
              <a:spLocks noEditPoints="1"/>
            </p:cNvSpPr>
            <p:nvPr/>
          </p:nvSpPr>
          <p:spPr bwMode="auto">
            <a:xfrm>
              <a:off x="2679701" y="2343150"/>
              <a:ext cx="53975" cy="104775"/>
            </a:xfrm>
            <a:custGeom>
              <a:avLst/>
              <a:gdLst>
                <a:gd name="T0" fmla="*/ 8 w 29"/>
                <a:gd name="T1" fmla="*/ 36 h 56"/>
                <a:gd name="T2" fmla="*/ 0 w 29"/>
                <a:gd name="T3" fmla="*/ 54 h 56"/>
                <a:gd name="T4" fmla="*/ 3 w 29"/>
                <a:gd name="T5" fmla="*/ 56 h 56"/>
                <a:gd name="T6" fmla="*/ 11 w 29"/>
                <a:gd name="T7" fmla="*/ 37 h 56"/>
                <a:gd name="T8" fmla="*/ 8 w 29"/>
                <a:gd name="T9" fmla="*/ 36 h 56"/>
                <a:gd name="T10" fmla="*/ 26 w 29"/>
                <a:gd name="T11" fmla="*/ 0 h 56"/>
                <a:gd name="T12" fmla="*/ 16 w 29"/>
                <a:gd name="T13" fmla="*/ 17 h 56"/>
                <a:gd name="T14" fmla="*/ 19 w 29"/>
                <a:gd name="T15" fmla="*/ 19 h 56"/>
                <a:gd name="T16" fmla="*/ 29 w 29"/>
                <a:gd name="T17" fmla="*/ 1 h 56"/>
                <a:gd name="T18" fmla="*/ 26 w 29"/>
                <a:gd name="T19"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56">
                  <a:moveTo>
                    <a:pt x="8" y="36"/>
                  </a:moveTo>
                  <a:cubicBezTo>
                    <a:pt x="5" y="42"/>
                    <a:pt x="3" y="48"/>
                    <a:pt x="0" y="54"/>
                  </a:cubicBezTo>
                  <a:cubicBezTo>
                    <a:pt x="3" y="56"/>
                    <a:pt x="3" y="56"/>
                    <a:pt x="3" y="56"/>
                  </a:cubicBezTo>
                  <a:cubicBezTo>
                    <a:pt x="6" y="49"/>
                    <a:pt x="8" y="43"/>
                    <a:pt x="11" y="37"/>
                  </a:cubicBezTo>
                  <a:cubicBezTo>
                    <a:pt x="8" y="36"/>
                    <a:pt x="8" y="36"/>
                    <a:pt x="8" y="36"/>
                  </a:cubicBezTo>
                  <a:moveTo>
                    <a:pt x="26" y="0"/>
                  </a:moveTo>
                  <a:cubicBezTo>
                    <a:pt x="23" y="5"/>
                    <a:pt x="20" y="11"/>
                    <a:pt x="16" y="17"/>
                  </a:cubicBezTo>
                  <a:cubicBezTo>
                    <a:pt x="19" y="19"/>
                    <a:pt x="19" y="19"/>
                    <a:pt x="19" y="19"/>
                  </a:cubicBezTo>
                  <a:cubicBezTo>
                    <a:pt x="22" y="13"/>
                    <a:pt x="26" y="7"/>
                    <a:pt x="29" y="1"/>
                  </a:cubicBezTo>
                  <a:cubicBezTo>
                    <a:pt x="26" y="0"/>
                    <a:pt x="26" y="0"/>
                    <a:pt x="26"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24" name="Freeform 256"/>
            <p:cNvSpPr>
              <a:spLocks noEditPoints="1"/>
            </p:cNvSpPr>
            <p:nvPr/>
          </p:nvSpPr>
          <p:spPr bwMode="auto">
            <a:xfrm>
              <a:off x="2636838" y="2481263"/>
              <a:ext cx="127000" cy="631825"/>
            </a:xfrm>
            <a:custGeom>
              <a:avLst/>
              <a:gdLst>
                <a:gd name="T0" fmla="*/ 58 w 68"/>
                <a:gd name="T1" fmla="*/ 317 h 337"/>
                <a:gd name="T2" fmla="*/ 55 w 68"/>
                <a:gd name="T3" fmla="*/ 319 h 337"/>
                <a:gd name="T4" fmla="*/ 65 w 68"/>
                <a:gd name="T5" fmla="*/ 337 h 337"/>
                <a:gd name="T6" fmla="*/ 68 w 68"/>
                <a:gd name="T7" fmla="*/ 335 h 337"/>
                <a:gd name="T8" fmla="*/ 58 w 68"/>
                <a:gd name="T9" fmla="*/ 317 h 337"/>
                <a:gd name="T10" fmla="*/ 37 w 68"/>
                <a:gd name="T11" fmla="*/ 282 h 337"/>
                <a:gd name="T12" fmla="*/ 37 w 68"/>
                <a:gd name="T13" fmla="*/ 282 h 337"/>
                <a:gd name="T14" fmla="*/ 37 w 68"/>
                <a:gd name="T15" fmla="*/ 282 h 337"/>
                <a:gd name="T16" fmla="*/ 40 w 68"/>
                <a:gd name="T17" fmla="*/ 280 h 337"/>
                <a:gd name="T18" fmla="*/ 37 w 68"/>
                <a:gd name="T19" fmla="*/ 282 h 337"/>
                <a:gd name="T20" fmla="*/ 46 w 68"/>
                <a:gd name="T21" fmla="*/ 300 h 337"/>
                <a:gd name="T22" fmla="*/ 49 w 68"/>
                <a:gd name="T23" fmla="*/ 299 h 337"/>
                <a:gd name="T24" fmla="*/ 40 w 68"/>
                <a:gd name="T25" fmla="*/ 280 h 337"/>
                <a:gd name="T26" fmla="*/ 25 w 68"/>
                <a:gd name="T27" fmla="*/ 242 h 337"/>
                <a:gd name="T28" fmla="*/ 22 w 68"/>
                <a:gd name="T29" fmla="*/ 243 h 337"/>
                <a:gd name="T30" fmla="*/ 29 w 68"/>
                <a:gd name="T31" fmla="*/ 262 h 337"/>
                <a:gd name="T32" fmla="*/ 32 w 68"/>
                <a:gd name="T33" fmla="*/ 261 h 337"/>
                <a:gd name="T34" fmla="*/ 25 w 68"/>
                <a:gd name="T35" fmla="*/ 242 h 337"/>
                <a:gd name="T36" fmla="*/ 14 w 68"/>
                <a:gd name="T37" fmla="*/ 202 h 337"/>
                <a:gd name="T38" fmla="*/ 11 w 68"/>
                <a:gd name="T39" fmla="*/ 203 h 337"/>
                <a:gd name="T40" fmla="*/ 11 w 68"/>
                <a:gd name="T41" fmla="*/ 203 h 337"/>
                <a:gd name="T42" fmla="*/ 16 w 68"/>
                <a:gd name="T43" fmla="*/ 223 h 337"/>
                <a:gd name="T44" fmla="*/ 19 w 68"/>
                <a:gd name="T45" fmla="*/ 222 h 337"/>
                <a:gd name="T46" fmla="*/ 14 w 68"/>
                <a:gd name="T47" fmla="*/ 202 h 337"/>
                <a:gd name="T48" fmla="*/ 6 w 68"/>
                <a:gd name="T49" fmla="*/ 162 h 337"/>
                <a:gd name="T50" fmla="*/ 3 w 68"/>
                <a:gd name="T51" fmla="*/ 162 h 337"/>
                <a:gd name="T52" fmla="*/ 5 w 68"/>
                <a:gd name="T53" fmla="*/ 176 h 337"/>
                <a:gd name="T54" fmla="*/ 6 w 68"/>
                <a:gd name="T55" fmla="*/ 183 h 337"/>
                <a:gd name="T56" fmla="*/ 10 w 68"/>
                <a:gd name="T57" fmla="*/ 182 h 337"/>
                <a:gd name="T58" fmla="*/ 8 w 68"/>
                <a:gd name="T59" fmla="*/ 175 h 337"/>
                <a:gd name="T60" fmla="*/ 6 w 68"/>
                <a:gd name="T61" fmla="*/ 162 h 337"/>
                <a:gd name="T62" fmla="*/ 0 w 68"/>
                <a:gd name="T63" fmla="*/ 121 h 337"/>
                <a:gd name="T64" fmla="*/ 1 w 68"/>
                <a:gd name="T65" fmla="*/ 142 h 337"/>
                <a:gd name="T66" fmla="*/ 4 w 68"/>
                <a:gd name="T67" fmla="*/ 141 h 337"/>
                <a:gd name="T68" fmla="*/ 3 w 68"/>
                <a:gd name="T69" fmla="*/ 121 h 337"/>
                <a:gd name="T70" fmla="*/ 0 w 68"/>
                <a:gd name="T71" fmla="*/ 121 h 337"/>
                <a:gd name="T72" fmla="*/ 1 w 68"/>
                <a:gd name="T73" fmla="*/ 80 h 337"/>
                <a:gd name="T74" fmla="*/ 0 w 68"/>
                <a:gd name="T75" fmla="*/ 100 h 337"/>
                <a:gd name="T76" fmla="*/ 3 w 68"/>
                <a:gd name="T77" fmla="*/ 101 h 337"/>
                <a:gd name="T78" fmla="*/ 4 w 68"/>
                <a:gd name="T79" fmla="*/ 80 h 337"/>
                <a:gd name="T80" fmla="*/ 1 w 68"/>
                <a:gd name="T81" fmla="*/ 80 h 337"/>
                <a:gd name="T82" fmla="*/ 7 w 68"/>
                <a:gd name="T83" fmla="*/ 39 h 337"/>
                <a:gd name="T84" fmla="*/ 3 w 68"/>
                <a:gd name="T85" fmla="*/ 59 h 337"/>
                <a:gd name="T86" fmla="*/ 6 w 68"/>
                <a:gd name="T87" fmla="*/ 60 h 337"/>
                <a:gd name="T88" fmla="*/ 10 w 68"/>
                <a:gd name="T89" fmla="*/ 40 h 337"/>
                <a:gd name="T90" fmla="*/ 7 w 68"/>
                <a:gd name="T91" fmla="*/ 39 h 337"/>
                <a:gd name="T92" fmla="*/ 17 w 68"/>
                <a:gd name="T93" fmla="*/ 0 h 337"/>
                <a:gd name="T94" fmla="*/ 11 w 68"/>
                <a:gd name="T95" fmla="*/ 19 h 337"/>
                <a:gd name="T96" fmla="*/ 14 w 68"/>
                <a:gd name="T97" fmla="*/ 20 h 337"/>
                <a:gd name="T98" fmla="*/ 20 w 68"/>
                <a:gd name="T99" fmla="*/ 1 h 337"/>
                <a:gd name="T100" fmla="*/ 17 w 68"/>
                <a:gd name="T101"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8" h="337">
                  <a:moveTo>
                    <a:pt x="58" y="317"/>
                  </a:moveTo>
                  <a:cubicBezTo>
                    <a:pt x="55" y="319"/>
                    <a:pt x="55" y="319"/>
                    <a:pt x="55" y="319"/>
                  </a:cubicBezTo>
                  <a:cubicBezTo>
                    <a:pt x="58" y="325"/>
                    <a:pt x="62" y="331"/>
                    <a:pt x="65" y="337"/>
                  </a:cubicBezTo>
                  <a:cubicBezTo>
                    <a:pt x="68" y="335"/>
                    <a:pt x="68" y="335"/>
                    <a:pt x="68" y="335"/>
                  </a:cubicBezTo>
                  <a:cubicBezTo>
                    <a:pt x="65" y="329"/>
                    <a:pt x="61" y="323"/>
                    <a:pt x="58" y="317"/>
                  </a:cubicBezTo>
                  <a:moveTo>
                    <a:pt x="37" y="282"/>
                  </a:moveTo>
                  <a:cubicBezTo>
                    <a:pt x="37" y="282"/>
                    <a:pt x="37" y="282"/>
                    <a:pt x="37" y="282"/>
                  </a:cubicBezTo>
                  <a:cubicBezTo>
                    <a:pt x="37" y="282"/>
                    <a:pt x="37" y="282"/>
                    <a:pt x="37" y="282"/>
                  </a:cubicBezTo>
                  <a:moveTo>
                    <a:pt x="40" y="280"/>
                  </a:moveTo>
                  <a:cubicBezTo>
                    <a:pt x="37" y="282"/>
                    <a:pt x="37" y="282"/>
                    <a:pt x="37" y="282"/>
                  </a:cubicBezTo>
                  <a:cubicBezTo>
                    <a:pt x="40" y="288"/>
                    <a:pt x="43" y="294"/>
                    <a:pt x="46" y="300"/>
                  </a:cubicBezTo>
                  <a:cubicBezTo>
                    <a:pt x="49" y="299"/>
                    <a:pt x="49" y="299"/>
                    <a:pt x="49" y="299"/>
                  </a:cubicBezTo>
                  <a:cubicBezTo>
                    <a:pt x="46" y="293"/>
                    <a:pt x="43" y="286"/>
                    <a:pt x="40" y="280"/>
                  </a:cubicBezTo>
                  <a:moveTo>
                    <a:pt x="25" y="242"/>
                  </a:moveTo>
                  <a:cubicBezTo>
                    <a:pt x="22" y="243"/>
                    <a:pt x="22" y="243"/>
                    <a:pt x="22" y="243"/>
                  </a:cubicBezTo>
                  <a:cubicBezTo>
                    <a:pt x="24" y="249"/>
                    <a:pt x="27" y="256"/>
                    <a:pt x="29" y="262"/>
                  </a:cubicBezTo>
                  <a:cubicBezTo>
                    <a:pt x="32" y="261"/>
                    <a:pt x="32" y="261"/>
                    <a:pt x="32" y="261"/>
                  </a:cubicBezTo>
                  <a:cubicBezTo>
                    <a:pt x="30" y="255"/>
                    <a:pt x="27" y="248"/>
                    <a:pt x="25" y="242"/>
                  </a:cubicBezTo>
                  <a:moveTo>
                    <a:pt x="14" y="202"/>
                  </a:moveTo>
                  <a:cubicBezTo>
                    <a:pt x="11" y="203"/>
                    <a:pt x="11" y="203"/>
                    <a:pt x="11" y="203"/>
                  </a:cubicBezTo>
                  <a:cubicBezTo>
                    <a:pt x="11" y="203"/>
                    <a:pt x="11" y="203"/>
                    <a:pt x="11" y="203"/>
                  </a:cubicBezTo>
                  <a:cubicBezTo>
                    <a:pt x="12" y="210"/>
                    <a:pt x="14" y="216"/>
                    <a:pt x="16" y="223"/>
                  </a:cubicBezTo>
                  <a:cubicBezTo>
                    <a:pt x="19" y="222"/>
                    <a:pt x="19" y="222"/>
                    <a:pt x="19" y="222"/>
                  </a:cubicBezTo>
                  <a:cubicBezTo>
                    <a:pt x="17" y="215"/>
                    <a:pt x="15" y="209"/>
                    <a:pt x="14" y="202"/>
                  </a:cubicBezTo>
                  <a:moveTo>
                    <a:pt x="6" y="162"/>
                  </a:moveTo>
                  <a:cubicBezTo>
                    <a:pt x="3" y="162"/>
                    <a:pt x="3" y="162"/>
                    <a:pt x="3" y="162"/>
                  </a:cubicBezTo>
                  <a:cubicBezTo>
                    <a:pt x="4" y="167"/>
                    <a:pt x="4" y="171"/>
                    <a:pt x="5" y="176"/>
                  </a:cubicBezTo>
                  <a:cubicBezTo>
                    <a:pt x="5" y="178"/>
                    <a:pt x="6" y="180"/>
                    <a:pt x="6" y="183"/>
                  </a:cubicBezTo>
                  <a:cubicBezTo>
                    <a:pt x="10" y="182"/>
                    <a:pt x="10" y="182"/>
                    <a:pt x="10" y="182"/>
                  </a:cubicBezTo>
                  <a:cubicBezTo>
                    <a:pt x="9" y="180"/>
                    <a:pt x="9" y="178"/>
                    <a:pt x="8" y="175"/>
                  </a:cubicBezTo>
                  <a:cubicBezTo>
                    <a:pt x="8" y="171"/>
                    <a:pt x="7" y="166"/>
                    <a:pt x="6" y="162"/>
                  </a:cubicBezTo>
                  <a:moveTo>
                    <a:pt x="0" y="121"/>
                  </a:moveTo>
                  <a:cubicBezTo>
                    <a:pt x="0" y="128"/>
                    <a:pt x="0" y="135"/>
                    <a:pt x="1" y="142"/>
                  </a:cubicBezTo>
                  <a:cubicBezTo>
                    <a:pt x="4" y="141"/>
                    <a:pt x="4" y="141"/>
                    <a:pt x="4" y="141"/>
                  </a:cubicBezTo>
                  <a:cubicBezTo>
                    <a:pt x="4" y="135"/>
                    <a:pt x="3" y="128"/>
                    <a:pt x="3" y="121"/>
                  </a:cubicBezTo>
                  <a:cubicBezTo>
                    <a:pt x="0" y="121"/>
                    <a:pt x="0" y="121"/>
                    <a:pt x="0" y="121"/>
                  </a:cubicBezTo>
                  <a:moveTo>
                    <a:pt x="1" y="80"/>
                  </a:moveTo>
                  <a:cubicBezTo>
                    <a:pt x="0" y="87"/>
                    <a:pt x="0" y="93"/>
                    <a:pt x="0" y="100"/>
                  </a:cubicBezTo>
                  <a:cubicBezTo>
                    <a:pt x="3" y="101"/>
                    <a:pt x="3" y="101"/>
                    <a:pt x="3" y="101"/>
                  </a:cubicBezTo>
                  <a:cubicBezTo>
                    <a:pt x="3" y="94"/>
                    <a:pt x="4" y="87"/>
                    <a:pt x="4" y="80"/>
                  </a:cubicBezTo>
                  <a:cubicBezTo>
                    <a:pt x="1" y="80"/>
                    <a:pt x="1" y="80"/>
                    <a:pt x="1" y="80"/>
                  </a:cubicBezTo>
                  <a:moveTo>
                    <a:pt x="7" y="39"/>
                  </a:moveTo>
                  <a:cubicBezTo>
                    <a:pt x="5" y="46"/>
                    <a:pt x="4" y="53"/>
                    <a:pt x="3" y="59"/>
                  </a:cubicBezTo>
                  <a:cubicBezTo>
                    <a:pt x="6" y="60"/>
                    <a:pt x="6" y="60"/>
                    <a:pt x="6" y="60"/>
                  </a:cubicBezTo>
                  <a:cubicBezTo>
                    <a:pt x="7" y="53"/>
                    <a:pt x="9" y="47"/>
                    <a:pt x="10" y="40"/>
                  </a:cubicBezTo>
                  <a:cubicBezTo>
                    <a:pt x="7" y="39"/>
                    <a:pt x="7" y="39"/>
                    <a:pt x="7" y="39"/>
                  </a:cubicBezTo>
                  <a:moveTo>
                    <a:pt x="17" y="0"/>
                  </a:moveTo>
                  <a:cubicBezTo>
                    <a:pt x="15" y="6"/>
                    <a:pt x="13" y="13"/>
                    <a:pt x="11" y="19"/>
                  </a:cubicBezTo>
                  <a:cubicBezTo>
                    <a:pt x="14" y="20"/>
                    <a:pt x="14" y="20"/>
                    <a:pt x="14" y="20"/>
                  </a:cubicBezTo>
                  <a:cubicBezTo>
                    <a:pt x="16" y="14"/>
                    <a:pt x="18" y="7"/>
                    <a:pt x="20" y="1"/>
                  </a:cubicBezTo>
                  <a:cubicBezTo>
                    <a:pt x="17" y="0"/>
                    <a:pt x="17" y="0"/>
                    <a:pt x="17" y="0"/>
                  </a:cubicBezTo>
                </a:path>
              </a:pathLst>
            </a:custGeom>
            <a:solidFill>
              <a:schemeClr val="bg1">
                <a:lumMod val="9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225" name="组合 224"/>
            <p:cNvGrpSpPr/>
            <p:nvPr/>
          </p:nvGrpSpPr>
          <p:grpSpPr>
            <a:xfrm>
              <a:off x="2678113" y="3081338"/>
              <a:ext cx="354013" cy="354013"/>
              <a:chOff x="2678113" y="3081338"/>
              <a:chExt cx="354013" cy="354013"/>
            </a:xfrm>
          </p:grpSpPr>
          <p:sp>
            <p:nvSpPr>
              <p:cNvPr id="303" name="Freeform 219"/>
              <p:cNvSpPr>
                <a:spLocks noEditPoints="1"/>
              </p:cNvSpPr>
              <p:nvPr/>
            </p:nvSpPr>
            <p:spPr bwMode="auto">
              <a:xfrm>
                <a:off x="2678113" y="3081338"/>
                <a:ext cx="354013" cy="354013"/>
              </a:xfrm>
              <a:custGeom>
                <a:avLst/>
                <a:gdLst>
                  <a:gd name="T0" fmla="*/ 157 w 189"/>
                  <a:gd name="T1" fmla="*/ 163 h 189"/>
                  <a:gd name="T2" fmla="*/ 173 w 189"/>
                  <a:gd name="T3" fmla="*/ 175 h 189"/>
                  <a:gd name="T4" fmla="*/ 143 w 189"/>
                  <a:gd name="T5" fmla="*/ 148 h 189"/>
                  <a:gd name="T6" fmla="*/ 131 w 189"/>
                  <a:gd name="T7" fmla="*/ 131 h 189"/>
                  <a:gd name="T8" fmla="*/ 143 w 189"/>
                  <a:gd name="T9" fmla="*/ 148 h 189"/>
                  <a:gd name="T10" fmla="*/ 102 w 189"/>
                  <a:gd name="T11" fmla="*/ 102 h 189"/>
                  <a:gd name="T12" fmla="*/ 118 w 189"/>
                  <a:gd name="T13" fmla="*/ 115 h 189"/>
                  <a:gd name="T14" fmla="*/ 77 w 189"/>
                  <a:gd name="T15" fmla="*/ 69 h 189"/>
                  <a:gd name="T16" fmla="*/ 77 w 189"/>
                  <a:gd name="T17" fmla="*/ 69 h 189"/>
                  <a:gd name="T18" fmla="*/ 77 w 189"/>
                  <a:gd name="T19" fmla="*/ 69 h 189"/>
                  <a:gd name="T20" fmla="*/ 92 w 189"/>
                  <a:gd name="T21" fmla="*/ 83 h 189"/>
                  <a:gd name="T22" fmla="*/ 65 w 189"/>
                  <a:gd name="T23" fmla="*/ 52 h 189"/>
                  <a:gd name="T24" fmla="*/ 57 w 189"/>
                  <a:gd name="T25" fmla="*/ 33 h 189"/>
                  <a:gd name="T26" fmla="*/ 65 w 189"/>
                  <a:gd name="T27" fmla="*/ 52 h 189"/>
                  <a:gd name="T28" fmla="*/ 49 w 189"/>
                  <a:gd name="T29" fmla="*/ 32 h 189"/>
                  <a:gd name="T30" fmla="*/ 34 w 189"/>
                  <a:gd name="T31" fmla="*/ 19 h 189"/>
                  <a:gd name="T32" fmla="*/ 6 w 189"/>
                  <a:gd name="T33" fmla="*/ 47 h 189"/>
                  <a:gd name="T34" fmla="*/ 56 w 189"/>
                  <a:gd name="T35" fmla="*/ 54 h 189"/>
                  <a:gd name="T36" fmla="*/ 94 w 189"/>
                  <a:gd name="T37" fmla="*/ 110 h 189"/>
                  <a:gd name="T38" fmla="*/ 0 w 189"/>
                  <a:gd name="T39" fmla="*/ 151 h 189"/>
                  <a:gd name="T40" fmla="*/ 40 w 189"/>
                  <a:gd name="T41" fmla="*/ 156 h 189"/>
                  <a:gd name="T42" fmla="*/ 59 w 189"/>
                  <a:gd name="T43" fmla="*/ 158 h 189"/>
                  <a:gd name="T44" fmla="*/ 78 w 189"/>
                  <a:gd name="T45" fmla="*/ 150 h 189"/>
                  <a:gd name="T46" fmla="*/ 97 w 189"/>
                  <a:gd name="T47" fmla="*/ 152 h 189"/>
                  <a:gd name="T48" fmla="*/ 122 w 189"/>
                  <a:gd name="T49" fmla="*/ 144 h 189"/>
                  <a:gd name="T50" fmla="*/ 169 w 189"/>
                  <a:gd name="T51" fmla="*/ 189 h 189"/>
                  <a:gd name="T52" fmla="*/ 174 w 189"/>
                  <a:gd name="T53" fmla="*/ 188 h 189"/>
                  <a:gd name="T54" fmla="*/ 175 w 189"/>
                  <a:gd name="T55" fmla="*/ 188 h 189"/>
                  <a:gd name="T56" fmla="*/ 170 w 189"/>
                  <a:gd name="T57" fmla="*/ 162 h 189"/>
                  <a:gd name="T58" fmla="*/ 154 w 189"/>
                  <a:gd name="T59" fmla="*/ 105 h 189"/>
                  <a:gd name="T60" fmla="*/ 169 w 189"/>
                  <a:gd name="T61" fmla="*/ 101 h 189"/>
                  <a:gd name="T62" fmla="*/ 170 w 189"/>
                  <a:gd name="T63" fmla="*/ 72 h 189"/>
                  <a:gd name="T64" fmla="*/ 185 w 189"/>
                  <a:gd name="T65" fmla="*/ 69 h 189"/>
                  <a:gd name="T66" fmla="*/ 189 w 189"/>
                  <a:gd name="T67" fmla="*/ 31 h 189"/>
                  <a:gd name="T68" fmla="*/ 142 w 189"/>
                  <a:gd name="T69" fmla="*/ 76 h 189"/>
                  <a:gd name="T70" fmla="*/ 110 w 189"/>
                  <a:gd name="T71" fmla="*/ 89 h 189"/>
                  <a:gd name="T72" fmla="*/ 78 w 189"/>
                  <a:gd name="T73" fmla="*/ 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9" h="189">
                    <a:moveTo>
                      <a:pt x="171" y="178"/>
                    </a:moveTo>
                    <a:cubicBezTo>
                      <a:pt x="166" y="173"/>
                      <a:pt x="161" y="168"/>
                      <a:pt x="157" y="163"/>
                    </a:cubicBezTo>
                    <a:cubicBezTo>
                      <a:pt x="159" y="161"/>
                      <a:pt x="159" y="161"/>
                      <a:pt x="159" y="161"/>
                    </a:cubicBezTo>
                    <a:cubicBezTo>
                      <a:pt x="164" y="166"/>
                      <a:pt x="168" y="170"/>
                      <a:pt x="173" y="175"/>
                    </a:cubicBezTo>
                    <a:cubicBezTo>
                      <a:pt x="171" y="178"/>
                      <a:pt x="171" y="178"/>
                      <a:pt x="171" y="178"/>
                    </a:cubicBezTo>
                    <a:moveTo>
                      <a:pt x="143" y="148"/>
                    </a:moveTo>
                    <a:cubicBezTo>
                      <a:pt x="138" y="143"/>
                      <a:pt x="133" y="138"/>
                      <a:pt x="129" y="133"/>
                    </a:cubicBezTo>
                    <a:cubicBezTo>
                      <a:pt x="131" y="131"/>
                      <a:pt x="131" y="131"/>
                      <a:pt x="131" y="131"/>
                    </a:cubicBezTo>
                    <a:cubicBezTo>
                      <a:pt x="136" y="136"/>
                      <a:pt x="140" y="141"/>
                      <a:pt x="145" y="146"/>
                    </a:cubicBezTo>
                    <a:cubicBezTo>
                      <a:pt x="143" y="148"/>
                      <a:pt x="143" y="148"/>
                      <a:pt x="143" y="148"/>
                    </a:cubicBezTo>
                    <a:moveTo>
                      <a:pt x="115" y="118"/>
                    </a:moveTo>
                    <a:cubicBezTo>
                      <a:pt x="111" y="112"/>
                      <a:pt x="106" y="107"/>
                      <a:pt x="102" y="102"/>
                    </a:cubicBezTo>
                    <a:cubicBezTo>
                      <a:pt x="105" y="100"/>
                      <a:pt x="105" y="100"/>
                      <a:pt x="105" y="100"/>
                    </a:cubicBezTo>
                    <a:cubicBezTo>
                      <a:pt x="109" y="105"/>
                      <a:pt x="113" y="110"/>
                      <a:pt x="118" y="115"/>
                    </a:cubicBezTo>
                    <a:cubicBezTo>
                      <a:pt x="115" y="118"/>
                      <a:pt x="115" y="118"/>
                      <a:pt x="115" y="118"/>
                    </a:cubicBezTo>
                    <a:moveTo>
                      <a:pt x="77" y="69"/>
                    </a:moveTo>
                    <a:cubicBezTo>
                      <a:pt x="77" y="69"/>
                      <a:pt x="77" y="69"/>
                      <a:pt x="77" y="69"/>
                    </a:cubicBezTo>
                    <a:cubicBezTo>
                      <a:pt x="77" y="69"/>
                      <a:pt x="77" y="69"/>
                      <a:pt x="77" y="69"/>
                    </a:cubicBezTo>
                    <a:moveTo>
                      <a:pt x="89" y="85"/>
                    </a:moveTo>
                    <a:cubicBezTo>
                      <a:pt x="85" y="80"/>
                      <a:pt x="81" y="74"/>
                      <a:pt x="77" y="69"/>
                    </a:cubicBezTo>
                    <a:cubicBezTo>
                      <a:pt x="80" y="67"/>
                      <a:pt x="80" y="67"/>
                      <a:pt x="80" y="67"/>
                    </a:cubicBezTo>
                    <a:cubicBezTo>
                      <a:pt x="84" y="72"/>
                      <a:pt x="88" y="78"/>
                      <a:pt x="92" y="83"/>
                    </a:cubicBezTo>
                    <a:cubicBezTo>
                      <a:pt x="89" y="85"/>
                      <a:pt x="89" y="85"/>
                      <a:pt x="89" y="85"/>
                    </a:cubicBezTo>
                    <a:moveTo>
                      <a:pt x="65" y="52"/>
                    </a:moveTo>
                    <a:cubicBezTo>
                      <a:pt x="61" y="46"/>
                      <a:pt x="58" y="40"/>
                      <a:pt x="54" y="35"/>
                    </a:cubicBezTo>
                    <a:cubicBezTo>
                      <a:pt x="57" y="33"/>
                      <a:pt x="57" y="33"/>
                      <a:pt x="57" y="33"/>
                    </a:cubicBezTo>
                    <a:cubicBezTo>
                      <a:pt x="60" y="39"/>
                      <a:pt x="64" y="44"/>
                      <a:pt x="68" y="50"/>
                    </a:cubicBezTo>
                    <a:cubicBezTo>
                      <a:pt x="65" y="52"/>
                      <a:pt x="65" y="52"/>
                      <a:pt x="65" y="52"/>
                    </a:cubicBezTo>
                    <a:moveTo>
                      <a:pt x="72" y="0"/>
                    </a:moveTo>
                    <a:cubicBezTo>
                      <a:pt x="49" y="32"/>
                      <a:pt x="49" y="32"/>
                      <a:pt x="49" y="32"/>
                    </a:cubicBezTo>
                    <a:cubicBezTo>
                      <a:pt x="37" y="17"/>
                      <a:pt x="37" y="17"/>
                      <a:pt x="37" y="17"/>
                    </a:cubicBezTo>
                    <a:cubicBezTo>
                      <a:pt x="34" y="19"/>
                      <a:pt x="34" y="19"/>
                      <a:pt x="34" y="19"/>
                    </a:cubicBezTo>
                    <a:cubicBezTo>
                      <a:pt x="46" y="34"/>
                      <a:pt x="46" y="34"/>
                      <a:pt x="46" y="34"/>
                    </a:cubicBezTo>
                    <a:cubicBezTo>
                      <a:pt x="6" y="47"/>
                      <a:pt x="6" y="47"/>
                      <a:pt x="6" y="47"/>
                    </a:cubicBezTo>
                    <a:cubicBezTo>
                      <a:pt x="12" y="54"/>
                      <a:pt x="12" y="54"/>
                      <a:pt x="12" y="54"/>
                    </a:cubicBezTo>
                    <a:cubicBezTo>
                      <a:pt x="56" y="54"/>
                      <a:pt x="56" y="54"/>
                      <a:pt x="56" y="54"/>
                    </a:cubicBezTo>
                    <a:cubicBezTo>
                      <a:pt x="89" y="103"/>
                      <a:pt x="89" y="103"/>
                      <a:pt x="89" y="103"/>
                    </a:cubicBezTo>
                    <a:cubicBezTo>
                      <a:pt x="89" y="103"/>
                      <a:pt x="91" y="106"/>
                      <a:pt x="94" y="110"/>
                    </a:cubicBezTo>
                    <a:cubicBezTo>
                      <a:pt x="67" y="129"/>
                      <a:pt x="67" y="129"/>
                      <a:pt x="67" y="129"/>
                    </a:cubicBezTo>
                    <a:cubicBezTo>
                      <a:pt x="0" y="151"/>
                      <a:pt x="0" y="151"/>
                      <a:pt x="0" y="151"/>
                    </a:cubicBezTo>
                    <a:cubicBezTo>
                      <a:pt x="8" y="160"/>
                      <a:pt x="8" y="160"/>
                      <a:pt x="8" y="160"/>
                    </a:cubicBezTo>
                    <a:cubicBezTo>
                      <a:pt x="40" y="156"/>
                      <a:pt x="40" y="156"/>
                      <a:pt x="40" y="156"/>
                    </a:cubicBezTo>
                    <a:cubicBezTo>
                      <a:pt x="48" y="166"/>
                      <a:pt x="48" y="166"/>
                      <a:pt x="48" y="166"/>
                    </a:cubicBezTo>
                    <a:cubicBezTo>
                      <a:pt x="59" y="158"/>
                      <a:pt x="59" y="158"/>
                      <a:pt x="59" y="158"/>
                    </a:cubicBezTo>
                    <a:cubicBezTo>
                      <a:pt x="55" y="153"/>
                      <a:pt x="55" y="153"/>
                      <a:pt x="55" y="153"/>
                    </a:cubicBezTo>
                    <a:cubicBezTo>
                      <a:pt x="78" y="150"/>
                      <a:pt x="78" y="150"/>
                      <a:pt x="78" y="150"/>
                    </a:cubicBezTo>
                    <a:cubicBezTo>
                      <a:pt x="86" y="160"/>
                      <a:pt x="86" y="160"/>
                      <a:pt x="86" y="160"/>
                    </a:cubicBezTo>
                    <a:cubicBezTo>
                      <a:pt x="97" y="152"/>
                      <a:pt x="97" y="152"/>
                      <a:pt x="97" y="152"/>
                    </a:cubicBezTo>
                    <a:cubicBezTo>
                      <a:pt x="93" y="148"/>
                      <a:pt x="93" y="148"/>
                      <a:pt x="93" y="148"/>
                    </a:cubicBezTo>
                    <a:cubicBezTo>
                      <a:pt x="122" y="144"/>
                      <a:pt x="122" y="144"/>
                      <a:pt x="122" y="144"/>
                    </a:cubicBezTo>
                    <a:cubicBezTo>
                      <a:pt x="149" y="177"/>
                      <a:pt x="149" y="177"/>
                      <a:pt x="149" y="177"/>
                    </a:cubicBezTo>
                    <a:cubicBezTo>
                      <a:pt x="157" y="187"/>
                      <a:pt x="165" y="189"/>
                      <a:pt x="169" y="189"/>
                    </a:cubicBezTo>
                    <a:cubicBezTo>
                      <a:pt x="172" y="189"/>
                      <a:pt x="173" y="189"/>
                      <a:pt x="174" y="188"/>
                    </a:cubicBezTo>
                    <a:cubicBezTo>
                      <a:pt x="174" y="188"/>
                      <a:pt x="174" y="188"/>
                      <a:pt x="174" y="188"/>
                    </a:cubicBezTo>
                    <a:cubicBezTo>
                      <a:pt x="175" y="188"/>
                      <a:pt x="175" y="188"/>
                      <a:pt x="175" y="188"/>
                    </a:cubicBezTo>
                    <a:cubicBezTo>
                      <a:pt x="175" y="188"/>
                      <a:pt x="175" y="188"/>
                      <a:pt x="175" y="188"/>
                    </a:cubicBezTo>
                    <a:cubicBezTo>
                      <a:pt x="175" y="188"/>
                      <a:pt x="175" y="188"/>
                      <a:pt x="175" y="188"/>
                    </a:cubicBezTo>
                    <a:cubicBezTo>
                      <a:pt x="177" y="185"/>
                      <a:pt x="182" y="177"/>
                      <a:pt x="170" y="162"/>
                    </a:cubicBezTo>
                    <a:cubicBezTo>
                      <a:pt x="143" y="129"/>
                      <a:pt x="143" y="129"/>
                      <a:pt x="143" y="129"/>
                    </a:cubicBezTo>
                    <a:cubicBezTo>
                      <a:pt x="154" y="105"/>
                      <a:pt x="154" y="105"/>
                      <a:pt x="154" y="105"/>
                    </a:cubicBezTo>
                    <a:cubicBezTo>
                      <a:pt x="158" y="109"/>
                      <a:pt x="158" y="109"/>
                      <a:pt x="158" y="109"/>
                    </a:cubicBezTo>
                    <a:cubicBezTo>
                      <a:pt x="169" y="101"/>
                      <a:pt x="169" y="101"/>
                      <a:pt x="169" y="101"/>
                    </a:cubicBezTo>
                    <a:cubicBezTo>
                      <a:pt x="161" y="91"/>
                      <a:pt x="161" y="91"/>
                      <a:pt x="161" y="91"/>
                    </a:cubicBezTo>
                    <a:cubicBezTo>
                      <a:pt x="170" y="72"/>
                      <a:pt x="170" y="72"/>
                      <a:pt x="170" y="72"/>
                    </a:cubicBezTo>
                    <a:cubicBezTo>
                      <a:pt x="174" y="77"/>
                      <a:pt x="174" y="77"/>
                      <a:pt x="174" y="77"/>
                    </a:cubicBezTo>
                    <a:cubicBezTo>
                      <a:pt x="185" y="69"/>
                      <a:pt x="185" y="69"/>
                      <a:pt x="185" y="69"/>
                    </a:cubicBezTo>
                    <a:cubicBezTo>
                      <a:pt x="176" y="58"/>
                      <a:pt x="176" y="58"/>
                      <a:pt x="176" y="58"/>
                    </a:cubicBezTo>
                    <a:cubicBezTo>
                      <a:pt x="189" y="31"/>
                      <a:pt x="189" y="31"/>
                      <a:pt x="189" y="31"/>
                    </a:cubicBezTo>
                    <a:cubicBezTo>
                      <a:pt x="182" y="21"/>
                      <a:pt x="182" y="21"/>
                      <a:pt x="182" y="21"/>
                    </a:cubicBezTo>
                    <a:cubicBezTo>
                      <a:pt x="142" y="76"/>
                      <a:pt x="142" y="76"/>
                      <a:pt x="142" y="76"/>
                    </a:cubicBezTo>
                    <a:cubicBezTo>
                      <a:pt x="115" y="95"/>
                      <a:pt x="115" y="95"/>
                      <a:pt x="115" y="95"/>
                    </a:cubicBezTo>
                    <a:cubicBezTo>
                      <a:pt x="112" y="91"/>
                      <a:pt x="110" y="89"/>
                      <a:pt x="110" y="89"/>
                    </a:cubicBezTo>
                    <a:cubicBezTo>
                      <a:pt x="67" y="46"/>
                      <a:pt x="67" y="46"/>
                      <a:pt x="67" y="46"/>
                    </a:cubicBezTo>
                    <a:cubicBezTo>
                      <a:pt x="78" y="7"/>
                      <a:pt x="78" y="7"/>
                      <a:pt x="78" y="7"/>
                    </a:cubicBezTo>
                    <a:cubicBezTo>
                      <a:pt x="72" y="0"/>
                      <a:pt x="72" y="0"/>
                      <a:pt x="72" y="0"/>
                    </a:cubicBezTo>
                  </a:path>
                </a:pathLst>
              </a:custGeom>
              <a:solidFill>
                <a:schemeClr val="bg1">
                  <a:lumMod val="9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04" name="Freeform 257"/>
              <p:cNvSpPr>
                <a:spLocks noEditPoints="1"/>
              </p:cNvSpPr>
              <p:nvPr/>
            </p:nvSpPr>
            <p:spPr bwMode="auto">
              <a:xfrm>
                <a:off x="2779713" y="3143250"/>
                <a:ext cx="222250" cy="271463"/>
              </a:xfrm>
              <a:custGeom>
                <a:avLst/>
                <a:gdLst>
                  <a:gd name="T0" fmla="*/ 105 w 119"/>
                  <a:gd name="T1" fmla="*/ 128 h 145"/>
                  <a:gd name="T2" fmla="*/ 103 w 119"/>
                  <a:gd name="T3" fmla="*/ 130 h 145"/>
                  <a:gd name="T4" fmla="*/ 117 w 119"/>
                  <a:gd name="T5" fmla="*/ 145 h 145"/>
                  <a:gd name="T6" fmla="*/ 119 w 119"/>
                  <a:gd name="T7" fmla="*/ 142 h 145"/>
                  <a:gd name="T8" fmla="*/ 105 w 119"/>
                  <a:gd name="T9" fmla="*/ 128 h 145"/>
                  <a:gd name="T10" fmla="*/ 77 w 119"/>
                  <a:gd name="T11" fmla="*/ 98 h 145"/>
                  <a:gd name="T12" fmla="*/ 75 w 119"/>
                  <a:gd name="T13" fmla="*/ 100 h 145"/>
                  <a:gd name="T14" fmla="*/ 89 w 119"/>
                  <a:gd name="T15" fmla="*/ 115 h 145"/>
                  <a:gd name="T16" fmla="*/ 91 w 119"/>
                  <a:gd name="T17" fmla="*/ 113 h 145"/>
                  <a:gd name="T18" fmla="*/ 77 w 119"/>
                  <a:gd name="T19" fmla="*/ 98 h 145"/>
                  <a:gd name="T20" fmla="*/ 51 w 119"/>
                  <a:gd name="T21" fmla="*/ 67 h 145"/>
                  <a:gd name="T22" fmla="*/ 48 w 119"/>
                  <a:gd name="T23" fmla="*/ 69 h 145"/>
                  <a:gd name="T24" fmla="*/ 61 w 119"/>
                  <a:gd name="T25" fmla="*/ 85 h 145"/>
                  <a:gd name="T26" fmla="*/ 64 w 119"/>
                  <a:gd name="T27" fmla="*/ 82 h 145"/>
                  <a:gd name="T28" fmla="*/ 51 w 119"/>
                  <a:gd name="T29" fmla="*/ 67 h 145"/>
                  <a:gd name="T30" fmla="*/ 23 w 119"/>
                  <a:gd name="T31" fmla="*/ 36 h 145"/>
                  <a:gd name="T32" fmla="*/ 23 w 119"/>
                  <a:gd name="T33" fmla="*/ 36 h 145"/>
                  <a:gd name="T34" fmla="*/ 23 w 119"/>
                  <a:gd name="T35" fmla="*/ 36 h 145"/>
                  <a:gd name="T36" fmla="*/ 26 w 119"/>
                  <a:gd name="T37" fmla="*/ 34 h 145"/>
                  <a:gd name="T38" fmla="*/ 23 w 119"/>
                  <a:gd name="T39" fmla="*/ 36 h 145"/>
                  <a:gd name="T40" fmla="*/ 35 w 119"/>
                  <a:gd name="T41" fmla="*/ 52 h 145"/>
                  <a:gd name="T42" fmla="*/ 38 w 119"/>
                  <a:gd name="T43" fmla="*/ 50 h 145"/>
                  <a:gd name="T44" fmla="*/ 26 w 119"/>
                  <a:gd name="T45" fmla="*/ 34 h 145"/>
                  <a:gd name="T46" fmla="*/ 3 w 119"/>
                  <a:gd name="T47" fmla="*/ 0 h 145"/>
                  <a:gd name="T48" fmla="*/ 0 w 119"/>
                  <a:gd name="T49" fmla="*/ 2 h 145"/>
                  <a:gd name="T50" fmla="*/ 11 w 119"/>
                  <a:gd name="T51" fmla="*/ 19 h 145"/>
                  <a:gd name="T52" fmla="*/ 14 w 119"/>
                  <a:gd name="T53" fmla="*/ 17 h 145"/>
                  <a:gd name="T54" fmla="*/ 3 w 119"/>
                  <a:gd name="T5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9" h="145">
                    <a:moveTo>
                      <a:pt x="105" y="128"/>
                    </a:moveTo>
                    <a:cubicBezTo>
                      <a:pt x="103" y="130"/>
                      <a:pt x="103" y="130"/>
                      <a:pt x="103" y="130"/>
                    </a:cubicBezTo>
                    <a:cubicBezTo>
                      <a:pt x="107" y="135"/>
                      <a:pt x="112" y="140"/>
                      <a:pt x="117" y="145"/>
                    </a:cubicBezTo>
                    <a:cubicBezTo>
                      <a:pt x="119" y="142"/>
                      <a:pt x="119" y="142"/>
                      <a:pt x="119" y="142"/>
                    </a:cubicBezTo>
                    <a:cubicBezTo>
                      <a:pt x="114" y="137"/>
                      <a:pt x="110" y="133"/>
                      <a:pt x="105" y="128"/>
                    </a:cubicBezTo>
                    <a:moveTo>
                      <a:pt x="77" y="98"/>
                    </a:moveTo>
                    <a:cubicBezTo>
                      <a:pt x="75" y="100"/>
                      <a:pt x="75" y="100"/>
                      <a:pt x="75" y="100"/>
                    </a:cubicBezTo>
                    <a:cubicBezTo>
                      <a:pt x="79" y="105"/>
                      <a:pt x="84" y="110"/>
                      <a:pt x="89" y="115"/>
                    </a:cubicBezTo>
                    <a:cubicBezTo>
                      <a:pt x="91" y="113"/>
                      <a:pt x="91" y="113"/>
                      <a:pt x="91" y="113"/>
                    </a:cubicBezTo>
                    <a:cubicBezTo>
                      <a:pt x="86" y="108"/>
                      <a:pt x="82" y="103"/>
                      <a:pt x="77" y="98"/>
                    </a:cubicBezTo>
                    <a:moveTo>
                      <a:pt x="51" y="67"/>
                    </a:moveTo>
                    <a:cubicBezTo>
                      <a:pt x="48" y="69"/>
                      <a:pt x="48" y="69"/>
                      <a:pt x="48" y="69"/>
                    </a:cubicBezTo>
                    <a:cubicBezTo>
                      <a:pt x="52" y="74"/>
                      <a:pt x="57" y="79"/>
                      <a:pt x="61" y="85"/>
                    </a:cubicBezTo>
                    <a:cubicBezTo>
                      <a:pt x="64" y="82"/>
                      <a:pt x="64" y="82"/>
                      <a:pt x="64" y="82"/>
                    </a:cubicBezTo>
                    <a:cubicBezTo>
                      <a:pt x="59" y="77"/>
                      <a:pt x="55" y="72"/>
                      <a:pt x="51" y="67"/>
                    </a:cubicBezTo>
                    <a:moveTo>
                      <a:pt x="23" y="36"/>
                    </a:moveTo>
                    <a:cubicBezTo>
                      <a:pt x="23" y="36"/>
                      <a:pt x="23" y="36"/>
                      <a:pt x="23" y="36"/>
                    </a:cubicBezTo>
                    <a:cubicBezTo>
                      <a:pt x="23" y="36"/>
                      <a:pt x="23" y="36"/>
                      <a:pt x="23" y="36"/>
                    </a:cubicBezTo>
                    <a:moveTo>
                      <a:pt x="26" y="34"/>
                    </a:moveTo>
                    <a:cubicBezTo>
                      <a:pt x="23" y="36"/>
                      <a:pt x="23" y="36"/>
                      <a:pt x="23" y="36"/>
                    </a:cubicBezTo>
                    <a:cubicBezTo>
                      <a:pt x="27" y="41"/>
                      <a:pt x="31" y="47"/>
                      <a:pt x="35" y="52"/>
                    </a:cubicBezTo>
                    <a:cubicBezTo>
                      <a:pt x="38" y="50"/>
                      <a:pt x="38" y="50"/>
                      <a:pt x="38" y="50"/>
                    </a:cubicBezTo>
                    <a:cubicBezTo>
                      <a:pt x="34" y="45"/>
                      <a:pt x="30" y="39"/>
                      <a:pt x="26" y="34"/>
                    </a:cubicBezTo>
                    <a:moveTo>
                      <a:pt x="3" y="0"/>
                    </a:moveTo>
                    <a:cubicBezTo>
                      <a:pt x="0" y="2"/>
                      <a:pt x="0" y="2"/>
                      <a:pt x="0" y="2"/>
                    </a:cubicBezTo>
                    <a:cubicBezTo>
                      <a:pt x="4" y="7"/>
                      <a:pt x="7" y="13"/>
                      <a:pt x="11" y="19"/>
                    </a:cubicBezTo>
                    <a:cubicBezTo>
                      <a:pt x="14" y="17"/>
                      <a:pt x="14" y="17"/>
                      <a:pt x="14" y="17"/>
                    </a:cubicBezTo>
                    <a:cubicBezTo>
                      <a:pt x="10" y="11"/>
                      <a:pt x="6" y="6"/>
                      <a:pt x="3" y="0"/>
                    </a:cubicBezTo>
                  </a:path>
                </a:pathLst>
              </a:custGeom>
              <a:solidFill>
                <a:schemeClr val="bg1">
                  <a:lumMod val="9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226" name="Freeform 259"/>
            <p:cNvSpPr/>
            <p:nvPr/>
          </p:nvSpPr>
          <p:spPr bwMode="auto">
            <a:xfrm>
              <a:off x="3328988" y="3678238"/>
              <a:ext cx="28575" cy="22225"/>
            </a:xfrm>
            <a:custGeom>
              <a:avLst/>
              <a:gdLst>
                <a:gd name="T0" fmla="*/ 1 w 15"/>
                <a:gd name="T1" fmla="*/ 0 h 12"/>
                <a:gd name="T2" fmla="*/ 0 w 15"/>
                <a:gd name="T3" fmla="*/ 3 h 12"/>
                <a:gd name="T4" fmla="*/ 13 w 15"/>
                <a:gd name="T5" fmla="*/ 12 h 12"/>
                <a:gd name="T6" fmla="*/ 15 w 15"/>
                <a:gd name="T7" fmla="*/ 9 h 12"/>
                <a:gd name="T8" fmla="*/ 1 w 15"/>
                <a:gd name="T9" fmla="*/ 0 h 12"/>
              </a:gdLst>
              <a:ahLst/>
              <a:cxnLst>
                <a:cxn ang="0">
                  <a:pos x="T0" y="T1"/>
                </a:cxn>
                <a:cxn ang="0">
                  <a:pos x="T2" y="T3"/>
                </a:cxn>
                <a:cxn ang="0">
                  <a:pos x="T4" y="T5"/>
                </a:cxn>
                <a:cxn ang="0">
                  <a:pos x="T6" y="T7"/>
                </a:cxn>
                <a:cxn ang="0">
                  <a:pos x="T8" y="T9"/>
                </a:cxn>
              </a:cxnLst>
              <a:rect l="0" t="0" r="r" b="b"/>
              <a:pathLst>
                <a:path w="15" h="12">
                  <a:moveTo>
                    <a:pt x="1" y="0"/>
                  </a:moveTo>
                  <a:cubicBezTo>
                    <a:pt x="0" y="3"/>
                    <a:pt x="0" y="3"/>
                    <a:pt x="0" y="3"/>
                  </a:cubicBezTo>
                  <a:cubicBezTo>
                    <a:pt x="5" y="6"/>
                    <a:pt x="9" y="9"/>
                    <a:pt x="13" y="12"/>
                  </a:cubicBezTo>
                  <a:cubicBezTo>
                    <a:pt x="15" y="9"/>
                    <a:pt x="15" y="9"/>
                    <a:pt x="15" y="9"/>
                  </a:cubicBezTo>
                  <a:cubicBezTo>
                    <a:pt x="11" y="6"/>
                    <a:pt x="6" y="3"/>
                    <a:pt x="1" y="0"/>
                  </a:cubicBezTo>
                </a:path>
              </a:pathLst>
            </a:custGeom>
            <a:solidFill>
              <a:srgbClr val="1F2B3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27" name="Freeform 260"/>
            <p:cNvSpPr>
              <a:spLocks noEditPoints="1"/>
            </p:cNvSpPr>
            <p:nvPr/>
          </p:nvSpPr>
          <p:spPr bwMode="auto">
            <a:xfrm>
              <a:off x="2570163" y="2286000"/>
              <a:ext cx="787400" cy="1414463"/>
            </a:xfrm>
            <a:custGeom>
              <a:avLst/>
              <a:gdLst>
                <a:gd name="T0" fmla="*/ 401 w 421"/>
                <a:gd name="T1" fmla="*/ 744 h 755"/>
                <a:gd name="T2" fmla="*/ 421 w 421"/>
                <a:gd name="T3" fmla="*/ 752 h 755"/>
                <a:gd name="T4" fmla="*/ 401 w 421"/>
                <a:gd name="T5" fmla="*/ 744 h 755"/>
                <a:gd name="T6" fmla="*/ 364 w 421"/>
                <a:gd name="T7" fmla="*/ 721 h 755"/>
                <a:gd name="T8" fmla="*/ 384 w 421"/>
                <a:gd name="T9" fmla="*/ 730 h 755"/>
                <a:gd name="T10" fmla="*/ 364 w 421"/>
                <a:gd name="T11" fmla="*/ 721 h 755"/>
                <a:gd name="T12" fmla="*/ 330 w 421"/>
                <a:gd name="T13" fmla="*/ 694 h 755"/>
                <a:gd name="T14" fmla="*/ 346 w 421"/>
                <a:gd name="T15" fmla="*/ 709 h 755"/>
                <a:gd name="T16" fmla="*/ 293 w 421"/>
                <a:gd name="T17" fmla="*/ 672 h 755"/>
                <a:gd name="T18" fmla="*/ 313 w 421"/>
                <a:gd name="T19" fmla="*/ 682 h 755"/>
                <a:gd name="T20" fmla="*/ 293 w 421"/>
                <a:gd name="T21" fmla="*/ 672 h 755"/>
                <a:gd name="T22" fmla="*/ 261 w 421"/>
                <a:gd name="T23" fmla="*/ 643 h 755"/>
                <a:gd name="T24" fmla="*/ 276 w 421"/>
                <a:gd name="T25" fmla="*/ 659 h 755"/>
                <a:gd name="T26" fmla="*/ 225 w 421"/>
                <a:gd name="T27" fmla="*/ 619 h 755"/>
                <a:gd name="T28" fmla="*/ 244 w 421"/>
                <a:gd name="T29" fmla="*/ 630 h 755"/>
                <a:gd name="T30" fmla="*/ 225 w 421"/>
                <a:gd name="T31" fmla="*/ 619 h 755"/>
                <a:gd name="T32" fmla="*/ 196 w 421"/>
                <a:gd name="T33" fmla="*/ 588 h 755"/>
                <a:gd name="T34" fmla="*/ 209 w 421"/>
                <a:gd name="T35" fmla="*/ 605 h 755"/>
                <a:gd name="T36" fmla="*/ 162 w 421"/>
                <a:gd name="T37" fmla="*/ 561 h 755"/>
                <a:gd name="T38" fmla="*/ 180 w 421"/>
                <a:gd name="T39" fmla="*/ 573 h 755"/>
                <a:gd name="T40" fmla="*/ 162 w 421"/>
                <a:gd name="T41" fmla="*/ 561 h 755"/>
                <a:gd name="T42" fmla="*/ 136 w 421"/>
                <a:gd name="T43" fmla="*/ 527 h 755"/>
                <a:gd name="T44" fmla="*/ 147 w 421"/>
                <a:gd name="T45" fmla="*/ 545 h 755"/>
                <a:gd name="T46" fmla="*/ 106 w 421"/>
                <a:gd name="T47" fmla="*/ 497 h 755"/>
                <a:gd name="T48" fmla="*/ 122 w 421"/>
                <a:gd name="T49" fmla="*/ 511 h 755"/>
                <a:gd name="T50" fmla="*/ 106 w 421"/>
                <a:gd name="T51" fmla="*/ 497 h 755"/>
                <a:gd name="T52" fmla="*/ 106 w 421"/>
                <a:gd name="T53" fmla="*/ 497 h 755"/>
                <a:gd name="T54" fmla="*/ 81 w 421"/>
                <a:gd name="T55" fmla="*/ 463 h 755"/>
                <a:gd name="T56" fmla="*/ 96 w 421"/>
                <a:gd name="T57" fmla="*/ 478 h 755"/>
                <a:gd name="T58" fmla="*/ 81 w 421"/>
                <a:gd name="T59" fmla="*/ 463 h 755"/>
                <a:gd name="T60" fmla="*/ 61 w 421"/>
                <a:gd name="T61" fmla="*/ 426 h 755"/>
                <a:gd name="T62" fmla="*/ 69 w 421"/>
                <a:gd name="T63" fmla="*/ 446 h 755"/>
                <a:gd name="T64" fmla="*/ 38 w 421"/>
                <a:gd name="T65" fmla="*/ 391 h 755"/>
                <a:gd name="T66" fmla="*/ 51 w 421"/>
                <a:gd name="T67" fmla="*/ 408 h 755"/>
                <a:gd name="T68" fmla="*/ 38 w 421"/>
                <a:gd name="T69" fmla="*/ 391 h 755"/>
                <a:gd name="T70" fmla="*/ 38 w 421"/>
                <a:gd name="T71" fmla="*/ 391 h 755"/>
                <a:gd name="T72" fmla="*/ 26 w 421"/>
                <a:gd name="T73" fmla="*/ 351 h 755"/>
                <a:gd name="T74" fmla="*/ 30 w 421"/>
                <a:gd name="T75" fmla="*/ 372 h 755"/>
                <a:gd name="T76" fmla="*/ 10 w 421"/>
                <a:gd name="T77" fmla="*/ 312 h 755"/>
                <a:gd name="T78" fmla="*/ 14 w 421"/>
                <a:gd name="T79" fmla="*/ 312 h 755"/>
                <a:gd name="T80" fmla="*/ 16 w 421"/>
                <a:gd name="T81" fmla="*/ 332 h 755"/>
                <a:gd name="T82" fmla="*/ 5 w 421"/>
                <a:gd name="T83" fmla="*/ 285 h 755"/>
                <a:gd name="T84" fmla="*/ 6 w 421"/>
                <a:gd name="T85" fmla="*/ 271 h 755"/>
                <a:gd name="T86" fmla="*/ 10 w 421"/>
                <a:gd name="T87" fmla="*/ 291 h 755"/>
                <a:gd name="T88" fmla="*/ 5 w 421"/>
                <a:gd name="T89" fmla="*/ 285 h 755"/>
                <a:gd name="T90" fmla="*/ 0 w 421"/>
                <a:gd name="T91" fmla="*/ 230 h 755"/>
                <a:gd name="T92" fmla="*/ 4 w 421"/>
                <a:gd name="T93" fmla="*/ 251 h 755"/>
                <a:gd name="T94" fmla="*/ 0 w 421"/>
                <a:gd name="T95" fmla="*/ 210 h 755"/>
                <a:gd name="T96" fmla="*/ 6 w 421"/>
                <a:gd name="T97" fmla="*/ 189 h 755"/>
                <a:gd name="T98" fmla="*/ 0 w 421"/>
                <a:gd name="T99" fmla="*/ 210 h 755"/>
                <a:gd name="T100" fmla="*/ 9 w 421"/>
                <a:gd name="T101" fmla="*/ 148 h 755"/>
                <a:gd name="T102" fmla="*/ 9 w 421"/>
                <a:gd name="T103" fmla="*/ 169 h 755"/>
                <a:gd name="T104" fmla="*/ 15 w 421"/>
                <a:gd name="T105" fmla="*/ 128 h 755"/>
                <a:gd name="T106" fmla="*/ 25 w 421"/>
                <a:gd name="T107" fmla="*/ 109 h 755"/>
                <a:gd name="T108" fmla="*/ 15 w 421"/>
                <a:gd name="T109" fmla="*/ 128 h 755"/>
                <a:gd name="T110" fmla="*/ 38 w 421"/>
                <a:gd name="T111" fmla="*/ 70 h 755"/>
                <a:gd name="T112" fmla="*/ 32 w 421"/>
                <a:gd name="T113" fmla="*/ 90 h 755"/>
                <a:gd name="T114" fmla="*/ 48 w 421"/>
                <a:gd name="T115" fmla="*/ 51 h 755"/>
                <a:gd name="T116" fmla="*/ 62 w 421"/>
                <a:gd name="T117" fmla="*/ 35 h 755"/>
                <a:gd name="T118" fmla="*/ 48 w 421"/>
                <a:gd name="T119" fmla="*/ 51 h 755"/>
                <a:gd name="T120" fmla="*/ 85 w 421"/>
                <a:gd name="T121" fmla="*/ 0 h 755"/>
                <a:gd name="T122" fmla="*/ 74 w 421"/>
                <a:gd name="T123" fmla="*/ 18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21" h="755">
                  <a:moveTo>
                    <a:pt x="401" y="744"/>
                  </a:moveTo>
                  <a:cubicBezTo>
                    <a:pt x="401" y="744"/>
                    <a:pt x="401" y="744"/>
                    <a:pt x="401" y="744"/>
                  </a:cubicBezTo>
                  <a:cubicBezTo>
                    <a:pt x="403" y="741"/>
                    <a:pt x="403" y="741"/>
                    <a:pt x="403" y="741"/>
                  </a:cubicBezTo>
                  <a:cubicBezTo>
                    <a:pt x="409" y="745"/>
                    <a:pt x="415" y="749"/>
                    <a:pt x="421" y="752"/>
                  </a:cubicBezTo>
                  <a:cubicBezTo>
                    <a:pt x="419" y="755"/>
                    <a:pt x="419" y="755"/>
                    <a:pt x="419" y="755"/>
                  </a:cubicBezTo>
                  <a:cubicBezTo>
                    <a:pt x="413" y="752"/>
                    <a:pt x="407" y="748"/>
                    <a:pt x="401" y="744"/>
                  </a:cubicBezTo>
                  <a:close/>
                  <a:moveTo>
                    <a:pt x="364" y="721"/>
                  </a:moveTo>
                  <a:cubicBezTo>
                    <a:pt x="364" y="721"/>
                    <a:pt x="364" y="721"/>
                    <a:pt x="364" y="721"/>
                  </a:cubicBezTo>
                  <a:cubicBezTo>
                    <a:pt x="366" y="718"/>
                    <a:pt x="366" y="718"/>
                    <a:pt x="366" y="718"/>
                  </a:cubicBezTo>
                  <a:cubicBezTo>
                    <a:pt x="372" y="722"/>
                    <a:pt x="378" y="726"/>
                    <a:pt x="384" y="730"/>
                  </a:cubicBezTo>
                  <a:cubicBezTo>
                    <a:pt x="382" y="733"/>
                    <a:pt x="382" y="733"/>
                    <a:pt x="382" y="733"/>
                  </a:cubicBezTo>
                  <a:cubicBezTo>
                    <a:pt x="376" y="729"/>
                    <a:pt x="370" y="725"/>
                    <a:pt x="364" y="721"/>
                  </a:cubicBezTo>
                  <a:close/>
                  <a:moveTo>
                    <a:pt x="328" y="697"/>
                  </a:moveTo>
                  <a:cubicBezTo>
                    <a:pt x="330" y="694"/>
                    <a:pt x="330" y="694"/>
                    <a:pt x="330" y="694"/>
                  </a:cubicBezTo>
                  <a:cubicBezTo>
                    <a:pt x="336" y="698"/>
                    <a:pt x="342" y="702"/>
                    <a:pt x="348" y="706"/>
                  </a:cubicBezTo>
                  <a:cubicBezTo>
                    <a:pt x="346" y="709"/>
                    <a:pt x="346" y="709"/>
                    <a:pt x="346" y="709"/>
                  </a:cubicBezTo>
                  <a:cubicBezTo>
                    <a:pt x="340" y="705"/>
                    <a:pt x="334" y="701"/>
                    <a:pt x="328" y="697"/>
                  </a:cubicBezTo>
                  <a:close/>
                  <a:moveTo>
                    <a:pt x="293" y="672"/>
                  </a:moveTo>
                  <a:cubicBezTo>
                    <a:pt x="295" y="669"/>
                    <a:pt x="295" y="669"/>
                    <a:pt x="295" y="669"/>
                  </a:cubicBezTo>
                  <a:cubicBezTo>
                    <a:pt x="301" y="673"/>
                    <a:pt x="307" y="678"/>
                    <a:pt x="313" y="682"/>
                  </a:cubicBezTo>
                  <a:cubicBezTo>
                    <a:pt x="310" y="684"/>
                    <a:pt x="310" y="684"/>
                    <a:pt x="310" y="684"/>
                  </a:cubicBezTo>
                  <a:cubicBezTo>
                    <a:pt x="304" y="680"/>
                    <a:pt x="299" y="676"/>
                    <a:pt x="293" y="672"/>
                  </a:cubicBezTo>
                  <a:close/>
                  <a:moveTo>
                    <a:pt x="259" y="646"/>
                  </a:moveTo>
                  <a:cubicBezTo>
                    <a:pt x="261" y="643"/>
                    <a:pt x="261" y="643"/>
                    <a:pt x="261" y="643"/>
                  </a:cubicBezTo>
                  <a:cubicBezTo>
                    <a:pt x="267" y="648"/>
                    <a:pt x="272" y="652"/>
                    <a:pt x="278" y="656"/>
                  </a:cubicBezTo>
                  <a:cubicBezTo>
                    <a:pt x="276" y="659"/>
                    <a:pt x="276" y="659"/>
                    <a:pt x="276" y="659"/>
                  </a:cubicBezTo>
                  <a:cubicBezTo>
                    <a:pt x="270" y="655"/>
                    <a:pt x="264" y="650"/>
                    <a:pt x="259" y="646"/>
                  </a:cubicBezTo>
                  <a:close/>
                  <a:moveTo>
                    <a:pt x="225" y="619"/>
                  </a:moveTo>
                  <a:cubicBezTo>
                    <a:pt x="228" y="616"/>
                    <a:pt x="228" y="616"/>
                    <a:pt x="228" y="616"/>
                  </a:cubicBezTo>
                  <a:cubicBezTo>
                    <a:pt x="233" y="621"/>
                    <a:pt x="239" y="625"/>
                    <a:pt x="244" y="630"/>
                  </a:cubicBezTo>
                  <a:cubicBezTo>
                    <a:pt x="242" y="632"/>
                    <a:pt x="242" y="632"/>
                    <a:pt x="242" y="632"/>
                  </a:cubicBezTo>
                  <a:cubicBezTo>
                    <a:pt x="236" y="628"/>
                    <a:pt x="231" y="623"/>
                    <a:pt x="225" y="619"/>
                  </a:cubicBezTo>
                  <a:close/>
                  <a:moveTo>
                    <a:pt x="193" y="590"/>
                  </a:moveTo>
                  <a:cubicBezTo>
                    <a:pt x="196" y="588"/>
                    <a:pt x="196" y="588"/>
                    <a:pt x="196" y="588"/>
                  </a:cubicBezTo>
                  <a:cubicBezTo>
                    <a:pt x="201" y="593"/>
                    <a:pt x="206" y="597"/>
                    <a:pt x="212" y="602"/>
                  </a:cubicBezTo>
                  <a:cubicBezTo>
                    <a:pt x="209" y="605"/>
                    <a:pt x="209" y="605"/>
                    <a:pt x="209" y="605"/>
                  </a:cubicBezTo>
                  <a:cubicBezTo>
                    <a:pt x="204" y="600"/>
                    <a:pt x="198" y="595"/>
                    <a:pt x="193" y="590"/>
                  </a:cubicBezTo>
                  <a:close/>
                  <a:moveTo>
                    <a:pt x="162" y="561"/>
                  </a:moveTo>
                  <a:cubicBezTo>
                    <a:pt x="165" y="558"/>
                    <a:pt x="165" y="558"/>
                    <a:pt x="165" y="558"/>
                  </a:cubicBezTo>
                  <a:cubicBezTo>
                    <a:pt x="170" y="563"/>
                    <a:pt x="175" y="568"/>
                    <a:pt x="180" y="573"/>
                  </a:cubicBezTo>
                  <a:cubicBezTo>
                    <a:pt x="178" y="576"/>
                    <a:pt x="178" y="576"/>
                    <a:pt x="178" y="576"/>
                  </a:cubicBezTo>
                  <a:cubicBezTo>
                    <a:pt x="172" y="571"/>
                    <a:pt x="167" y="566"/>
                    <a:pt x="162" y="561"/>
                  </a:cubicBezTo>
                  <a:close/>
                  <a:moveTo>
                    <a:pt x="133" y="530"/>
                  </a:moveTo>
                  <a:cubicBezTo>
                    <a:pt x="136" y="527"/>
                    <a:pt x="136" y="527"/>
                    <a:pt x="136" y="527"/>
                  </a:cubicBezTo>
                  <a:cubicBezTo>
                    <a:pt x="141" y="533"/>
                    <a:pt x="145" y="538"/>
                    <a:pt x="150" y="543"/>
                  </a:cubicBezTo>
                  <a:cubicBezTo>
                    <a:pt x="147" y="545"/>
                    <a:pt x="147" y="545"/>
                    <a:pt x="147" y="545"/>
                  </a:cubicBezTo>
                  <a:cubicBezTo>
                    <a:pt x="143" y="540"/>
                    <a:pt x="138" y="535"/>
                    <a:pt x="133" y="530"/>
                  </a:cubicBezTo>
                  <a:close/>
                  <a:moveTo>
                    <a:pt x="106" y="497"/>
                  </a:moveTo>
                  <a:cubicBezTo>
                    <a:pt x="109" y="495"/>
                    <a:pt x="109" y="495"/>
                    <a:pt x="109" y="495"/>
                  </a:cubicBezTo>
                  <a:cubicBezTo>
                    <a:pt x="113" y="501"/>
                    <a:pt x="117" y="506"/>
                    <a:pt x="122" y="511"/>
                  </a:cubicBezTo>
                  <a:cubicBezTo>
                    <a:pt x="119" y="514"/>
                    <a:pt x="119" y="514"/>
                    <a:pt x="119" y="514"/>
                  </a:cubicBezTo>
                  <a:cubicBezTo>
                    <a:pt x="115" y="508"/>
                    <a:pt x="110" y="503"/>
                    <a:pt x="106" y="497"/>
                  </a:cubicBezTo>
                  <a:close/>
                  <a:moveTo>
                    <a:pt x="106" y="497"/>
                  </a:moveTo>
                  <a:cubicBezTo>
                    <a:pt x="106" y="497"/>
                    <a:pt x="106" y="497"/>
                    <a:pt x="106" y="497"/>
                  </a:cubicBezTo>
                  <a:cubicBezTo>
                    <a:pt x="106" y="497"/>
                    <a:pt x="106" y="497"/>
                    <a:pt x="106" y="497"/>
                  </a:cubicBezTo>
                  <a:close/>
                  <a:moveTo>
                    <a:pt x="81" y="463"/>
                  </a:moveTo>
                  <a:cubicBezTo>
                    <a:pt x="84" y="461"/>
                    <a:pt x="84" y="461"/>
                    <a:pt x="84" y="461"/>
                  </a:cubicBezTo>
                  <a:cubicBezTo>
                    <a:pt x="88" y="467"/>
                    <a:pt x="92" y="473"/>
                    <a:pt x="96" y="478"/>
                  </a:cubicBezTo>
                  <a:cubicBezTo>
                    <a:pt x="93" y="480"/>
                    <a:pt x="93" y="480"/>
                    <a:pt x="93" y="480"/>
                  </a:cubicBezTo>
                  <a:cubicBezTo>
                    <a:pt x="89" y="475"/>
                    <a:pt x="84" y="469"/>
                    <a:pt x="81" y="463"/>
                  </a:cubicBezTo>
                  <a:close/>
                  <a:moveTo>
                    <a:pt x="58" y="428"/>
                  </a:moveTo>
                  <a:cubicBezTo>
                    <a:pt x="61" y="426"/>
                    <a:pt x="61" y="426"/>
                    <a:pt x="61" y="426"/>
                  </a:cubicBezTo>
                  <a:cubicBezTo>
                    <a:pt x="65" y="432"/>
                    <a:pt x="68" y="438"/>
                    <a:pt x="72" y="444"/>
                  </a:cubicBezTo>
                  <a:cubicBezTo>
                    <a:pt x="69" y="446"/>
                    <a:pt x="69" y="446"/>
                    <a:pt x="69" y="446"/>
                  </a:cubicBezTo>
                  <a:cubicBezTo>
                    <a:pt x="65" y="440"/>
                    <a:pt x="61" y="434"/>
                    <a:pt x="58" y="428"/>
                  </a:cubicBezTo>
                  <a:close/>
                  <a:moveTo>
                    <a:pt x="38" y="391"/>
                  </a:moveTo>
                  <a:cubicBezTo>
                    <a:pt x="42" y="389"/>
                    <a:pt x="42" y="389"/>
                    <a:pt x="42" y="389"/>
                  </a:cubicBezTo>
                  <a:cubicBezTo>
                    <a:pt x="45" y="395"/>
                    <a:pt x="48" y="402"/>
                    <a:pt x="51" y="408"/>
                  </a:cubicBezTo>
                  <a:cubicBezTo>
                    <a:pt x="48" y="409"/>
                    <a:pt x="48" y="409"/>
                    <a:pt x="48" y="409"/>
                  </a:cubicBezTo>
                  <a:cubicBezTo>
                    <a:pt x="44" y="403"/>
                    <a:pt x="41" y="397"/>
                    <a:pt x="38" y="391"/>
                  </a:cubicBezTo>
                  <a:close/>
                  <a:moveTo>
                    <a:pt x="38" y="391"/>
                  </a:moveTo>
                  <a:cubicBezTo>
                    <a:pt x="38" y="391"/>
                    <a:pt x="38" y="391"/>
                    <a:pt x="38" y="391"/>
                  </a:cubicBezTo>
                  <a:close/>
                  <a:moveTo>
                    <a:pt x="22" y="352"/>
                  </a:moveTo>
                  <a:cubicBezTo>
                    <a:pt x="26" y="351"/>
                    <a:pt x="26" y="351"/>
                    <a:pt x="26" y="351"/>
                  </a:cubicBezTo>
                  <a:cubicBezTo>
                    <a:pt x="28" y="357"/>
                    <a:pt x="31" y="364"/>
                    <a:pt x="33" y="370"/>
                  </a:cubicBezTo>
                  <a:cubicBezTo>
                    <a:pt x="30" y="372"/>
                    <a:pt x="30" y="372"/>
                    <a:pt x="30" y="372"/>
                  </a:cubicBezTo>
                  <a:cubicBezTo>
                    <a:pt x="27" y="365"/>
                    <a:pt x="25" y="358"/>
                    <a:pt x="22" y="352"/>
                  </a:cubicBezTo>
                  <a:close/>
                  <a:moveTo>
                    <a:pt x="10" y="312"/>
                  </a:moveTo>
                  <a:cubicBezTo>
                    <a:pt x="10" y="312"/>
                    <a:pt x="10" y="312"/>
                    <a:pt x="10" y="312"/>
                  </a:cubicBezTo>
                  <a:cubicBezTo>
                    <a:pt x="14" y="312"/>
                    <a:pt x="14" y="312"/>
                    <a:pt x="14" y="312"/>
                  </a:cubicBezTo>
                  <a:cubicBezTo>
                    <a:pt x="16" y="318"/>
                    <a:pt x="17" y="325"/>
                    <a:pt x="19" y="331"/>
                  </a:cubicBezTo>
                  <a:cubicBezTo>
                    <a:pt x="16" y="332"/>
                    <a:pt x="16" y="332"/>
                    <a:pt x="16" y="332"/>
                  </a:cubicBezTo>
                  <a:cubicBezTo>
                    <a:pt x="14" y="326"/>
                    <a:pt x="12" y="319"/>
                    <a:pt x="10" y="312"/>
                  </a:cubicBezTo>
                  <a:close/>
                  <a:moveTo>
                    <a:pt x="5" y="285"/>
                  </a:moveTo>
                  <a:cubicBezTo>
                    <a:pt x="4" y="281"/>
                    <a:pt x="3" y="276"/>
                    <a:pt x="3" y="272"/>
                  </a:cubicBezTo>
                  <a:cubicBezTo>
                    <a:pt x="6" y="271"/>
                    <a:pt x="6" y="271"/>
                    <a:pt x="6" y="271"/>
                  </a:cubicBezTo>
                  <a:cubicBezTo>
                    <a:pt x="7" y="276"/>
                    <a:pt x="8" y="280"/>
                    <a:pt x="8" y="285"/>
                  </a:cubicBezTo>
                  <a:cubicBezTo>
                    <a:pt x="9" y="287"/>
                    <a:pt x="9" y="289"/>
                    <a:pt x="10" y="291"/>
                  </a:cubicBezTo>
                  <a:cubicBezTo>
                    <a:pt x="6" y="292"/>
                    <a:pt x="6" y="292"/>
                    <a:pt x="6" y="292"/>
                  </a:cubicBezTo>
                  <a:cubicBezTo>
                    <a:pt x="5" y="290"/>
                    <a:pt x="5" y="287"/>
                    <a:pt x="5" y="285"/>
                  </a:cubicBezTo>
                  <a:close/>
                  <a:moveTo>
                    <a:pt x="1" y="251"/>
                  </a:moveTo>
                  <a:cubicBezTo>
                    <a:pt x="0" y="244"/>
                    <a:pt x="0" y="237"/>
                    <a:pt x="0" y="230"/>
                  </a:cubicBezTo>
                  <a:cubicBezTo>
                    <a:pt x="4" y="230"/>
                    <a:pt x="4" y="230"/>
                    <a:pt x="4" y="230"/>
                  </a:cubicBezTo>
                  <a:cubicBezTo>
                    <a:pt x="4" y="237"/>
                    <a:pt x="4" y="244"/>
                    <a:pt x="4" y="251"/>
                  </a:cubicBezTo>
                  <a:lnTo>
                    <a:pt x="1" y="251"/>
                  </a:lnTo>
                  <a:close/>
                  <a:moveTo>
                    <a:pt x="0" y="210"/>
                  </a:moveTo>
                  <a:cubicBezTo>
                    <a:pt x="1" y="203"/>
                    <a:pt x="1" y="196"/>
                    <a:pt x="2" y="189"/>
                  </a:cubicBezTo>
                  <a:cubicBezTo>
                    <a:pt x="6" y="189"/>
                    <a:pt x="6" y="189"/>
                    <a:pt x="6" y="189"/>
                  </a:cubicBezTo>
                  <a:cubicBezTo>
                    <a:pt x="5" y="196"/>
                    <a:pt x="4" y="203"/>
                    <a:pt x="4" y="210"/>
                  </a:cubicBezTo>
                  <a:lnTo>
                    <a:pt x="0" y="210"/>
                  </a:lnTo>
                  <a:close/>
                  <a:moveTo>
                    <a:pt x="5" y="168"/>
                  </a:moveTo>
                  <a:cubicBezTo>
                    <a:pt x="6" y="161"/>
                    <a:pt x="8" y="155"/>
                    <a:pt x="9" y="148"/>
                  </a:cubicBezTo>
                  <a:cubicBezTo>
                    <a:pt x="13" y="149"/>
                    <a:pt x="13" y="149"/>
                    <a:pt x="13" y="149"/>
                  </a:cubicBezTo>
                  <a:cubicBezTo>
                    <a:pt x="11" y="155"/>
                    <a:pt x="10" y="162"/>
                    <a:pt x="9" y="169"/>
                  </a:cubicBezTo>
                  <a:lnTo>
                    <a:pt x="5" y="168"/>
                  </a:lnTo>
                  <a:close/>
                  <a:moveTo>
                    <a:pt x="15" y="128"/>
                  </a:moveTo>
                  <a:cubicBezTo>
                    <a:pt x="17" y="121"/>
                    <a:pt x="19" y="115"/>
                    <a:pt x="21" y="108"/>
                  </a:cubicBezTo>
                  <a:cubicBezTo>
                    <a:pt x="25" y="109"/>
                    <a:pt x="25" y="109"/>
                    <a:pt x="25" y="109"/>
                  </a:cubicBezTo>
                  <a:cubicBezTo>
                    <a:pt x="22" y="116"/>
                    <a:pt x="20" y="122"/>
                    <a:pt x="18" y="129"/>
                  </a:cubicBezTo>
                  <a:lnTo>
                    <a:pt x="15" y="128"/>
                  </a:lnTo>
                  <a:close/>
                  <a:moveTo>
                    <a:pt x="29" y="89"/>
                  </a:moveTo>
                  <a:cubicBezTo>
                    <a:pt x="32" y="82"/>
                    <a:pt x="35" y="76"/>
                    <a:pt x="38" y="70"/>
                  </a:cubicBezTo>
                  <a:cubicBezTo>
                    <a:pt x="41" y="71"/>
                    <a:pt x="41" y="71"/>
                    <a:pt x="41" y="71"/>
                  </a:cubicBezTo>
                  <a:cubicBezTo>
                    <a:pt x="38" y="77"/>
                    <a:pt x="35" y="84"/>
                    <a:pt x="32" y="90"/>
                  </a:cubicBezTo>
                  <a:lnTo>
                    <a:pt x="29" y="89"/>
                  </a:lnTo>
                  <a:close/>
                  <a:moveTo>
                    <a:pt x="48" y="51"/>
                  </a:moveTo>
                  <a:cubicBezTo>
                    <a:pt x="52" y="45"/>
                    <a:pt x="55" y="39"/>
                    <a:pt x="59" y="33"/>
                  </a:cubicBezTo>
                  <a:cubicBezTo>
                    <a:pt x="62" y="35"/>
                    <a:pt x="62" y="35"/>
                    <a:pt x="62" y="35"/>
                  </a:cubicBezTo>
                  <a:cubicBezTo>
                    <a:pt x="59" y="41"/>
                    <a:pt x="55" y="47"/>
                    <a:pt x="51" y="53"/>
                  </a:cubicBezTo>
                  <a:lnTo>
                    <a:pt x="48" y="51"/>
                  </a:lnTo>
                  <a:close/>
                  <a:moveTo>
                    <a:pt x="71" y="16"/>
                  </a:moveTo>
                  <a:cubicBezTo>
                    <a:pt x="79" y="5"/>
                    <a:pt x="85" y="0"/>
                    <a:pt x="85" y="0"/>
                  </a:cubicBezTo>
                  <a:cubicBezTo>
                    <a:pt x="88" y="2"/>
                    <a:pt x="88" y="2"/>
                    <a:pt x="88" y="2"/>
                  </a:cubicBezTo>
                  <a:cubicBezTo>
                    <a:pt x="88" y="2"/>
                    <a:pt x="82" y="7"/>
                    <a:pt x="74" y="18"/>
                  </a:cubicBezTo>
                  <a:lnTo>
                    <a:pt x="71" y="16"/>
                  </a:lnTo>
                  <a:close/>
                </a:path>
              </a:pathLst>
            </a:custGeom>
            <a:solidFill>
              <a:schemeClr val="bg1">
                <a:lumMod val="9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28" name="Freeform 261"/>
            <p:cNvSpPr/>
            <p:nvPr/>
          </p:nvSpPr>
          <p:spPr bwMode="auto">
            <a:xfrm>
              <a:off x="6500813" y="2495550"/>
              <a:ext cx="107950" cy="109538"/>
            </a:xfrm>
            <a:custGeom>
              <a:avLst/>
              <a:gdLst>
                <a:gd name="T0" fmla="*/ 55 w 57"/>
                <a:gd name="T1" fmla="*/ 25 h 58"/>
                <a:gd name="T2" fmla="*/ 33 w 57"/>
                <a:gd name="T3" fmla="*/ 55 h 58"/>
                <a:gd name="T4" fmla="*/ 2 w 57"/>
                <a:gd name="T5" fmla="*/ 33 h 58"/>
                <a:gd name="T6" fmla="*/ 25 w 57"/>
                <a:gd name="T7" fmla="*/ 3 h 58"/>
                <a:gd name="T8" fmla="*/ 55 w 57"/>
                <a:gd name="T9" fmla="*/ 25 h 58"/>
              </a:gdLst>
              <a:ahLst/>
              <a:cxnLst>
                <a:cxn ang="0">
                  <a:pos x="T0" y="T1"/>
                </a:cxn>
                <a:cxn ang="0">
                  <a:pos x="T2" y="T3"/>
                </a:cxn>
                <a:cxn ang="0">
                  <a:pos x="T4" y="T5"/>
                </a:cxn>
                <a:cxn ang="0">
                  <a:pos x="T6" y="T7"/>
                </a:cxn>
                <a:cxn ang="0">
                  <a:pos x="T8" y="T9"/>
                </a:cxn>
              </a:cxnLst>
              <a:rect l="0" t="0" r="r" b="b"/>
              <a:pathLst>
                <a:path w="57" h="58">
                  <a:moveTo>
                    <a:pt x="55" y="25"/>
                  </a:moveTo>
                  <a:cubicBezTo>
                    <a:pt x="57" y="40"/>
                    <a:pt x="47" y="53"/>
                    <a:pt x="33" y="55"/>
                  </a:cubicBezTo>
                  <a:cubicBezTo>
                    <a:pt x="18" y="58"/>
                    <a:pt x="4" y="48"/>
                    <a:pt x="2" y="33"/>
                  </a:cubicBezTo>
                  <a:cubicBezTo>
                    <a:pt x="0" y="18"/>
                    <a:pt x="10" y="5"/>
                    <a:pt x="25" y="3"/>
                  </a:cubicBezTo>
                  <a:cubicBezTo>
                    <a:pt x="39" y="0"/>
                    <a:pt x="53" y="10"/>
                    <a:pt x="55" y="2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29" name="Freeform 262"/>
            <p:cNvSpPr/>
            <p:nvPr/>
          </p:nvSpPr>
          <p:spPr bwMode="auto">
            <a:xfrm>
              <a:off x="4379913" y="2406650"/>
              <a:ext cx="58738" cy="57150"/>
            </a:xfrm>
            <a:custGeom>
              <a:avLst/>
              <a:gdLst>
                <a:gd name="T0" fmla="*/ 25 w 31"/>
                <a:gd name="T1" fmla="*/ 6 h 31"/>
                <a:gd name="T2" fmla="*/ 26 w 31"/>
                <a:gd name="T3" fmla="*/ 26 h 31"/>
                <a:gd name="T4" fmla="*/ 6 w 31"/>
                <a:gd name="T5" fmla="*/ 24 h 31"/>
                <a:gd name="T6" fmla="*/ 5 w 31"/>
                <a:gd name="T7" fmla="*/ 5 h 31"/>
                <a:gd name="T8" fmla="*/ 25 w 31"/>
                <a:gd name="T9" fmla="*/ 6 h 31"/>
              </a:gdLst>
              <a:ahLst/>
              <a:cxnLst>
                <a:cxn ang="0">
                  <a:pos x="T0" y="T1"/>
                </a:cxn>
                <a:cxn ang="0">
                  <a:pos x="T2" y="T3"/>
                </a:cxn>
                <a:cxn ang="0">
                  <a:pos x="T4" y="T5"/>
                </a:cxn>
                <a:cxn ang="0">
                  <a:pos x="T6" y="T7"/>
                </a:cxn>
                <a:cxn ang="0">
                  <a:pos x="T8" y="T9"/>
                </a:cxn>
              </a:cxnLst>
              <a:rect l="0" t="0" r="r" b="b"/>
              <a:pathLst>
                <a:path w="31" h="31">
                  <a:moveTo>
                    <a:pt x="25" y="6"/>
                  </a:moveTo>
                  <a:cubicBezTo>
                    <a:pt x="30" y="12"/>
                    <a:pt x="31" y="21"/>
                    <a:pt x="26" y="26"/>
                  </a:cubicBezTo>
                  <a:cubicBezTo>
                    <a:pt x="20" y="31"/>
                    <a:pt x="12" y="30"/>
                    <a:pt x="6" y="24"/>
                  </a:cubicBezTo>
                  <a:cubicBezTo>
                    <a:pt x="1" y="18"/>
                    <a:pt x="0" y="9"/>
                    <a:pt x="5" y="5"/>
                  </a:cubicBezTo>
                  <a:cubicBezTo>
                    <a:pt x="11" y="0"/>
                    <a:pt x="19" y="1"/>
                    <a:pt x="25" y="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30" name="Freeform 263"/>
            <p:cNvSpPr/>
            <p:nvPr/>
          </p:nvSpPr>
          <p:spPr bwMode="auto">
            <a:xfrm>
              <a:off x="2640013" y="3082925"/>
              <a:ext cx="247650" cy="252413"/>
            </a:xfrm>
            <a:custGeom>
              <a:avLst/>
              <a:gdLst>
                <a:gd name="T0" fmla="*/ 27 w 132"/>
                <a:gd name="T1" fmla="*/ 109 h 135"/>
                <a:gd name="T2" fmla="*/ 34 w 132"/>
                <a:gd name="T3" fmla="*/ 117 h 135"/>
                <a:gd name="T4" fmla="*/ 41 w 132"/>
                <a:gd name="T5" fmla="*/ 111 h 135"/>
                <a:gd name="T6" fmla="*/ 39 w 132"/>
                <a:gd name="T7" fmla="*/ 108 h 135"/>
                <a:gd name="T8" fmla="*/ 54 w 132"/>
                <a:gd name="T9" fmla="*/ 106 h 135"/>
                <a:gd name="T10" fmla="*/ 60 w 132"/>
                <a:gd name="T11" fmla="*/ 113 h 135"/>
                <a:gd name="T12" fmla="*/ 67 w 132"/>
                <a:gd name="T13" fmla="*/ 107 h 135"/>
                <a:gd name="T14" fmla="*/ 65 w 132"/>
                <a:gd name="T15" fmla="*/ 104 h 135"/>
                <a:gd name="T16" fmla="*/ 85 w 132"/>
                <a:gd name="T17" fmla="*/ 101 h 135"/>
                <a:gd name="T18" fmla="*/ 104 w 132"/>
                <a:gd name="T19" fmla="*/ 124 h 135"/>
                <a:gd name="T20" fmla="*/ 122 w 132"/>
                <a:gd name="T21" fmla="*/ 132 h 135"/>
                <a:gd name="T22" fmla="*/ 122 w 132"/>
                <a:gd name="T23" fmla="*/ 132 h 135"/>
                <a:gd name="T24" fmla="*/ 122 w 132"/>
                <a:gd name="T25" fmla="*/ 132 h 135"/>
                <a:gd name="T26" fmla="*/ 122 w 132"/>
                <a:gd name="T27" fmla="*/ 132 h 135"/>
                <a:gd name="T28" fmla="*/ 122 w 132"/>
                <a:gd name="T29" fmla="*/ 132 h 135"/>
                <a:gd name="T30" fmla="*/ 118 w 132"/>
                <a:gd name="T31" fmla="*/ 114 h 135"/>
                <a:gd name="T32" fmla="*/ 100 w 132"/>
                <a:gd name="T33" fmla="*/ 91 h 135"/>
                <a:gd name="T34" fmla="*/ 108 w 132"/>
                <a:gd name="T35" fmla="*/ 74 h 135"/>
                <a:gd name="T36" fmla="*/ 110 w 132"/>
                <a:gd name="T37" fmla="*/ 77 h 135"/>
                <a:gd name="T38" fmla="*/ 118 w 132"/>
                <a:gd name="T39" fmla="*/ 71 h 135"/>
                <a:gd name="T40" fmla="*/ 112 w 132"/>
                <a:gd name="T41" fmla="*/ 64 h 135"/>
                <a:gd name="T42" fmla="*/ 119 w 132"/>
                <a:gd name="T43" fmla="*/ 51 h 135"/>
                <a:gd name="T44" fmla="*/ 121 w 132"/>
                <a:gd name="T45" fmla="*/ 54 h 135"/>
                <a:gd name="T46" fmla="*/ 129 w 132"/>
                <a:gd name="T47" fmla="*/ 49 h 135"/>
                <a:gd name="T48" fmla="*/ 123 w 132"/>
                <a:gd name="T49" fmla="*/ 41 h 135"/>
                <a:gd name="T50" fmla="*/ 132 w 132"/>
                <a:gd name="T51" fmla="*/ 22 h 135"/>
                <a:gd name="T52" fmla="*/ 127 w 132"/>
                <a:gd name="T53" fmla="*/ 15 h 135"/>
                <a:gd name="T54" fmla="*/ 99 w 132"/>
                <a:gd name="T55" fmla="*/ 54 h 135"/>
                <a:gd name="T56" fmla="*/ 80 w 132"/>
                <a:gd name="T57" fmla="*/ 67 h 135"/>
                <a:gd name="T58" fmla="*/ 76 w 132"/>
                <a:gd name="T59" fmla="*/ 63 h 135"/>
                <a:gd name="T60" fmla="*/ 47 w 132"/>
                <a:gd name="T61" fmla="*/ 33 h 135"/>
                <a:gd name="T62" fmla="*/ 55 w 132"/>
                <a:gd name="T63" fmla="*/ 6 h 135"/>
                <a:gd name="T64" fmla="*/ 50 w 132"/>
                <a:gd name="T65" fmla="*/ 0 h 135"/>
                <a:gd name="T66" fmla="*/ 34 w 132"/>
                <a:gd name="T67" fmla="*/ 23 h 135"/>
                <a:gd name="T68" fmla="*/ 25 w 132"/>
                <a:gd name="T69" fmla="*/ 12 h 135"/>
                <a:gd name="T70" fmla="*/ 23 w 132"/>
                <a:gd name="T71" fmla="*/ 14 h 135"/>
                <a:gd name="T72" fmla="*/ 32 w 132"/>
                <a:gd name="T73" fmla="*/ 24 h 135"/>
                <a:gd name="T74" fmla="*/ 4 w 132"/>
                <a:gd name="T75" fmla="*/ 33 h 135"/>
                <a:gd name="T76" fmla="*/ 8 w 132"/>
                <a:gd name="T77" fmla="*/ 38 h 135"/>
                <a:gd name="T78" fmla="*/ 39 w 132"/>
                <a:gd name="T79" fmla="*/ 38 h 135"/>
                <a:gd name="T80" fmla="*/ 62 w 132"/>
                <a:gd name="T81" fmla="*/ 73 h 135"/>
                <a:gd name="T82" fmla="*/ 66 w 132"/>
                <a:gd name="T83" fmla="*/ 78 h 135"/>
                <a:gd name="T84" fmla="*/ 47 w 132"/>
                <a:gd name="T85" fmla="*/ 91 h 135"/>
                <a:gd name="T86" fmla="*/ 0 w 132"/>
                <a:gd name="T87" fmla="*/ 106 h 135"/>
                <a:gd name="T88" fmla="*/ 5 w 132"/>
                <a:gd name="T89" fmla="*/ 113 h 135"/>
                <a:gd name="T90" fmla="*/ 27 w 132"/>
                <a:gd name="T91" fmla="*/ 10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2" h="135">
                  <a:moveTo>
                    <a:pt x="27" y="109"/>
                  </a:moveTo>
                  <a:cubicBezTo>
                    <a:pt x="34" y="117"/>
                    <a:pt x="34" y="117"/>
                    <a:pt x="34" y="117"/>
                  </a:cubicBezTo>
                  <a:cubicBezTo>
                    <a:pt x="41" y="111"/>
                    <a:pt x="41" y="111"/>
                    <a:pt x="41" y="111"/>
                  </a:cubicBezTo>
                  <a:cubicBezTo>
                    <a:pt x="39" y="108"/>
                    <a:pt x="39" y="108"/>
                    <a:pt x="39" y="108"/>
                  </a:cubicBezTo>
                  <a:cubicBezTo>
                    <a:pt x="54" y="106"/>
                    <a:pt x="54" y="106"/>
                    <a:pt x="54" y="106"/>
                  </a:cubicBezTo>
                  <a:cubicBezTo>
                    <a:pt x="60" y="113"/>
                    <a:pt x="60" y="113"/>
                    <a:pt x="60" y="113"/>
                  </a:cubicBezTo>
                  <a:cubicBezTo>
                    <a:pt x="67" y="107"/>
                    <a:pt x="67" y="107"/>
                    <a:pt x="67" y="107"/>
                  </a:cubicBezTo>
                  <a:cubicBezTo>
                    <a:pt x="65" y="104"/>
                    <a:pt x="65" y="104"/>
                    <a:pt x="65" y="104"/>
                  </a:cubicBezTo>
                  <a:cubicBezTo>
                    <a:pt x="85" y="101"/>
                    <a:pt x="85" y="101"/>
                    <a:pt x="85" y="101"/>
                  </a:cubicBezTo>
                  <a:cubicBezTo>
                    <a:pt x="104" y="124"/>
                    <a:pt x="104" y="124"/>
                    <a:pt x="104" y="124"/>
                  </a:cubicBezTo>
                  <a:cubicBezTo>
                    <a:pt x="112" y="135"/>
                    <a:pt x="119" y="133"/>
                    <a:pt x="122" y="132"/>
                  </a:cubicBezTo>
                  <a:cubicBezTo>
                    <a:pt x="122" y="132"/>
                    <a:pt x="122" y="132"/>
                    <a:pt x="122" y="132"/>
                  </a:cubicBezTo>
                  <a:cubicBezTo>
                    <a:pt x="122" y="132"/>
                    <a:pt x="122" y="132"/>
                    <a:pt x="122" y="132"/>
                  </a:cubicBezTo>
                  <a:cubicBezTo>
                    <a:pt x="122" y="132"/>
                    <a:pt x="122" y="132"/>
                    <a:pt x="122" y="132"/>
                  </a:cubicBezTo>
                  <a:cubicBezTo>
                    <a:pt x="122" y="132"/>
                    <a:pt x="122" y="132"/>
                    <a:pt x="122" y="132"/>
                  </a:cubicBezTo>
                  <a:cubicBezTo>
                    <a:pt x="124" y="130"/>
                    <a:pt x="127" y="124"/>
                    <a:pt x="118" y="114"/>
                  </a:cubicBezTo>
                  <a:cubicBezTo>
                    <a:pt x="100" y="91"/>
                    <a:pt x="100" y="91"/>
                    <a:pt x="100" y="91"/>
                  </a:cubicBezTo>
                  <a:cubicBezTo>
                    <a:pt x="108" y="74"/>
                    <a:pt x="108" y="74"/>
                    <a:pt x="108" y="74"/>
                  </a:cubicBezTo>
                  <a:cubicBezTo>
                    <a:pt x="110" y="77"/>
                    <a:pt x="110" y="77"/>
                    <a:pt x="110" y="77"/>
                  </a:cubicBezTo>
                  <a:cubicBezTo>
                    <a:pt x="118" y="71"/>
                    <a:pt x="118" y="71"/>
                    <a:pt x="118" y="71"/>
                  </a:cubicBezTo>
                  <a:cubicBezTo>
                    <a:pt x="112" y="64"/>
                    <a:pt x="112" y="64"/>
                    <a:pt x="112" y="64"/>
                  </a:cubicBezTo>
                  <a:cubicBezTo>
                    <a:pt x="119" y="51"/>
                    <a:pt x="119" y="51"/>
                    <a:pt x="119" y="51"/>
                  </a:cubicBezTo>
                  <a:cubicBezTo>
                    <a:pt x="121" y="54"/>
                    <a:pt x="121" y="54"/>
                    <a:pt x="121" y="54"/>
                  </a:cubicBezTo>
                  <a:cubicBezTo>
                    <a:pt x="129" y="49"/>
                    <a:pt x="129" y="49"/>
                    <a:pt x="129" y="49"/>
                  </a:cubicBezTo>
                  <a:cubicBezTo>
                    <a:pt x="123" y="41"/>
                    <a:pt x="123" y="41"/>
                    <a:pt x="123" y="41"/>
                  </a:cubicBezTo>
                  <a:cubicBezTo>
                    <a:pt x="132" y="22"/>
                    <a:pt x="132" y="22"/>
                    <a:pt x="132" y="22"/>
                  </a:cubicBezTo>
                  <a:cubicBezTo>
                    <a:pt x="127" y="15"/>
                    <a:pt x="127" y="15"/>
                    <a:pt x="127" y="15"/>
                  </a:cubicBezTo>
                  <a:cubicBezTo>
                    <a:pt x="99" y="54"/>
                    <a:pt x="99" y="54"/>
                    <a:pt x="99" y="54"/>
                  </a:cubicBezTo>
                  <a:cubicBezTo>
                    <a:pt x="80" y="67"/>
                    <a:pt x="80" y="67"/>
                    <a:pt x="80" y="67"/>
                  </a:cubicBezTo>
                  <a:cubicBezTo>
                    <a:pt x="78" y="64"/>
                    <a:pt x="76" y="63"/>
                    <a:pt x="76" y="63"/>
                  </a:cubicBezTo>
                  <a:cubicBezTo>
                    <a:pt x="47" y="33"/>
                    <a:pt x="47" y="33"/>
                    <a:pt x="47" y="33"/>
                  </a:cubicBezTo>
                  <a:cubicBezTo>
                    <a:pt x="55" y="6"/>
                    <a:pt x="55" y="6"/>
                    <a:pt x="55" y="6"/>
                  </a:cubicBezTo>
                  <a:cubicBezTo>
                    <a:pt x="50" y="0"/>
                    <a:pt x="50" y="0"/>
                    <a:pt x="50" y="0"/>
                  </a:cubicBezTo>
                  <a:cubicBezTo>
                    <a:pt x="34" y="23"/>
                    <a:pt x="34" y="23"/>
                    <a:pt x="34" y="23"/>
                  </a:cubicBezTo>
                  <a:cubicBezTo>
                    <a:pt x="25" y="12"/>
                    <a:pt x="25" y="12"/>
                    <a:pt x="25" y="12"/>
                  </a:cubicBezTo>
                  <a:cubicBezTo>
                    <a:pt x="23" y="14"/>
                    <a:pt x="23" y="14"/>
                    <a:pt x="23" y="14"/>
                  </a:cubicBezTo>
                  <a:cubicBezTo>
                    <a:pt x="32" y="24"/>
                    <a:pt x="32" y="24"/>
                    <a:pt x="32" y="24"/>
                  </a:cubicBezTo>
                  <a:cubicBezTo>
                    <a:pt x="4" y="33"/>
                    <a:pt x="4" y="33"/>
                    <a:pt x="4" y="33"/>
                  </a:cubicBezTo>
                  <a:cubicBezTo>
                    <a:pt x="8" y="38"/>
                    <a:pt x="8" y="38"/>
                    <a:pt x="8" y="38"/>
                  </a:cubicBezTo>
                  <a:cubicBezTo>
                    <a:pt x="39" y="38"/>
                    <a:pt x="39" y="38"/>
                    <a:pt x="39" y="38"/>
                  </a:cubicBezTo>
                  <a:cubicBezTo>
                    <a:pt x="62" y="73"/>
                    <a:pt x="62" y="73"/>
                    <a:pt x="62" y="73"/>
                  </a:cubicBezTo>
                  <a:cubicBezTo>
                    <a:pt x="62" y="73"/>
                    <a:pt x="63" y="75"/>
                    <a:pt x="66" y="78"/>
                  </a:cubicBezTo>
                  <a:cubicBezTo>
                    <a:pt x="47" y="91"/>
                    <a:pt x="47" y="91"/>
                    <a:pt x="47" y="91"/>
                  </a:cubicBezTo>
                  <a:cubicBezTo>
                    <a:pt x="0" y="106"/>
                    <a:pt x="0" y="106"/>
                    <a:pt x="0" y="106"/>
                  </a:cubicBezTo>
                  <a:cubicBezTo>
                    <a:pt x="5" y="113"/>
                    <a:pt x="5" y="113"/>
                    <a:pt x="5" y="113"/>
                  </a:cubicBezTo>
                  <a:lnTo>
                    <a:pt x="27" y="109"/>
                  </a:lnTo>
                  <a:close/>
                </a:path>
              </a:pathLst>
            </a:custGeom>
            <a:solidFill>
              <a:schemeClr val="bg1">
                <a:lumMod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31" name="Freeform 264"/>
            <p:cNvSpPr/>
            <p:nvPr/>
          </p:nvSpPr>
          <p:spPr bwMode="auto">
            <a:xfrm>
              <a:off x="6338888" y="2382838"/>
              <a:ext cx="406400" cy="411163"/>
            </a:xfrm>
            <a:custGeom>
              <a:avLst/>
              <a:gdLst>
                <a:gd name="T0" fmla="*/ 195 w 217"/>
                <a:gd name="T1" fmla="*/ 125 h 219"/>
                <a:gd name="T2" fmla="*/ 198 w 217"/>
                <a:gd name="T3" fmla="*/ 111 h 219"/>
                <a:gd name="T4" fmla="*/ 185 w 217"/>
                <a:gd name="T5" fmla="*/ 108 h 219"/>
                <a:gd name="T6" fmla="*/ 183 w 217"/>
                <a:gd name="T7" fmla="*/ 114 h 219"/>
                <a:gd name="T8" fmla="*/ 168 w 217"/>
                <a:gd name="T9" fmla="*/ 99 h 219"/>
                <a:gd name="T10" fmla="*/ 171 w 217"/>
                <a:gd name="T11" fmla="*/ 87 h 219"/>
                <a:gd name="T12" fmla="*/ 158 w 217"/>
                <a:gd name="T13" fmla="*/ 83 h 219"/>
                <a:gd name="T14" fmla="*/ 156 w 217"/>
                <a:gd name="T15" fmla="*/ 88 h 219"/>
                <a:gd name="T16" fmla="*/ 136 w 217"/>
                <a:gd name="T17" fmla="*/ 69 h 219"/>
                <a:gd name="T18" fmla="*/ 147 w 217"/>
                <a:gd name="T19" fmla="*/ 27 h 219"/>
                <a:gd name="T20" fmla="*/ 142 w 217"/>
                <a:gd name="T21" fmla="*/ 1 h 219"/>
                <a:gd name="T22" fmla="*/ 142 w 217"/>
                <a:gd name="T23" fmla="*/ 1 h 219"/>
                <a:gd name="T24" fmla="*/ 141 w 217"/>
                <a:gd name="T25" fmla="*/ 1 h 219"/>
                <a:gd name="T26" fmla="*/ 141 w 217"/>
                <a:gd name="T27" fmla="*/ 0 h 219"/>
                <a:gd name="T28" fmla="*/ 141 w 217"/>
                <a:gd name="T29" fmla="*/ 1 h 219"/>
                <a:gd name="T30" fmla="*/ 123 w 217"/>
                <a:gd name="T31" fmla="*/ 21 h 219"/>
                <a:gd name="T32" fmla="*/ 112 w 217"/>
                <a:gd name="T33" fmla="*/ 63 h 219"/>
                <a:gd name="T34" fmla="*/ 85 w 217"/>
                <a:gd name="T35" fmla="*/ 69 h 219"/>
                <a:gd name="T36" fmla="*/ 86 w 217"/>
                <a:gd name="T37" fmla="*/ 64 h 219"/>
                <a:gd name="T38" fmla="*/ 73 w 217"/>
                <a:gd name="T39" fmla="*/ 61 h 219"/>
                <a:gd name="T40" fmla="*/ 70 w 217"/>
                <a:gd name="T41" fmla="*/ 73 h 219"/>
                <a:gd name="T42" fmla="*/ 48 w 217"/>
                <a:gd name="T43" fmla="*/ 78 h 219"/>
                <a:gd name="T44" fmla="*/ 50 w 217"/>
                <a:gd name="T45" fmla="*/ 72 h 219"/>
                <a:gd name="T46" fmla="*/ 37 w 217"/>
                <a:gd name="T47" fmla="*/ 69 h 219"/>
                <a:gd name="T48" fmla="*/ 33 w 217"/>
                <a:gd name="T49" fmla="*/ 82 h 219"/>
                <a:gd name="T50" fmla="*/ 3 w 217"/>
                <a:gd name="T51" fmla="*/ 90 h 219"/>
                <a:gd name="T52" fmla="*/ 0 w 217"/>
                <a:gd name="T53" fmla="*/ 102 h 219"/>
                <a:gd name="T54" fmla="*/ 69 w 217"/>
                <a:gd name="T55" fmla="*/ 97 h 219"/>
                <a:gd name="T56" fmla="*/ 100 w 217"/>
                <a:gd name="T57" fmla="*/ 106 h 219"/>
                <a:gd name="T58" fmla="*/ 98 w 217"/>
                <a:gd name="T59" fmla="*/ 114 h 219"/>
                <a:gd name="T60" fmla="*/ 88 w 217"/>
                <a:gd name="T61" fmla="*/ 174 h 219"/>
                <a:gd name="T62" fmla="*/ 50 w 217"/>
                <a:gd name="T63" fmla="*/ 190 h 219"/>
                <a:gd name="T64" fmla="*/ 47 w 217"/>
                <a:gd name="T65" fmla="*/ 199 h 219"/>
                <a:gd name="T66" fmla="*/ 88 w 217"/>
                <a:gd name="T67" fmla="*/ 197 h 219"/>
                <a:gd name="T68" fmla="*/ 83 w 217"/>
                <a:gd name="T69" fmla="*/ 215 h 219"/>
                <a:gd name="T70" fmla="*/ 86 w 217"/>
                <a:gd name="T71" fmla="*/ 216 h 219"/>
                <a:gd name="T72" fmla="*/ 91 w 217"/>
                <a:gd name="T73" fmla="*/ 198 h 219"/>
                <a:gd name="T74" fmla="*/ 125 w 217"/>
                <a:gd name="T75" fmla="*/ 219 h 219"/>
                <a:gd name="T76" fmla="*/ 127 w 217"/>
                <a:gd name="T77" fmla="*/ 210 h 219"/>
                <a:gd name="T78" fmla="*/ 101 w 217"/>
                <a:gd name="T79" fmla="*/ 177 h 219"/>
                <a:gd name="T80" fmla="*/ 123 w 217"/>
                <a:gd name="T81" fmla="*/ 120 h 219"/>
                <a:gd name="T82" fmla="*/ 125 w 217"/>
                <a:gd name="T83" fmla="*/ 112 h 219"/>
                <a:gd name="T84" fmla="*/ 156 w 217"/>
                <a:gd name="T85" fmla="*/ 120 h 219"/>
                <a:gd name="T86" fmla="*/ 214 w 217"/>
                <a:gd name="T87" fmla="*/ 158 h 219"/>
                <a:gd name="T88" fmla="*/ 217 w 217"/>
                <a:gd name="T89" fmla="*/ 146 h 219"/>
                <a:gd name="T90" fmla="*/ 195 w 217"/>
                <a:gd name="T91" fmla="*/ 12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219">
                  <a:moveTo>
                    <a:pt x="195" y="125"/>
                  </a:moveTo>
                  <a:cubicBezTo>
                    <a:pt x="198" y="111"/>
                    <a:pt x="198" y="111"/>
                    <a:pt x="198" y="111"/>
                  </a:cubicBezTo>
                  <a:cubicBezTo>
                    <a:pt x="185" y="108"/>
                    <a:pt x="185" y="108"/>
                    <a:pt x="185" y="108"/>
                  </a:cubicBezTo>
                  <a:cubicBezTo>
                    <a:pt x="183" y="114"/>
                    <a:pt x="183" y="114"/>
                    <a:pt x="183" y="114"/>
                  </a:cubicBezTo>
                  <a:cubicBezTo>
                    <a:pt x="168" y="99"/>
                    <a:pt x="168" y="99"/>
                    <a:pt x="168" y="99"/>
                  </a:cubicBezTo>
                  <a:cubicBezTo>
                    <a:pt x="171" y="87"/>
                    <a:pt x="171" y="87"/>
                    <a:pt x="171" y="87"/>
                  </a:cubicBezTo>
                  <a:cubicBezTo>
                    <a:pt x="158" y="83"/>
                    <a:pt x="158" y="83"/>
                    <a:pt x="158" y="83"/>
                  </a:cubicBezTo>
                  <a:cubicBezTo>
                    <a:pt x="156" y="88"/>
                    <a:pt x="156" y="88"/>
                    <a:pt x="156" y="88"/>
                  </a:cubicBezTo>
                  <a:cubicBezTo>
                    <a:pt x="136" y="69"/>
                    <a:pt x="136" y="69"/>
                    <a:pt x="136" y="69"/>
                  </a:cubicBezTo>
                  <a:cubicBezTo>
                    <a:pt x="147" y="27"/>
                    <a:pt x="147" y="27"/>
                    <a:pt x="147" y="27"/>
                  </a:cubicBezTo>
                  <a:cubicBezTo>
                    <a:pt x="152" y="9"/>
                    <a:pt x="144" y="2"/>
                    <a:pt x="142" y="1"/>
                  </a:cubicBezTo>
                  <a:cubicBezTo>
                    <a:pt x="142" y="1"/>
                    <a:pt x="142" y="1"/>
                    <a:pt x="142" y="1"/>
                  </a:cubicBezTo>
                  <a:cubicBezTo>
                    <a:pt x="141" y="1"/>
                    <a:pt x="141" y="1"/>
                    <a:pt x="141" y="1"/>
                  </a:cubicBezTo>
                  <a:cubicBezTo>
                    <a:pt x="141" y="0"/>
                    <a:pt x="141" y="0"/>
                    <a:pt x="141" y="0"/>
                  </a:cubicBezTo>
                  <a:cubicBezTo>
                    <a:pt x="141" y="1"/>
                    <a:pt x="141" y="1"/>
                    <a:pt x="141" y="1"/>
                  </a:cubicBezTo>
                  <a:cubicBezTo>
                    <a:pt x="137" y="1"/>
                    <a:pt x="128" y="2"/>
                    <a:pt x="123" y="21"/>
                  </a:cubicBezTo>
                  <a:cubicBezTo>
                    <a:pt x="112" y="63"/>
                    <a:pt x="112" y="63"/>
                    <a:pt x="112" y="63"/>
                  </a:cubicBezTo>
                  <a:cubicBezTo>
                    <a:pt x="85" y="69"/>
                    <a:pt x="85" y="69"/>
                    <a:pt x="85" y="69"/>
                  </a:cubicBezTo>
                  <a:cubicBezTo>
                    <a:pt x="86" y="64"/>
                    <a:pt x="86" y="64"/>
                    <a:pt x="86" y="64"/>
                  </a:cubicBezTo>
                  <a:cubicBezTo>
                    <a:pt x="73" y="61"/>
                    <a:pt x="73" y="61"/>
                    <a:pt x="73" y="61"/>
                  </a:cubicBezTo>
                  <a:cubicBezTo>
                    <a:pt x="70" y="73"/>
                    <a:pt x="70" y="73"/>
                    <a:pt x="70" y="73"/>
                  </a:cubicBezTo>
                  <a:cubicBezTo>
                    <a:pt x="48" y="78"/>
                    <a:pt x="48" y="78"/>
                    <a:pt x="48" y="78"/>
                  </a:cubicBezTo>
                  <a:cubicBezTo>
                    <a:pt x="50" y="72"/>
                    <a:pt x="50" y="72"/>
                    <a:pt x="50" y="72"/>
                  </a:cubicBezTo>
                  <a:cubicBezTo>
                    <a:pt x="37" y="69"/>
                    <a:pt x="37" y="69"/>
                    <a:pt x="37" y="69"/>
                  </a:cubicBezTo>
                  <a:cubicBezTo>
                    <a:pt x="33" y="82"/>
                    <a:pt x="33" y="82"/>
                    <a:pt x="33" y="82"/>
                  </a:cubicBezTo>
                  <a:cubicBezTo>
                    <a:pt x="3" y="90"/>
                    <a:pt x="3" y="90"/>
                    <a:pt x="3" y="90"/>
                  </a:cubicBezTo>
                  <a:cubicBezTo>
                    <a:pt x="0" y="102"/>
                    <a:pt x="0" y="102"/>
                    <a:pt x="0" y="102"/>
                  </a:cubicBezTo>
                  <a:cubicBezTo>
                    <a:pt x="69" y="97"/>
                    <a:pt x="69" y="97"/>
                    <a:pt x="69" y="97"/>
                  </a:cubicBezTo>
                  <a:cubicBezTo>
                    <a:pt x="100" y="106"/>
                    <a:pt x="100" y="106"/>
                    <a:pt x="100" y="106"/>
                  </a:cubicBezTo>
                  <a:cubicBezTo>
                    <a:pt x="99" y="111"/>
                    <a:pt x="98" y="114"/>
                    <a:pt x="98" y="114"/>
                  </a:cubicBezTo>
                  <a:cubicBezTo>
                    <a:pt x="88" y="174"/>
                    <a:pt x="88" y="174"/>
                    <a:pt x="88" y="174"/>
                  </a:cubicBezTo>
                  <a:cubicBezTo>
                    <a:pt x="50" y="190"/>
                    <a:pt x="50" y="190"/>
                    <a:pt x="50" y="190"/>
                  </a:cubicBezTo>
                  <a:cubicBezTo>
                    <a:pt x="47" y="199"/>
                    <a:pt x="47" y="199"/>
                    <a:pt x="47" y="199"/>
                  </a:cubicBezTo>
                  <a:cubicBezTo>
                    <a:pt x="88" y="197"/>
                    <a:pt x="88" y="197"/>
                    <a:pt x="88" y="197"/>
                  </a:cubicBezTo>
                  <a:cubicBezTo>
                    <a:pt x="83" y="215"/>
                    <a:pt x="83" y="215"/>
                    <a:pt x="83" y="215"/>
                  </a:cubicBezTo>
                  <a:cubicBezTo>
                    <a:pt x="86" y="216"/>
                    <a:pt x="86" y="216"/>
                    <a:pt x="86" y="216"/>
                  </a:cubicBezTo>
                  <a:cubicBezTo>
                    <a:pt x="91" y="198"/>
                    <a:pt x="91" y="198"/>
                    <a:pt x="91" y="198"/>
                  </a:cubicBezTo>
                  <a:cubicBezTo>
                    <a:pt x="125" y="219"/>
                    <a:pt x="125" y="219"/>
                    <a:pt x="125" y="219"/>
                  </a:cubicBezTo>
                  <a:cubicBezTo>
                    <a:pt x="127" y="210"/>
                    <a:pt x="127" y="210"/>
                    <a:pt x="127" y="210"/>
                  </a:cubicBezTo>
                  <a:cubicBezTo>
                    <a:pt x="101" y="177"/>
                    <a:pt x="101" y="177"/>
                    <a:pt x="101" y="177"/>
                  </a:cubicBezTo>
                  <a:cubicBezTo>
                    <a:pt x="123" y="120"/>
                    <a:pt x="123" y="120"/>
                    <a:pt x="123" y="120"/>
                  </a:cubicBezTo>
                  <a:cubicBezTo>
                    <a:pt x="123" y="120"/>
                    <a:pt x="123" y="117"/>
                    <a:pt x="125" y="112"/>
                  </a:cubicBezTo>
                  <a:cubicBezTo>
                    <a:pt x="156" y="120"/>
                    <a:pt x="156" y="120"/>
                    <a:pt x="156" y="120"/>
                  </a:cubicBezTo>
                  <a:cubicBezTo>
                    <a:pt x="214" y="158"/>
                    <a:pt x="214" y="158"/>
                    <a:pt x="214" y="158"/>
                  </a:cubicBezTo>
                  <a:cubicBezTo>
                    <a:pt x="217" y="146"/>
                    <a:pt x="217" y="146"/>
                    <a:pt x="217" y="146"/>
                  </a:cubicBezTo>
                  <a:lnTo>
                    <a:pt x="195" y="125"/>
                  </a:lnTo>
                  <a:close/>
                </a:path>
              </a:pathLst>
            </a:custGeom>
            <a:solidFill>
              <a:schemeClr val="accent3"/>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32" name="Freeform 265"/>
            <p:cNvSpPr/>
            <p:nvPr/>
          </p:nvSpPr>
          <p:spPr bwMode="auto">
            <a:xfrm>
              <a:off x="4930776" y="2905125"/>
              <a:ext cx="388938" cy="147638"/>
            </a:xfrm>
            <a:custGeom>
              <a:avLst/>
              <a:gdLst>
                <a:gd name="T0" fmla="*/ 244 w 245"/>
                <a:gd name="T1" fmla="*/ 0 h 93"/>
                <a:gd name="T2" fmla="*/ 28 w 245"/>
                <a:gd name="T3" fmla="*/ 47 h 93"/>
                <a:gd name="T4" fmla="*/ 20 w 245"/>
                <a:gd name="T5" fmla="*/ 72 h 93"/>
                <a:gd name="T6" fmla="*/ 0 w 245"/>
                <a:gd name="T7" fmla="*/ 93 h 93"/>
                <a:gd name="T8" fmla="*/ 245 w 245"/>
                <a:gd name="T9" fmla="*/ 3 h 93"/>
                <a:gd name="T10" fmla="*/ 244 w 245"/>
                <a:gd name="T11" fmla="*/ 0 h 93"/>
              </a:gdLst>
              <a:ahLst/>
              <a:cxnLst>
                <a:cxn ang="0">
                  <a:pos x="T0" y="T1"/>
                </a:cxn>
                <a:cxn ang="0">
                  <a:pos x="T2" y="T3"/>
                </a:cxn>
                <a:cxn ang="0">
                  <a:pos x="T4" y="T5"/>
                </a:cxn>
                <a:cxn ang="0">
                  <a:pos x="T6" y="T7"/>
                </a:cxn>
                <a:cxn ang="0">
                  <a:pos x="T8" y="T9"/>
                </a:cxn>
                <a:cxn ang="0">
                  <a:pos x="T10" y="T11"/>
                </a:cxn>
              </a:cxnLst>
              <a:rect l="0" t="0" r="r" b="b"/>
              <a:pathLst>
                <a:path w="245" h="93">
                  <a:moveTo>
                    <a:pt x="244" y="0"/>
                  </a:moveTo>
                  <a:lnTo>
                    <a:pt x="28" y="47"/>
                  </a:lnTo>
                  <a:lnTo>
                    <a:pt x="20" y="72"/>
                  </a:lnTo>
                  <a:lnTo>
                    <a:pt x="0" y="93"/>
                  </a:lnTo>
                  <a:lnTo>
                    <a:pt x="245" y="3"/>
                  </a:lnTo>
                  <a:lnTo>
                    <a:pt x="244" y="0"/>
                  </a:lnTo>
                  <a:close/>
                </a:path>
              </a:pathLst>
            </a:custGeom>
            <a:solidFill>
              <a:srgbClr val="656F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33" name="Freeform 266"/>
            <p:cNvSpPr/>
            <p:nvPr/>
          </p:nvSpPr>
          <p:spPr bwMode="auto">
            <a:xfrm>
              <a:off x="4930776" y="2905125"/>
              <a:ext cx="388938" cy="147638"/>
            </a:xfrm>
            <a:custGeom>
              <a:avLst/>
              <a:gdLst>
                <a:gd name="T0" fmla="*/ 244 w 245"/>
                <a:gd name="T1" fmla="*/ 0 h 93"/>
                <a:gd name="T2" fmla="*/ 28 w 245"/>
                <a:gd name="T3" fmla="*/ 47 h 93"/>
                <a:gd name="T4" fmla="*/ 20 w 245"/>
                <a:gd name="T5" fmla="*/ 72 h 93"/>
                <a:gd name="T6" fmla="*/ 0 w 245"/>
                <a:gd name="T7" fmla="*/ 93 h 93"/>
                <a:gd name="T8" fmla="*/ 245 w 245"/>
                <a:gd name="T9" fmla="*/ 3 h 93"/>
                <a:gd name="T10" fmla="*/ 244 w 245"/>
                <a:gd name="T11" fmla="*/ 0 h 93"/>
              </a:gdLst>
              <a:ahLst/>
              <a:cxnLst>
                <a:cxn ang="0">
                  <a:pos x="T0" y="T1"/>
                </a:cxn>
                <a:cxn ang="0">
                  <a:pos x="T2" y="T3"/>
                </a:cxn>
                <a:cxn ang="0">
                  <a:pos x="T4" y="T5"/>
                </a:cxn>
                <a:cxn ang="0">
                  <a:pos x="T6" y="T7"/>
                </a:cxn>
                <a:cxn ang="0">
                  <a:pos x="T8" y="T9"/>
                </a:cxn>
                <a:cxn ang="0">
                  <a:pos x="T10" y="T11"/>
                </a:cxn>
              </a:cxnLst>
              <a:rect l="0" t="0" r="r" b="b"/>
              <a:pathLst>
                <a:path w="245" h="93">
                  <a:moveTo>
                    <a:pt x="244" y="0"/>
                  </a:moveTo>
                  <a:lnTo>
                    <a:pt x="28" y="47"/>
                  </a:lnTo>
                  <a:lnTo>
                    <a:pt x="20" y="72"/>
                  </a:lnTo>
                  <a:lnTo>
                    <a:pt x="0" y="93"/>
                  </a:lnTo>
                  <a:lnTo>
                    <a:pt x="245" y="3"/>
                  </a:lnTo>
                  <a:lnTo>
                    <a:pt x="24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34" name="Freeform 267"/>
            <p:cNvSpPr>
              <a:spLocks noEditPoints="1"/>
            </p:cNvSpPr>
            <p:nvPr/>
          </p:nvSpPr>
          <p:spPr bwMode="auto">
            <a:xfrm>
              <a:off x="4784726" y="2897188"/>
              <a:ext cx="566738" cy="206375"/>
            </a:xfrm>
            <a:custGeom>
              <a:avLst/>
              <a:gdLst>
                <a:gd name="T0" fmla="*/ 120 w 357"/>
                <a:gd name="T1" fmla="*/ 52 h 130"/>
                <a:gd name="T2" fmla="*/ 0 w 357"/>
                <a:gd name="T3" fmla="*/ 79 h 130"/>
                <a:gd name="T4" fmla="*/ 3 w 357"/>
                <a:gd name="T5" fmla="*/ 130 h 130"/>
                <a:gd name="T6" fmla="*/ 92 w 357"/>
                <a:gd name="T7" fmla="*/ 98 h 130"/>
                <a:gd name="T8" fmla="*/ 112 w 357"/>
                <a:gd name="T9" fmla="*/ 77 h 130"/>
                <a:gd name="T10" fmla="*/ 120 w 357"/>
                <a:gd name="T11" fmla="*/ 52 h 130"/>
                <a:gd name="T12" fmla="*/ 357 w 357"/>
                <a:gd name="T13" fmla="*/ 0 h 130"/>
                <a:gd name="T14" fmla="*/ 336 w 357"/>
                <a:gd name="T15" fmla="*/ 5 h 130"/>
                <a:gd name="T16" fmla="*/ 337 w 357"/>
                <a:gd name="T17" fmla="*/ 8 h 130"/>
                <a:gd name="T18" fmla="*/ 357 w 357"/>
                <a:gd name="T19"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130">
                  <a:moveTo>
                    <a:pt x="120" y="52"/>
                  </a:moveTo>
                  <a:lnTo>
                    <a:pt x="0" y="79"/>
                  </a:lnTo>
                  <a:lnTo>
                    <a:pt x="3" y="130"/>
                  </a:lnTo>
                  <a:lnTo>
                    <a:pt x="92" y="98"/>
                  </a:lnTo>
                  <a:lnTo>
                    <a:pt x="112" y="77"/>
                  </a:lnTo>
                  <a:lnTo>
                    <a:pt x="120" y="52"/>
                  </a:lnTo>
                  <a:close/>
                  <a:moveTo>
                    <a:pt x="357" y="0"/>
                  </a:moveTo>
                  <a:lnTo>
                    <a:pt x="336" y="5"/>
                  </a:lnTo>
                  <a:lnTo>
                    <a:pt x="337" y="8"/>
                  </a:lnTo>
                  <a:lnTo>
                    <a:pt x="357" y="0"/>
                  </a:lnTo>
                  <a:close/>
                </a:path>
              </a:pathLst>
            </a:custGeom>
            <a:solidFill>
              <a:srgbClr val="2432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35" name="Freeform 268"/>
            <p:cNvSpPr>
              <a:spLocks noEditPoints="1"/>
            </p:cNvSpPr>
            <p:nvPr/>
          </p:nvSpPr>
          <p:spPr bwMode="auto">
            <a:xfrm>
              <a:off x="4784726" y="2897188"/>
              <a:ext cx="566738" cy="206375"/>
            </a:xfrm>
            <a:custGeom>
              <a:avLst/>
              <a:gdLst>
                <a:gd name="T0" fmla="*/ 120 w 357"/>
                <a:gd name="T1" fmla="*/ 52 h 130"/>
                <a:gd name="T2" fmla="*/ 0 w 357"/>
                <a:gd name="T3" fmla="*/ 79 h 130"/>
                <a:gd name="T4" fmla="*/ 3 w 357"/>
                <a:gd name="T5" fmla="*/ 130 h 130"/>
                <a:gd name="T6" fmla="*/ 92 w 357"/>
                <a:gd name="T7" fmla="*/ 98 h 130"/>
                <a:gd name="T8" fmla="*/ 112 w 357"/>
                <a:gd name="T9" fmla="*/ 77 h 130"/>
                <a:gd name="T10" fmla="*/ 120 w 357"/>
                <a:gd name="T11" fmla="*/ 52 h 130"/>
                <a:gd name="T12" fmla="*/ 357 w 357"/>
                <a:gd name="T13" fmla="*/ 0 h 130"/>
                <a:gd name="T14" fmla="*/ 336 w 357"/>
                <a:gd name="T15" fmla="*/ 5 h 130"/>
                <a:gd name="T16" fmla="*/ 337 w 357"/>
                <a:gd name="T17" fmla="*/ 8 h 130"/>
                <a:gd name="T18" fmla="*/ 357 w 357"/>
                <a:gd name="T19"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130">
                  <a:moveTo>
                    <a:pt x="120" y="52"/>
                  </a:moveTo>
                  <a:lnTo>
                    <a:pt x="0" y="79"/>
                  </a:lnTo>
                  <a:lnTo>
                    <a:pt x="3" y="130"/>
                  </a:lnTo>
                  <a:lnTo>
                    <a:pt x="92" y="98"/>
                  </a:lnTo>
                  <a:lnTo>
                    <a:pt x="112" y="77"/>
                  </a:lnTo>
                  <a:lnTo>
                    <a:pt x="120" y="52"/>
                  </a:lnTo>
                  <a:moveTo>
                    <a:pt x="357" y="0"/>
                  </a:moveTo>
                  <a:lnTo>
                    <a:pt x="336" y="5"/>
                  </a:lnTo>
                  <a:lnTo>
                    <a:pt x="337" y="8"/>
                  </a:lnTo>
                  <a:lnTo>
                    <a:pt x="35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236" name="组合 235"/>
            <p:cNvGrpSpPr/>
            <p:nvPr/>
          </p:nvGrpSpPr>
          <p:grpSpPr>
            <a:xfrm>
              <a:off x="4733926" y="2597150"/>
              <a:ext cx="111125" cy="506413"/>
              <a:chOff x="4733926" y="2597150"/>
              <a:chExt cx="111125" cy="506413"/>
            </a:xfrm>
          </p:grpSpPr>
          <p:sp>
            <p:nvSpPr>
              <p:cNvPr id="301" name="Freeform 269"/>
              <p:cNvSpPr/>
              <p:nvPr/>
            </p:nvSpPr>
            <p:spPr bwMode="auto">
              <a:xfrm>
                <a:off x="4733926" y="2597150"/>
                <a:ext cx="55563" cy="506413"/>
              </a:xfrm>
              <a:custGeom>
                <a:avLst/>
                <a:gdLst>
                  <a:gd name="T0" fmla="*/ 35 w 35"/>
                  <a:gd name="T1" fmla="*/ 0 h 319"/>
                  <a:gd name="T2" fmla="*/ 35 w 35"/>
                  <a:gd name="T3" fmla="*/ 319 h 319"/>
                  <a:gd name="T4" fmla="*/ 0 w 35"/>
                  <a:gd name="T5" fmla="*/ 284 h 319"/>
                  <a:gd name="T6" fmla="*/ 35 w 35"/>
                  <a:gd name="T7" fmla="*/ 0 h 319"/>
                </a:gdLst>
                <a:ahLst/>
                <a:cxnLst>
                  <a:cxn ang="0">
                    <a:pos x="T0" y="T1"/>
                  </a:cxn>
                  <a:cxn ang="0">
                    <a:pos x="T2" y="T3"/>
                  </a:cxn>
                  <a:cxn ang="0">
                    <a:pos x="T4" y="T5"/>
                  </a:cxn>
                  <a:cxn ang="0">
                    <a:pos x="T6" y="T7"/>
                  </a:cxn>
                </a:cxnLst>
                <a:rect l="0" t="0" r="r" b="b"/>
                <a:pathLst>
                  <a:path w="35" h="319">
                    <a:moveTo>
                      <a:pt x="35" y="0"/>
                    </a:moveTo>
                    <a:lnTo>
                      <a:pt x="35" y="319"/>
                    </a:lnTo>
                    <a:lnTo>
                      <a:pt x="0" y="284"/>
                    </a:lnTo>
                    <a:lnTo>
                      <a:pt x="35" y="0"/>
                    </a:lnTo>
                    <a:close/>
                  </a:path>
                </a:pathLst>
              </a:custGeom>
              <a:solidFill>
                <a:schemeClr val="tx2"/>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02" name="Freeform 270"/>
              <p:cNvSpPr/>
              <p:nvPr/>
            </p:nvSpPr>
            <p:spPr bwMode="auto">
              <a:xfrm>
                <a:off x="4789488" y="2597150"/>
                <a:ext cx="55563" cy="506413"/>
              </a:xfrm>
              <a:custGeom>
                <a:avLst/>
                <a:gdLst>
                  <a:gd name="T0" fmla="*/ 0 w 35"/>
                  <a:gd name="T1" fmla="*/ 0 h 319"/>
                  <a:gd name="T2" fmla="*/ 0 w 35"/>
                  <a:gd name="T3" fmla="*/ 319 h 319"/>
                  <a:gd name="T4" fmla="*/ 35 w 35"/>
                  <a:gd name="T5" fmla="*/ 284 h 319"/>
                  <a:gd name="T6" fmla="*/ 0 w 35"/>
                  <a:gd name="T7" fmla="*/ 0 h 319"/>
                </a:gdLst>
                <a:ahLst/>
                <a:cxnLst>
                  <a:cxn ang="0">
                    <a:pos x="T0" y="T1"/>
                  </a:cxn>
                  <a:cxn ang="0">
                    <a:pos x="T2" y="T3"/>
                  </a:cxn>
                  <a:cxn ang="0">
                    <a:pos x="T4" y="T5"/>
                  </a:cxn>
                  <a:cxn ang="0">
                    <a:pos x="T6" y="T7"/>
                  </a:cxn>
                </a:cxnLst>
                <a:rect l="0" t="0" r="r" b="b"/>
                <a:pathLst>
                  <a:path w="35" h="319">
                    <a:moveTo>
                      <a:pt x="0" y="0"/>
                    </a:moveTo>
                    <a:lnTo>
                      <a:pt x="0" y="319"/>
                    </a:lnTo>
                    <a:lnTo>
                      <a:pt x="35" y="284"/>
                    </a:lnTo>
                    <a:lnTo>
                      <a:pt x="0" y="0"/>
                    </a:ln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237" name="Freeform 271"/>
            <p:cNvSpPr>
              <a:spLocks noEditPoints="1"/>
            </p:cNvSpPr>
            <p:nvPr/>
          </p:nvSpPr>
          <p:spPr bwMode="auto">
            <a:xfrm>
              <a:off x="5662613" y="2717800"/>
              <a:ext cx="476250" cy="169863"/>
            </a:xfrm>
            <a:custGeom>
              <a:avLst/>
              <a:gdLst>
                <a:gd name="T0" fmla="*/ 0 w 254"/>
                <a:gd name="T1" fmla="*/ 84 h 91"/>
                <a:gd name="T2" fmla="*/ 0 w 254"/>
                <a:gd name="T3" fmla="*/ 91 h 91"/>
                <a:gd name="T4" fmla="*/ 4 w 254"/>
                <a:gd name="T5" fmla="*/ 89 h 91"/>
                <a:gd name="T6" fmla="*/ 0 w 254"/>
                <a:gd name="T7" fmla="*/ 84 h 91"/>
                <a:gd name="T8" fmla="*/ 254 w 254"/>
                <a:gd name="T9" fmla="*/ 0 h 91"/>
                <a:gd name="T10" fmla="*/ 77 w 254"/>
                <a:gd name="T11" fmla="*/ 39 h 91"/>
                <a:gd name="T12" fmla="*/ 65 w 254"/>
                <a:gd name="T13" fmla="*/ 50 h 91"/>
                <a:gd name="T14" fmla="*/ 54 w 254"/>
                <a:gd name="T15" fmla="*/ 44 h 91"/>
                <a:gd name="T16" fmla="*/ 38 w 254"/>
                <a:gd name="T17" fmla="*/ 48 h 91"/>
                <a:gd name="T18" fmla="*/ 53 w 254"/>
                <a:gd name="T19" fmla="*/ 72 h 91"/>
                <a:gd name="T20" fmla="*/ 141 w 254"/>
                <a:gd name="T21" fmla="*/ 40 h 91"/>
                <a:gd name="T22" fmla="*/ 142 w 254"/>
                <a:gd name="T23" fmla="*/ 38 h 91"/>
                <a:gd name="T24" fmla="*/ 145 w 254"/>
                <a:gd name="T25" fmla="*/ 39 h 91"/>
                <a:gd name="T26" fmla="*/ 254 w 254"/>
                <a:gd name="T2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 h="91">
                  <a:moveTo>
                    <a:pt x="0" y="84"/>
                  </a:moveTo>
                  <a:cubicBezTo>
                    <a:pt x="0" y="91"/>
                    <a:pt x="0" y="91"/>
                    <a:pt x="0" y="91"/>
                  </a:cubicBezTo>
                  <a:cubicBezTo>
                    <a:pt x="4" y="89"/>
                    <a:pt x="4" y="89"/>
                    <a:pt x="4" y="89"/>
                  </a:cubicBezTo>
                  <a:cubicBezTo>
                    <a:pt x="0" y="84"/>
                    <a:pt x="0" y="84"/>
                    <a:pt x="0" y="84"/>
                  </a:cubicBezTo>
                  <a:moveTo>
                    <a:pt x="254" y="0"/>
                  </a:moveTo>
                  <a:cubicBezTo>
                    <a:pt x="77" y="39"/>
                    <a:pt x="77" y="39"/>
                    <a:pt x="77" y="39"/>
                  </a:cubicBezTo>
                  <a:cubicBezTo>
                    <a:pt x="76" y="45"/>
                    <a:pt x="71" y="50"/>
                    <a:pt x="65" y="50"/>
                  </a:cubicBezTo>
                  <a:cubicBezTo>
                    <a:pt x="60" y="50"/>
                    <a:pt x="56" y="48"/>
                    <a:pt x="54" y="44"/>
                  </a:cubicBezTo>
                  <a:cubicBezTo>
                    <a:pt x="38" y="48"/>
                    <a:pt x="38" y="48"/>
                    <a:pt x="38" y="48"/>
                  </a:cubicBezTo>
                  <a:cubicBezTo>
                    <a:pt x="53" y="72"/>
                    <a:pt x="53" y="72"/>
                    <a:pt x="53" y="72"/>
                  </a:cubicBezTo>
                  <a:cubicBezTo>
                    <a:pt x="141" y="40"/>
                    <a:pt x="141" y="40"/>
                    <a:pt x="141" y="40"/>
                  </a:cubicBezTo>
                  <a:cubicBezTo>
                    <a:pt x="142" y="38"/>
                    <a:pt x="142" y="38"/>
                    <a:pt x="142" y="38"/>
                  </a:cubicBezTo>
                  <a:cubicBezTo>
                    <a:pt x="145" y="39"/>
                    <a:pt x="145" y="39"/>
                    <a:pt x="145" y="39"/>
                  </a:cubicBezTo>
                  <a:cubicBezTo>
                    <a:pt x="254" y="0"/>
                    <a:pt x="254" y="0"/>
                    <a:pt x="254" y="0"/>
                  </a:cubicBezTo>
                </a:path>
              </a:pathLst>
            </a:custGeom>
            <a:solidFill>
              <a:srgbClr val="656F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38" name="Freeform 272"/>
            <p:cNvSpPr/>
            <p:nvPr/>
          </p:nvSpPr>
          <p:spPr bwMode="auto">
            <a:xfrm>
              <a:off x="5926138" y="2787650"/>
              <a:ext cx="7938" cy="4763"/>
            </a:xfrm>
            <a:custGeom>
              <a:avLst/>
              <a:gdLst>
                <a:gd name="T0" fmla="*/ 1 w 5"/>
                <a:gd name="T1" fmla="*/ 0 h 3"/>
                <a:gd name="T2" fmla="*/ 0 w 5"/>
                <a:gd name="T3" fmla="*/ 3 h 3"/>
                <a:gd name="T4" fmla="*/ 5 w 5"/>
                <a:gd name="T5" fmla="*/ 2 h 3"/>
                <a:gd name="T6" fmla="*/ 1 w 5"/>
                <a:gd name="T7" fmla="*/ 0 h 3"/>
              </a:gdLst>
              <a:ahLst/>
              <a:cxnLst>
                <a:cxn ang="0">
                  <a:pos x="T0" y="T1"/>
                </a:cxn>
                <a:cxn ang="0">
                  <a:pos x="T2" y="T3"/>
                </a:cxn>
                <a:cxn ang="0">
                  <a:pos x="T4" y="T5"/>
                </a:cxn>
                <a:cxn ang="0">
                  <a:pos x="T6" y="T7"/>
                </a:cxn>
              </a:cxnLst>
              <a:rect l="0" t="0" r="r" b="b"/>
              <a:pathLst>
                <a:path w="5" h="3">
                  <a:moveTo>
                    <a:pt x="1" y="0"/>
                  </a:moveTo>
                  <a:lnTo>
                    <a:pt x="0" y="3"/>
                  </a:lnTo>
                  <a:lnTo>
                    <a:pt x="5" y="2"/>
                  </a:lnTo>
                  <a:lnTo>
                    <a:pt x="1" y="0"/>
                  </a:lnTo>
                  <a:close/>
                </a:path>
              </a:pathLst>
            </a:custGeom>
            <a:solidFill>
              <a:srgbClr val="2432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39" name="Freeform 273"/>
            <p:cNvSpPr/>
            <p:nvPr/>
          </p:nvSpPr>
          <p:spPr bwMode="auto">
            <a:xfrm>
              <a:off x="5926138" y="2787650"/>
              <a:ext cx="7938" cy="4763"/>
            </a:xfrm>
            <a:custGeom>
              <a:avLst/>
              <a:gdLst>
                <a:gd name="T0" fmla="*/ 1 w 5"/>
                <a:gd name="T1" fmla="*/ 0 h 3"/>
                <a:gd name="T2" fmla="*/ 0 w 5"/>
                <a:gd name="T3" fmla="*/ 3 h 3"/>
                <a:gd name="T4" fmla="*/ 5 w 5"/>
                <a:gd name="T5" fmla="*/ 2 h 3"/>
                <a:gd name="T6" fmla="*/ 1 w 5"/>
                <a:gd name="T7" fmla="*/ 0 h 3"/>
              </a:gdLst>
              <a:ahLst/>
              <a:cxnLst>
                <a:cxn ang="0">
                  <a:pos x="T0" y="T1"/>
                </a:cxn>
                <a:cxn ang="0">
                  <a:pos x="T2" y="T3"/>
                </a:cxn>
                <a:cxn ang="0">
                  <a:pos x="T4" y="T5"/>
                </a:cxn>
                <a:cxn ang="0">
                  <a:pos x="T6" y="T7"/>
                </a:cxn>
              </a:cxnLst>
              <a:rect l="0" t="0" r="r" b="b"/>
              <a:pathLst>
                <a:path w="5" h="3">
                  <a:moveTo>
                    <a:pt x="1" y="0"/>
                  </a:moveTo>
                  <a:lnTo>
                    <a:pt x="0" y="3"/>
                  </a:lnTo>
                  <a:lnTo>
                    <a:pt x="5" y="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40" name="Freeform 274"/>
            <p:cNvSpPr/>
            <p:nvPr/>
          </p:nvSpPr>
          <p:spPr bwMode="auto">
            <a:xfrm>
              <a:off x="5764213" y="2790825"/>
              <a:ext cx="42863" cy="20638"/>
            </a:xfrm>
            <a:custGeom>
              <a:avLst/>
              <a:gdLst>
                <a:gd name="T0" fmla="*/ 23 w 23"/>
                <a:gd name="T1" fmla="*/ 0 h 11"/>
                <a:gd name="T2" fmla="*/ 0 w 23"/>
                <a:gd name="T3" fmla="*/ 5 h 11"/>
                <a:gd name="T4" fmla="*/ 11 w 23"/>
                <a:gd name="T5" fmla="*/ 11 h 11"/>
                <a:gd name="T6" fmla="*/ 23 w 23"/>
                <a:gd name="T7" fmla="*/ 0 h 11"/>
              </a:gdLst>
              <a:ahLst/>
              <a:cxnLst>
                <a:cxn ang="0">
                  <a:pos x="T0" y="T1"/>
                </a:cxn>
                <a:cxn ang="0">
                  <a:pos x="T2" y="T3"/>
                </a:cxn>
                <a:cxn ang="0">
                  <a:pos x="T4" y="T5"/>
                </a:cxn>
                <a:cxn ang="0">
                  <a:pos x="T6" y="T7"/>
                </a:cxn>
              </a:cxnLst>
              <a:rect l="0" t="0" r="r" b="b"/>
              <a:pathLst>
                <a:path w="23" h="11">
                  <a:moveTo>
                    <a:pt x="23" y="0"/>
                  </a:moveTo>
                  <a:cubicBezTo>
                    <a:pt x="0" y="5"/>
                    <a:pt x="0" y="5"/>
                    <a:pt x="0" y="5"/>
                  </a:cubicBezTo>
                  <a:cubicBezTo>
                    <a:pt x="2" y="9"/>
                    <a:pt x="6" y="11"/>
                    <a:pt x="11" y="11"/>
                  </a:cubicBezTo>
                  <a:cubicBezTo>
                    <a:pt x="17" y="11"/>
                    <a:pt x="22" y="6"/>
                    <a:pt x="23" y="0"/>
                  </a:cubicBezTo>
                </a:path>
              </a:pathLst>
            </a:custGeom>
            <a:solidFill>
              <a:srgbClr val="2432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41" name="Freeform 275"/>
            <p:cNvSpPr/>
            <p:nvPr/>
          </p:nvSpPr>
          <p:spPr bwMode="auto">
            <a:xfrm>
              <a:off x="5662613" y="2806700"/>
              <a:ext cx="100013" cy="77788"/>
            </a:xfrm>
            <a:custGeom>
              <a:avLst/>
              <a:gdLst>
                <a:gd name="T0" fmla="*/ 45 w 63"/>
                <a:gd name="T1" fmla="*/ 0 h 49"/>
                <a:gd name="T2" fmla="*/ 0 w 63"/>
                <a:gd name="T3" fmla="*/ 10 h 49"/>
                <a:gd name="T4" fmla="*/ 0 w 63"/>
                <a:gd name="T5" fmla="*/ 43 h 49"/>
                <a:gd name="T6" fmla="*/ 5 w 63"/>
                <a:gd name="T7" fmla="*/ 49 h 49"/>
                <a:gd name="T8" fmla="*/ 63 w 63"/>
                <a:gd name="T9" fmla="*/ 29 h 49"/>
                <a:gd name="T10" fmla="*/ 45 w 63"/>
                <a:gd name="T11" fmla="*/ 0 h 49"/>
              </a:gdLst>
              <a:ahLst/>
              <a:cxnLst>
                <a:cxn ang="0">
                  <a:pos x="T0" y="T1"/>
                </a:cxn>
                <a:cxn ang="0">
                  <a:pos x="T2" y="T3"/>
                </a:cxn>
                <a:cxn ang="0">
                  <a:pos x="T4" y="T5"/>
                </a:cxn>
                <a:cxn ang="0">
                  <a:pos x="T6" y="T7"/>
                </a:cxn>
                <a:cxn ang="0">
                  <a:pos x="T8" y="T9"/>
                </a:cxn>
                <a:cxn ang="0">
                  <a:pos x="T10" y="T11"/>
                </a:cxn>
              </a:cxnLst>
              <a:rect l="0" t="0" r="r" b="b"/>
              <a:pathLst>
                <a:path w="63" h="49">
                  <a:moveTo>
                    <a:pt x="45" y="0"/>
                  </a:moveTo>
                  <a:lnTo>
                    <a:pt x="0" y="10"/>
                  </a:lnTo>
                  <a:lnTo>
                    <a:pt x="0" y="43"/>
                  </a:lnTo>
                  <a:lnTo>
                    <a:pt x="5" y="49"/>
                  </a:lnTo>
                  <a:lnTo>
                    <a:pt x="63" y="29"/>
                  </a:lnTo>
                  <a:lnTo>
                    <a:pt x="45" y="0"/>
                  </a:lnTo>
                  <a:close/>
                </a:path>
              </a:pathLst>
            </a:custGeom>
            <a:solidFill>
              <a:srgbClr val="2432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42" name="Freeform 276"/>
            <p:cNvSpPr/>
            <p:nvPr/>
          </p:nvSpPr>
          <p:spPr bwMode="auto">
            <a:xfrm>
              <a:off x="5662613" y="2806700"/>
              <a:ext cx="100013" cy="77788"/>
            </a:xfrm>
            <a:custGeom>
              <a:avLst/>
              <a:gdLst>
                <a:gd name="T0" fmla="*/ 45 w 63"/>
                <a:gd name="T1" fmla="*/ 0 h 49"/>
                <a:gd name="T2" fmla="*/ 0 w 63"/>
                <a:gd name="T3" fmla="*/ 10 h 49"/>
                <a:gd name="T4" fmla="*/ 0 w 63"/>
                <a:gd name="T5" fmla="*/ 43 h 49"/>
                <a:gd name="T6" fmla="*/ 5 w 63"/>
                <a:gd name="T7" fmla="*/ 49 h 49"/>
                <a:gd name="T8" fmla="*/ 63 w 63"/>
                <a:gd name="T9" fmla="*/ 29 h 49"/>
                <a:gd name="T10" fmla="*/ 45 w 63"/>
                <a:gd name="T11" fmla="*/ 0 h 49"/>
              </a:gdLst>
              <a:ahLst/>
              <a:cxnLst>
                <a:cxn ang="0">
                  <a:pos x="T0" y="T1"/>
                </a:cxn>
                <a:cxn ang="0">
                  <a:pos x="T2" y="T3"/>
                </a:cxn>
                <a:cxn ang="0">
                  <a:pos x="T4" y="T5"/>
                </a:cxn>
                <a:cxn ang="0">
                  <a:pos x="T6" y="T7"/>
                </a:cxn>
                <a:cxn ang="0">
                  <a:pos x="T8" y="T9"/>
                </a:cxn>
                <a:cxn ang="0">
                  <a:pos x="T10" y="T11"/>
                </a:cxn>
              </a:cxnLst>
              <a:rect l="0" t="0" r="r" b="b"/>
              <a:pathLst>
                <a:path w="63" h="49">
                  <a:moveTo>
                    <a:pt x="45" y="0"/>
                  </a:moveTo>
                  <a:lnTo>
                    <a:pt x="0" y="10"/>
                  </a:lnTo>
                  <a:lnTo>
                    <a:pt x="0" y="43"/>
                  </a:lnTo>
                  <a:lnTo>
                    <a:pt x="5" y="49"/>
                  </a:lnTo>
                  <a:lnTo>
                    <a:pt x="63" y="29"/>
                  </a:lnTo>
                  <a:lnTo>
                    <a:pt x="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243" name="组合 242"/>
            <p:cNvGrpSpPr/>
            <p:nvPr/>
          </p:nvGrpSpPr>
          <p:grpSpPr>
            <a:xfrm>
              <a:off x="5634038" y="2587625"/>
              <a:ext cx="63500" cy="293688"/>
              <a:chOff x="5634038" y="2587625"/>
              <a:chExt cx="63500" cy="293688"/>
            </a:xfrm>
          </p:grpSpPr>
          <p:sp>
            <p:nvSpPr>
              <p:cNvPr id="299" name="Freeform 277"/>
              <p:cNvSpPr/>
              <p:nvPr/>
            </p:nvSpPr>
            <p:spPr bwMode="auto">
              <a:xfrm>
                <a:off x="5634038" y="2587625"/>
                <a:ext cx="31750" cy="293688"/>
              </a:xfrm>
              <a:custGeom>
                <a:avLst/>
                <a:gdLst>
                  <a:gd name="T0" fmla="*/ 20 w 20"/>
                  <a:gd name="T1" fmla="*/ 0 h 185"/>
                  <a:gd name="T2" fmla="*/ 20 w 20"/>
                  <a:gd name="T3" fmla="*/ 185 h 185"/>
                  <a:gd name="T4" fmla="*/ 0 w 20"/>
                  <a:gd name="T5" fmla="*/ 165 h 185"/>
                  <a:gd name="T6" fmla="*/ 20 w 20"/>
                  <a:gd name="T7" fmla="*/ 0 h 185"/>
                </a:gdLst>
                <a:ahLst/>
                <a:cxnLst>
                  <a:cxn ang="0">
                    <a:pos x="T0" y="T1"/>
                  </a:cxn>
                  <a:cxn ang="0">
                    <a:pos x="T2" y="T3"/>
                  </a:cxn>
                  <a:cxn ang="0">
                    <a:pos x="T4" y="T5"/>
                  </a:cxn>
                  <a:cxn ang="0">
                    <a:pos x="T6" y="T7"/>
                  </a:cxn>
                </a:cxnLst>
                <a:rect l="0" t="0" r="r" b="b"/>
                <a:pathLst>
                  <a:path w="20" h="185">
                    <a:moveTo>
                      <a:pt x="20" y="0"/>
                    </a:moveTo>
                    <a:lnTo>
                      <a:pt x="20" y="185"/>
                    </a:lnTo>
                    <a:lnTo>
                      <a:pt x="0" y="165"/>
                    </a:lnTo>
                    <a:lnTo>
                      <a:pt x="20" y="0"/>
                    </a:lnTo>
                    <a:close/>
                  </a:path>
                </a:pathLst>
              </a:custGeom>
              <a:solidFill>
                <a:schemeClr val="tx2"/>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00" name="Freeform 278"/>
              <p:cNvSpPr/>
              <p:nvPr/>
            </p:nvSpPr>
            <p:spPr bwMode="auto">
              <a:xfrm>
                <a:off x="5665788" y="2587625"/>
                <a:ext cx="31750" cy="293688"/>
              </a:xfrm>
              <a:custGeom>
                <a:avLst/>
                <a:gdLst>
                  <a:gd name="T0" fmla="*/ 0 w 20"/>
                  <a:gd name="T1" fmla="*/ 0 h 185"/>
                  <a:gd name="T2" fmla="*/ 0 w 20"/>
                  <a:gd name="T3" fmla="*/ 185 h 185"/>
                  <a:gd name="T4" fmla="*/ 20 w 20"/>
                  <a:gd name="T5" fmla="*/ 165 h 185"/>
                  <a:gd name="T6" fmla="*/ 0 w 20"/>
                  <a:gd name="T7" fmla="*/ 0 h 185"/>
                </a:gdLst>
                <a:ahLst/>
                <a:cxnLst>
                  <a:cxn ang="0">
                    <a:pos x="T0" y="T1"/>
                  </a:cxn>
                  <a:cxn ang="0">
                    <a:pos x="T2" y="T3"/>
                  </a:cxn>
                  <a:cxn ang="0">
                    <a:pos x="T4" y="T5"/>
                  </a:cxn>
                  <a:cxn ang="0">
                    <a:pos x="T6" y="T7"/>
                  </a:cxn>
                </a:cxnLst>
                <a:rect l="0" t="0" r="r" b="b"/>
                <a:pathLst>
                  <a:path w="20" h="185">
                    <a:moveTo>
                      <a:pt x="0" y="0"/>
                    </a:moveTo>
                    <a:lnTo>
                      <a:pt x="0" y="185"/>
                    </a:lnTo>
                    <a:lnTo>
                      <a:pt x="20" y="165"/>
                    </a:lnTo>
                    <a:lnTo>
                      <a:pt x="0" y="0"/>
                    </a:ln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244" name="Freeform 279"/>
            <p:cNvSpPr/>
            <p:nvPr/>
          </p:nvSpPr>
          <p:spPr bwMode="auto">
            <a:xfrm>
              <a:off x="3721101" y="3213100"/>
              <a:ext cx="760413" cy="280988"/>
            </a:xfrm>
            <a:custGeom>
              <a:avLst/>
              <a:gdLst>
                <a:gd name="T0" fmla="*/ 478 w 479"/>
                <a:gd name="T1" fmla="*/ 0 h 177"/>
                <a:gd name="T2" fmla="*/ 41 w 479"/>
                <a:gd name="T3" fmla="*/ 96 h 177"/>
                <a:gd name="T4" fmla="*/ 41 w 479"/>
                <a:gd name="T5" fmla="*/ 108 h 177"/>
                <a:gd name="T6" fmla="*/ 18 w 479"/>
                <a:gd name="T7" fmla="*/ 154 h 177"/>
                <a:gd name="T8" fmla="*/ 18 w 479"/>
                <a:gd name="T9" fmla="*/ 168 h 177"/>
                <a:gd name="T10" fmla="*/ 0 w 479"/>
                <a:gd name="T11" fmla="*/ 177 h 177"/>
                <a:gd name="T12" fmla="*/ 479 w 479"/>
                <a:gd name="T13" fmla="*/ 7 h 177"/>
                <a:gd name="T14" fmla="*/ 478 w 479"/>
                <a:gd name="T15" fmla="*/ 0 h 1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9" h="177">
                  <a:moveTo>
                    <a:pt x="478" y="0"/>
                  </a:moveTo>
                  <a:lnTo>
                    <a:pt x="41" y="96"/>
                  </a:lnTo>
                  <a:lnTo>
                    <a:pt x="41" y="108"/>
                  </a:lnTo>
                  <a:lnTo>
                    <a:pt x="18" y="154"/>
                  </a:lnTo>
                  <a:lnTo>
                    <a:pt x="18" y="168"/>
                  </a:lnTo>
                  <a:lnTo>
                    <a:pt x="0" y="177"/>
                  </a:lnTo>
                  <a:lnTo>
                    <a:pt x="479" y="7"/>
                  </a:lnTo>
                  <a:lnTo>
                    <a:pt x="478" y="0"/>
                  </a:lnTo>
                  <a:close/>
                </a:path>
              </a:pathLst>
            </a:cu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45" name="Freeform 280"/>
            <p:cNvSpPr/>
            <p:nvPr/>
          </p:nvSpPr>
          <p:spPr bwMode="auto">
            <a:xfrm>
              <a:off x="3721101" y="3213100"/>
              <a:ext cx="760413" cy="280988"/>
            </a:xfrm>
            <a:custGeom>
              <a:avLst/>
              <a:gdLst>
                <a:gd name="T0" fmla="*/ 478 w 479"/>
                <a:gd name="T1" fmla="*/ 0 h 177"/>
                <a:gd name="T2" fmla="*/ 41 w 479"/>
                <a:gd name="T3" fmla="*/ 96 h 177"/>
                <a:gd name="T4" fmla="*/ 41 w 479"/>
                <a:gd name="T5" fmla="*/ 108 h 177"/>
                <a:gd name="T6" fmla="*/ 18 w 479"/>
                <a:gd name="T7" fmla="*/ 154 h 177"/>
                <a:gd name="T8" fmla="*/ 18 w 479"/>
                <a:gd name="T9" fmla="*/ 168 h 177"/>
                <a:gd name="T10" fmla="*/ 0 w 479"/>
                <a:gd name="T11" fmla="*/ 177 h 177"/>
                <a:gd name="T12" fmla="*/ 479 w 479"/>
                <a:gd name="T13" fmla="*/ 7 h 177"/>
                <a:gd name="T14" fmla="*/ 478 w 479"/>
                <a:gd name="T15" fmla="*/ 0 h 1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9" h="177">
                  <a:moveTo>
                    <a:pt x="478" y="0"/>
                  </a:moveTo>
                  <a:lnTo>
                    <a:pt x="41" y="96"/>
                  </a:lnTo>
                  <a:lnTo>
                    <a:pt x="41" y="108"/>
                  </a:lnTo>
                  <a:lnTo>
                    <a:pt x="18" y="154"/>
                  </a:lnTo>
                  <a:lnTo>
                    <a:pt x="18" y="168"/>
                  </a:lnTo>
                  <a:lnTo>
                    <a:pt x="0" y="177"/>
                  </a:lnTo>
                  <a:lnTo>
                    <a:pt x="479" y="7"/>
                  </a:lnTo>
                  <a:lnTo>
                    <a:pt x="4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46" name="Freeform 281"/>
            <p:cNvSpPr/>
            <p:nvPr/>
          </p:nvSpPr>
          <p:spPr bwMode="auto">
            <a:xfrm>
              <a:off x="3563938" y="3365500"/>
              <a:ext cx="222250" cy="185738"/>
            </a:xfrm>
            <a:custGeom>
              <a:avLst/>
              <a:gdLst>
                <a:gd name="T0" fmla="*/ 140 w 140"/>
                <a:gd name="T1" fmla="*/ 0 h 117"/>
                <a:gd name="T2" fmla="*/ 0 w 140"/>
                <a:gd name="T3" fmla="*/ 31 h 117"/>
                <a:gd name="T4" fmla="*/ 0 w 140"/>
                <a:gd name="T5" fmla="*/ 117 h 117"/>
                <a:gd name="T6" fmla="*/ 99 w 140"/>
                <a:gd name="T7" fmla="*/ 81 h 117"/>
                <a:gd name="T8" fmla="*/ 117 w 140"/>
                <a:gd name="T9" fmla="*/ 72 h 117"/>
                <a:gd name="T10" fmla="*/ 117 w 140"/>
                <a:gd name="T11" fmla="*/ 58 h 117"/>
                <a:gd name="T12" fmla="*/ 140 w 140"/>
                <a:gd name="T13" fmla="*/ 12 h 117"/>
                <a:gd name="T14" fmla="*/ 140 w 140"/>
                <a:gd name="T15" fmla="*/ 0 h 1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 h="117">
                  <a:moveTo>
                    <a:pt x="140" y="0"/>
                  </a:moveTo>
                  <a:lnTo>
                    <a:pt x="0" y="31"/>
                  </a:lnTo>
                  <a:lnTo>
                    <a:pt x="0" y="117"/>
                  </a:lnTo>
                  <a:lnTo>
                    <a:pt x="99" y="81"/>
                  </a:lnTo>
                  <a:lnTo>
                    <a:pt x="117" y="72"/>
                  </a:lnTo>
                  <a:lnTo>
                    <a:pt x="117" y="58"/>
                  </a:lnTo>
                  <a:lnTo>
                    <a:pt x="140" y="12"/>
                  </a:lnTo>
                  <a:lnTo>
                    <a:pt x="140" y="0"/>
                  </a:lnTo>
                  <a:close/>
                </a:path>
              </a:pathLst>
            </a:custGeom>
            <a:solidFill>
              <a:srgbClr val="1E2C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47" name="Freeform 282"/>
            <p:cNvSpPr/>
            <p:nvPr/>
          </p:nvSpPr>
          <p:spPr bwMode="auto">
            <a:xfrm>
              <a:off x="3563938" y="3365500"/>
              <a:ext cx="222250" cy="185738"/>
            </a:xfrm>
            <a:custGeom>
              <a:avLst/>
              <a:gdLst>
                <a:gd name="T0" fmla="*/ 140 w 140"/>
                <a:gd name="T1" fmla="*/ 0 h 117"/>
                <a:gd name="T2" fmla="*/ 0 w 140"/>
                <a:gd name="T3" fmla="*/ 31 h 117"/>
                <a:gd name="T4" fmla="*/ 0 w 140"/>
                <a:gd name="T5" fmla="*/ 117 h 117"/>
                <a:gd name="T6" fmla="*/ 99 w 140"/>
                <a:gd name="T7" fmla="*/ 81 h 117"/>
                <a:gd name="T8" fmla="*/ 117 w 140"/>
                <a:gd name="T9" fmla="*/ 72 h 117"/>
                <a:gd name="T10" fmla="*/ 117 w 140"/>
                <a:gd name="T11" fmla="*/ 58 h 117"/>
                <a:gd name="T12" fmla="*/ 140 w 140"/>
                <a:gd name="T13" fmla="*/ 12 h 117"/>
                <a:gd name="T14" fmla="*/ 140 w 140"/>
                <a:gd name="T15" fmla="*/ 0 h 1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 h="117">
                  <a:moveTo>
                    <a:pt x="140" y="0"/>
                  </a:moveTo>
                  <a:lnTo>
                    <a:pt x="0" y="31"/>
                  </a:lnTo>
                  <a:lnTo>
                    <a:pt x="0" y="117"/>
                  </a:lnTo>
                  <a:lnTo>
                    <a:pt x="99" y="81"/>
                  </a:lnTo>
                  <a:lnTo>
                    <a:pt x="117" y="72"/>
                  </a:lnTo>
                  <a:lnTo>
                    <a:pt x="117" y="58"/>
                  </a:lnTo>
                  <a:lnTo>
                    <a:pt x="140" y="12"/>
                  </a:lnTo>
                  <a:lnTo>
                    <a:pt x="1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48" name="Freeform 283"/>
            <p:cNvSpPr/>
            <p:nvPr/>
          </p:nvSpPr>
          <p:spPr bwMode="auto">
            <a:xfrm>
              <a:off x="4479926" y="3192463"/>
              <a:ext cx="88900" cy="31750"/>
            </a:xfrm>
            <a:custGeom>
              <a:avLst/>
              <a:gdLst>
                <a:gd name="T0" fmla="*/ 56 w 56"/>
                <a:gd name="T1" fmla="*/ 0 h 20"/>
                <a:gd name="T2" fmla="*/ 0 w 56"/>
                <a:gd name="T3" fmla="*/ 13 h 20"/>
                <a:gd name="T4" fmla="*/ 1 w 56"/>
                <a:gd name="T5" fmla="*/ 20 h 20"/>
                <a:gd name="T6" fmla="*/ 56 w 56"/>
                <a:gd name="T7" fmla="*/ 0 h 20"/>
              </a:gdLst>
              <a:ahLst/>
              <a:cxnLst>
                <a:cxn ang="0">
                  <a:pos x="T0" y="T1"/>
                </a:cxn>
                <a:cxn ang="0">
                  <a:pos x="T2" y="T3"/>
                </a:cxn>
                <a:cxn ang="0">
                  <a:pos x="T4" y="T5"/>
                </a:cxn>
                <a:cxn ang="0">
                  <a:pos x="T6" y="T7"/>
                </a:cxn>
              </a:cxnLst>
              <a:rect l="0" t="0" r="r" b="b"/>
              <a:pathLst>
                <a:path w="56" h="20">
                  <a:moveTo>
                    <a:pt x="56" y="0"/>
                  </a:moveTo>
                  <a:lnTo>
                    <a:pt x="0" y="13"/>
                  </a:lnTo>
                  <a:lnTo>
                    <a:pt x="1" y="20"/>
                  </a:lnTo>
                  <a:lnTo>
                    <a:pt x="56" y="0"/>
                  </a:lnTo>
                  <a:close/>
                </a:path>
              </a:pathLst>
            </a:custGeom>
            <a:solidFill>
              <a:srgbClr val="1E2C3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49" name="Freeform 284"/>
            <p:cNvSpPr/>
            <p:nvPr/>
          </p:nvSpPr>
          <p:spPr bwMode="auto">
            <a:xfrm>
              <a:off x="4479926" y="3192463"/>
              <a:ext cx="88900" cy="31750"/>
            </a:xfrm>
            <a:custGeom>
              <a:avLst/>
              <a:gdLst>
                <a:gd name="T0" fmla="*/ 56 w 56"/>
                <a:gd name="T1" fmla="*/ 0 h 20"/>
                <a:gd name="T2" fmla="*/ 0 w 56"/>
                <a:gd name="T3" fmla="*/ 13 h 20"/>
                <a:gd name="T4" fmla="*/ 1 w 56"/>
                <a:gd name="T5" fmla="*/ 20 h 20"/>
                <a:gd name="T6" fmla="*/ 56 w 56"/>
                <a:gd name="T7" fmla="*/ 0 h 20"/>
              </a:gdLst>
              <a:ahLst/>
              <a:cxnLst>
                <a:cxn ang="0">
                  <a:pos x="T0" y="T1"/>
                </a:cxn>
                <a:cxn ang="0">
                  <a:pos x="T2" y="T3"/>
                </a:cxn>
                <a:cxn ang="0">
                  <a:pos x="T4" y="T5"/>
                </a:cxn>
                <a:cxn ang="0">
                  <a:pos x="T6" y="T7"/>
                </a:cxn>
              </a:cxnLst>
              <a:rect l="0" t="0" r="r" b="b"/>
              <a:pathLst>
                <a:path w="56" h="20">
                  <a:moveTo>
                    <a:pt x="56" y="0"/>
                  </a:moveTo>
                  <a:lnTo>
                    <a:pt x="0" y="13"/>
                  </a:lnTo>
                  <a:lnTo>
                    <a:pt x="1" y="20"/>
                  </a:lnTo>
                  <a:lnTo>
                    <a:pt x="5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250" name="组合 249"/>
            <p:cNvGrpSpPr/>
            <p:nvPr/>
          </p:nvGrpSpPr>
          <p:grpSpPr>
            <a:xfrm>
              <a:off x="3482976" y="2832100"/>
              <a:ext cx="158750" cy="723900"/>
              <a:chOff x="3482976" y="2832100"/>
              <a:chExt cx="158750" cy="723900"/>
            </a:xfrm>
          </p:grpSpPr>
          <p:sp>
            <p:nvSpPr>
              <p:cNvPr id="297" name="Freeform 285"/>
              <p:cNvSpPr/>
              <p:nvPr/>
            </p:nvSpPr>
            <p:spPr bwMode="auto">
              <a:xfrm>
                <a:off x="3482976" y="2832100"/>
                <a:ext cx="82550" cy="723900"/>
              </a:xfrm>
              <a:custGeom>
                <a:avLst/>
                <a:gdLst>
                  <a:gd name="T0" fmla="*/ 52 w 52"/>
                  <a:gd name="T1" fmla="*/ 0 h 456"/>
                  <a:gd name="T2" fmla="*/ 52 w 52"/>
                  <a:gd name="T3" fmla="*/ 456 h 456"/>
                  <a:gd name="T4" fmla="*/ 0 w 52"/>
                  <a:gd name="T5" fmla="*/ 408 h 456"/>
                  <a:gd name="T6" fmla="*/ 52 w 52"/>
                  <a:gd name="T7" fmla="*/ 0 h 456"/>
                </a:gdLst>
                <a:ahLst/>
                <a:cxnLst>
                  <a:cxn ang="0">
                    <a:pos x="T0" y="T1"/>
                  </a:cxn>
                  <a:cxn ang="0">
                    <a:pos x="T2" y="T3"/>
                  </a:cxn>
                  <a:cxn ang="0">
                    <a:pos x="T4" y="T5"/>
                  </a:cxn>
                  <a:cxn ang="0">
                    <a:pos x="T6" y="T7"/>
                  </a:cxn>
                </a:cxnLst>
                <a:rect l="0" t="0" r="r" b="b"/>
                <a:pathLst>
                  <a:path w="52" h="456">
                    <a:moveTo>
                      <a:pt x="52" y="0"/>
                    </a:moveTo>
                    <a:lnTo>
                      <a:pt x="52" y="456"/>
                    </a:lnTo>
                    <a:lnTo>
                      <a:pt x="0" y="408"/>
                    </a:lnTo>
                    <a:lnTo>
                      <a:pt x="52" y="0"/>
                    </a:lnTo>
                    <a:close/>
                  </a:path>
                </a:pathLst>
              </a:custGeom>
              <a:solidFill>
                <a:schemeClr val="tx2"/>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98" name="Freeform 286"/>
              <p:cNvSpPr/>
              <p:nvPr/>
            </p:nvSpPr>
            <p:spPr bwMode="auto">
              <a:xfrm>
                <a:off x="3565526" y="2832100"/>
                <a:ext cx="76200" cy="723900"/>
              </a:xfrm>
              <a:custGeom>
                <a:avLst/>
                <a:gdLst>
                  <a:gd name="T0" fmla="*/ 0 w 48"/>
                  <a:gd name="T1" fmla="*/ 0 h 456"/>
                  <a:gd name="T2" fmla="*/ 0 w 48"/>
                  <a:gd name="T3" fmla="*/ 456 h 456"/>
                  <a:gd name="T4" fmla="*/ 48 w 48"/>
                  <a:gd name="T5" fmla="*/ 408 h 456"/>
                  <a:gd name="T6" fmla="*/ 0 w 48"/>
                  <a:gd name="T7" fmla="*/ 0 h 456"/>
                </a:gdLst>
                <a:ahLst/>
                <a:cxnLst>
                  <a:cxn ang="0">
                    <a:pos x="T0" y="T1"/>
                  </a:cxn>
                  <a:cxn ang="0">
                    <a:pos x="T2" y="T3"/>
                  </a:cxn>
                  <a:cxn ang="0">
                    <a:pos x="T4" y="T5"/>
                  </a:cxn>
                  <a:cxn ang="0">
                    <a:pos x="T6" y="T7"/>
                  </a:cxn>
                </a:cxnLst>
                <a:rect l="0" t="0" r="r" b="b"/>
                <a:pathLst>
                  <a:path w="48" h="456">
                    <a:moveTo>
                      <a:pt x="0" y="0"/>
                    </a:moveTo>
                    <a:lnTo>
                      <a:pt x="0" y="456"/>
                    </a:lnTo>
                    <a:lnTo>
                      <a:pt x="48" y="408"/>
                    </a:lnTo>
                    <a:lnTo>
                      <a:pt x="0" y="0"/>
                    </a:ln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251" name="Freeform 287"/>
            <p:cNvSpPr>
              <a:spLocks noEditPoints="1"/>
            </p:cNvSpPr>
            <p:nvPr/>
          </p:nvSpPr>
          <p:spPr bwMode="auto">
            <a:xfrm>
              <a:off x="2736851" y="2171700"/>
              <a:ext cx="433388" cy="153988"/>
            </a:xfrm>
            <a:custGeom>
              <a:avLst/>
              <a:gdLst>
                <a:gd name="T0" fmla="*/ 9 w 232"/>
                <a:gd name="T1" fmla="*/ 76 h 82"/>
                <a:gd name="T2" fmla="*/ 6 w 232"/>
                <a:gd name="T3" fmla="*/ 74 h 82"/>
                <a:gd name="T4" fmla="*/ 18 w 232"/>
                <a:gd name="T5" fmla="*/ 57 h 82"/>
                <a:gd name="T6" fmla="*/ 21 w 232"/>
                <a:gd name="T7" fmla="*/ 60 h 82"/>
                <a:gd name="T8" fmla="*/ 9 w 232"/>
                <a:gd name="T9" fmla="*/ 76 h 82"/>
                <a:gd name="T10" fmla="*/ 232 w 232"/>
                <a:gd name="T11" fmla="*/ 0 h 82"/>
                <a:gd name="T12" fmla="*/ 0 w 232"/>
                <a:gd name="T13" fmla="*/ 51 h 82"/>
                <a:gd name="T14" fmla="*/ 0 w 232"/>
                <a:gd name="T15" fmla="*/ 82 h 82"/>
                <a:gd name="T16" fmla="*/ 232 w 232"/>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2" h="82">
                  <a:moveTo>
                    <a:pt x="9" y="76"/>
                  </a:moveTo>
                  <a:cubicBezTo>
                    <a:pt x="6" y="74"/>
                    <a:pt x="6" y="74"/>
                    <a:pt x="6" y="74"/>
                  </a:cubicBezTo>
                  <a:cubicBezTo>
                    <a:pt x="14" y="63"/>
                    <a:pt x="18" y="57"/>
                    <a:pt x="18" y="57"/>
                  </a:cubicBezTo>
                  <a:cubicBezTo>
                    <a:pt x="21" y="60"/>
                    <a:pt x="21" y="60"/>
                    <a:pt x="21" y="60"/>
                  </a:cubicBezTo>
                  <a:cubicBezTo>
                    <a:pt x="21" y="60"/>
                    <a:pt x="16" y="65"/>
                    <a:pt x="9" y="76"/>
                  </a:cubicBezTo>
                  <a:moveTo>
                    <a:pt x="232" y="0"/>
                  </a:moveTo>
                  <a:cubicBezTo>
                    <a:pt x="0" y="51"/>
                    <a:pt x="0" y="51"/>
                    <a:pt x="0" y="51"/>
                  </a:cubicBezTo>
                  <a:cubicBezTo>
                    <a:pt x="0" y="82"/>
                    <a:pt x="0" y="82"/>
                    <a:pt x="0" y="82"/>
                  </a:cubicBezTo>
                  <a:cubicBezTo>
                    <a:pt x="232" y="0"/>
                    <a:pt x="232" y="0"/>
                    <a:pt x="232" y="0"/>
                  </a:cubicBezTo>
                </a:path>
              </a:pathLst>
            </a:custGeom>
            <a:solidFill>
              <a:srgbClr val="2432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52" name="Freeform 288"/>
            <p:cNvSpPr/>
            <p:nvPr/>
          </p:nvSpPr>
          <p:spPr bwMode="auto">
            <a:xfrm>
              <a:off x="2747963" y="2278063"/>
              <a:ext cx="26988" cy="36513"/>
            </a:xfrm>
            <a:custGeom>
              <a:avLst/>
              <a:gdLst>
                <a:gd name="T0" fmla="*/ 12 w 15"/>
                <a:gd name="T1" fmla="*/ 0 h 19"/>
                <a:gd name="T2" fmla="*/ 0 w 15"/>
                <a:gd name="T3" fmla="*/ 17 h 19"/>
                <a:gd name="T4" fmla="*/ 3 w 15"/>
                <a:gd name="T5" fmla="*/ 19 h 19"/>
                <a:gd name="T6" fmla="*/ 15 w 15"/>
                <a:gd name="T7" fmla="*/ 3 h 19"/>
                <a:gd name="T8" fmla="*/ 12 w 15"/>
                <a:gd name="T9" fmla="*/ 0 h 19"/>
              </a:gdLst>
              <a:ahLst/>
              <a:cxnLst>
                <a:cxn ang="0">
                  <a:pos x="T0" y="T1"/>
                </a:cxn>
                <a:cxn ang="0">
                  <a:pos x="T2" y="T3"/>
                </a:cxn>
                <a:cxn ang="0">
                  <a:pos x="T4" y="T5"/>
                </a:cxn>
                <a:cxn ang="0">
                  <a:pos x="T6" y="T7"/>
                </a:cxn>
                <a:cxn ang="0">
                  <a:pos x="T8" y="T9"/>
                </a:cxn>
              </a:cxnLst>
              <a:rect l="0" t="0" r="r" b="b"/>
              <a:pathLst>
                <a:path w="15" h="19">
                  <a:moveTo>
                    <a:pt x="12" y="0"/>
                  </a:moveTo>
                  <a:cubicBezTo>
                    <a:pt x="12" y="0"/>
                    <a:pt x="8" y="6"/>
                    <a:pt x="0" y="17"/>
                  </a:cubicBezTo>
                  <a:cubicBezTo>
                    <a:pt x="3" y="19"/>
                    <a:pt x="3" y="19"/>
                    <a:pt x="3" y="19"/>
                  </a:cubicBezTo>
                  <a:cubicBezTo>
                    <a:pt x="10" y="8"/>
                    <a:pt x="15" y="3"/>
                    <a:pt x="15" y="3"/>
                  </a:cubicBezTo>
                  <a:cubicBezTo>
                    <a:pt x="12" y="0"/>
                    <a:pt x="12" y="0"/>
                    <a:pt x="12" y="0"/>
                  </a:cubicBezTo>
                </a:path>
              </a:pathLst>
            </a:custGeom>
            <a:solidFill>
              <a:srgbClr val="121D2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253" name="组合 252"/>
            <p:cNvGrpSpPr/>
            <p:nvPr/>
          </p:nvGrpSpPr>
          <p:grpSpPr>
            <a:xfrm>
              <a:off x="2695576" y="1938338"/>
              <a:ext cx="85725" cy="387350"/>
              <a:chOff x="2695576" y="1938338"/>
              <a:chExt cx="85725" cy="387350"/>
            </a:xfrm>
          </p:grpSpPr>
          <p:sp>
            <p:nvSpPr>
              <p:cNvPr id="295" name="Freeform 289"/>
              <p:cNvSpPr/>
              <p:nvPr/>
            </p:nvSpPr>
            <p:spPr bwMode="auto">
              <a:xfrm>
                <a:off x="2695576" y="1938338"/>
                <a:ext cx="42863" cy="387350"/>
              </a:xfrm>
              <a:custGeom>
                <a:avLst/>
                <a:gdLst>
                  <a:gd name="T0" fmla="*/ 27 w 27"/>
                  <a:gd name="T1" fmla="*/ 0 h 244"/>
                  <a:gd name="T2" fmla="*/ 27 w 27"/>
                  <a:gd name="T3" fmla="*/ 244 h 244"/>
                  <a:gd name="T4" fmla="*/ 0 w 27"/>
                  <a:gd name="T5" fmla="*/ 218 h 244"/>
                  <a:gd name="T6" fmla="*/ 27 w 27"/>
                  <a:gd name="T7" fmla="*/ 0 h 244"/>
                </a:gdLst>
                <a:ahLst/>
                <a:cxnLst>
                  <a:cxn ang="0">
                    <a:pos x="T0" y="T1"/>
                  </a:cxn>
                  <a:cxn ang="0">
                    <a:pos x="T2" y="T3"/>
                  </a:cxn>
                  <a:cxn ang="0">
                    <a:pos x="T4" y="T5"/>
                  </a:cxn>
                  <a:cxn ang="0">
                    <a:pos x="T6" y="T7"/>
                  </a:cxn>
                </a:cxnLst>
                <a:rect l="0" t="0" r="r" b="b"/>
                <a:pathLst>
                  <a:path w="27" h="244">
                    <a:moveTo>
                      <a:pt x="27" y="0"/>
                    </a:moveTo>
                    <a:lnTo>
                      <a:pt x="27" y="244"/>
                    </a:lnTo>
                    <a:lnTo>
                      <a:pt x="0" y="218"/>
                    </a:lnTo>
                    <a:lnTo>
                      <a:pt x="27" y="0"/>
                    </a:lnTo>
                    <a:close/>
                  </a:path>
                </a:pathLst>
              </a:custGeom>
              <a:solidFill>
                <a:schemeClr val="tx2"/>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96" name="Freeform 290"/>
              <p:cNvSpPr/>
              <p:nvPr/>
            </p:nvSpPr>
            <p:spPr bwMode="auto">
              <a:xfrm>
                <a:off x="2738438" y="1938338"/>
                <a:ext cx="42863" cy="387350"/>
              </a:xfrm>
              <a:custGeom>
                <a:avLst/>
                <a:gdLst>
                  <a:gd name="T0" fmla="*/ 0 w 27"/>
                  <a:gd name="T1" fmla="*/ 0 h 244"/>
                  <a:gd name="T2" fmla="*/ 0 w 27"/>
                  <a:gd name="T3" fmla="*/ 244 h 244"/>
                  <a:gd name="T4" fmla="*/ 27 w 27"/>
                  <a:gd name="T5" fmla="*/ 218 h 244"/>
                  <a:gd name="T6" fmla="*/ 0 w 27"/>
                  <a:gd name="T7" fmla="*/ 0 h 244"/>
                </a:gdLst>
                <a:ahLst/>
                <a:cxnLst>
                  <a:cxn ang="0">
                    <a:pos x="T0" y="T1"/>
                  </a:cxn>
                  <a:cxn ang="0">
                    <a:pos x="T2" y="T3"/>
                  </a:cxn>
                  <a:cxn ang="0">
                    <a:pos x="T4" y="T5"/>
                  </a:cxn>
                  <a:cxn ang="0">
                    <a:pos x="T6" y="T7"/>
                  </a:cxn>
                </a:cxnLst>
                <a:rect l="0" t="0" r="r" b="b"/>
                <a:pathLst>
                  <a:path w="27" h="244">
                    <a:moveTo>
                      <a:pt x="0" y="0"/>
                    </a:moveTo>
                    <a:lnTo>
                      <a:pt x="0" y="244"/>
                    </a:lnTo>
                    <a:lnTo>
                      <a:pt x="27" y="218"/>
                    </a:lnTo>
                    <a:lnTo>
                      <a:pt x="0" y="0"/>
                    </a:ln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254" name="Freeform 291"/>
            <p:cNvSpPr/>
            <p:nvPr/>
          </p:nvSpPr>
          <p:spPr bwMode="auto">
            <a:xfrm>
              <a:off x="5205413" y="2260600"/>
              <a:ext cx="793750" cy="280988"/>
            </a:xfrm>
            <a:custGeom>
              <a:avLst/>
              <a:gdLst>
                <a:gd name="T0" fmla="*/ 500 w 500"/>
                <a:gd name="T1" fmla="*/ 0 h 177"/>
                <a:gd name="T2" fmla="*/ 0 w 500"/>
                <a:gd name="T3" fmla="*/ 108 h 177"/>
                <a:gd name="T4" fmla="*/ 0 w 500"/>
                <a:gd name="T5" fmla="*/ 177 h 177"/>
                <a:gd name="T6" fmla="*/ 500 w 500"/>
                <a:gd name="T7" fmla="*/ 0 h 177"/>
              </a:gdLst>
              <a:ahLst/>
              <a:cxnLst>
                <a:cxn ang="0">
                  <a:pos x="T0" y="T1"/>
                </a:cxn>
                <a:cxn ang="0">
                  <a:pos x="T2" y="T3"/>
                </a:cxn>
                <a:cxn ang="0">
                  <a:pos x="T4" y="T5"/>
                </a:cxn>
                <a:cxn ang="0">
                  <a:pos x="T6" y="T7"/>
                </a:cxn>
              </a:cxnLst>
              <a:rect l="0" t="0" r="r" b="b"/>
              <a:pathLst>
                <a:path w="500" h="177">
                  <a:moveTo>
                    <a:pt x="500" y="0"/>
                  </a:moveTo>
                  <a:lnTo>
                    <a:pt x="0" y="108"/>
                  </a:lnTo>
                  <a:lnTo>
                    <a:pt x="0" y="177"/>
                  </a:lnTo>
                  <a:lnTo>
                    <a:pt x="500" y="0"/>
                  </a:lnTo>
                  <a:close/>
                </a:path>
              </a:pathLst>
            </a:custGeom>
            <a:solidFill>
              <a:srgbClr val="2432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55" name="Freeform 292"/>
            <p:cNvSpPr/>
            <p:nvPr/>
          </p:nvSpPr>
          <p:spPr bwMode="auto">
            <a:xfrm>
              <a:off x="5205413" y="2260600"/>
              <a:ext cx="793750" cy="280988"/>
            </a:xfrm>
            <a:custGeom>
              <a:avLst/>
              <a:gdLst>
                <a:gd name="T0" fmla="*/ 500 w 500"/>
                <a:gd name="T1" fmla="*/ 0 h 177"/>
                <a:gd name="T2" fmla="*/ 0 w 500"/>
                <a:gd name="T3" fmla="*/ 108 h 177"/>
                <a:gd name="T4" fmla="*/ 0 w 500"/>
                <a:gd name="T5" fmla="*/ 177 h 177"/>
                <a:gd name="T6" fmla="*/ 500 w 500"/>
                <a:gd name="T7" fmla="*/ 0 h 177"/>
              </a:gdLst>
              <a:ahLst/>
              <a:cxnLst>
                <a:cxn ang="0">
                  <a:pos x="T0" y="T1"/>
                </a:cxn>
                <a:cxn ang="0">
                  <a:pos x="T2" y="T3"/>
                </a:cxn>
                <a:cxn ang="0">
                  <a:pos x="T4" y="T5"/>
                </a:cxn>
                <a:cxn ang="0">
                  <a:pos x="T6" y="T7"/>
                </a:cxn>
              </a:cxnLst>
              <a:rect l="0" t="0" r="r" b="b"/>
              <a:pathLst>
                <a:path w="500" h="177">
                  <a:moveTo>
                    <a:pt x="500" y="0"/>
                  </a:moveTo>
                  <a:lnTo>
                    <a:pt x="0" y="108"/>
                  </a:lnTo>
                  <a:lnTo>
                    <a:pt x="0" y="177"/>
                  </a:lnTo>
                  <a:lnTo>
                    <a:pt x="50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256" name="组合 255"/>
            <p:cNvGrpSpPr/>
            <p:nvPr/>
          </p:nvGrpSpPr>
          <p:grpSpPr>
            <a:xfrm>
              <a:off x="5064126" y="1419225"/>
              <a:ext cx="663576" cy="1127126"/>
              <a:chOff x="5064126" y="1419225"/>
              <a:chExt cx="663576" cy="1127126"/>
            </a:xfrm>
          </p:grpSpPr>
          <p:sp>
            <p:nvSpPr>
              <p:cNvPr id="279" name="Oval 28"/>
              <p:cNvSpPr>
                <a:spLocks noChangeArrowheads="1"/>
              </p:cNvSpPr>
              <p:nvPr/>
            </p:nvSpPr>
            <p:spPr bwMode="auto">
              <a:xfrm>
                <a:off x="5554664" y="1460500"/>
                <a:ext cx="49213" cy="492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0" name="Oval 29"/>
              <p:cNvSpPr>
                <a:spLocks noChangeArrowheads="1"/>
              </p:cNvSpPr>
              <p:nvPr/>
            </p:nvSpPr>
            <p:spPr bwMode="auto">
              <a:xfrm>
                <a:off x="5619751" y="1489075"/>
                <a:ext cx="34925" cy="349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1" name="Oval 30"/>
              <p:cNvSpPr>
                <a:spLocks noChangeArrowheads="1"/>
              </p:cNvSpPr>
              <p:nvPr/>
            </p:nvSpPr>
            <p:spPr bwMode="auto">
              <a:xfrm>
                <a:off x="5681664" y="1508125"/>
                <a:ext cx="46038" cy="476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2" name="Oval 38"/>
              <p:cNvSpPr>
                <a:spLocks noChangeArrowheads="1"/>
              </p:cNvSpPr>
              <p:nvPr/>
            </p:nvSpPr>
            <p:spPr bwMode="auto">
              <a:xfrm>
                <a:off x="5064126" y="1419225"/>
                <a:ext cx="20638" cy="2222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3" name="Oval 39"/>
              <p:cNvSpPr>
                <a:spLocks noChangeArrowheads="1"/>
              </p:cNvSpPr>
              <p:nvPr/>
            </p:nvSpPr>
            <p:spPr bwMode="auto">
              <a:xfrm>
                <a:off x="5111751" y="1471613"/>
                <a:ext cx="26988" cy="23813"/>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4" name="Oval 40"/>
              <p:cNvSpPr>
                <a:spLocks noChangeArrowheads="1"/>
              </p:cNvSpPr>
              <p:nvPr/>
            </p:nvSpPr>
            <p:spPr bwMode="auto">
              <a:xfrm>
                <a:off x="5178426" y="1457325"/>
                <a:ext cx="14288" cy="158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5" name="Oval 41"/>
              <p:cNvSpPr>
                <a:spLocks noChangeArrowheads="1"/>
              </p:cNvSpPr>
              <p:nvPr/>
            </p:nvSpPr>
            <p:spPr bwMode="auto">
              <a:xfrm>
                <a:off x="5064126" y="1471613"/>
                <a:ext cx="14288"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6" name="Oval 42"/>
              <p:cNvSpPr>
                <a:spLocks noChangeArrowheads="1"/>
              </p:cNvSpPr>
              <p:nvPr/>
            </p:nvSpPr>
            <p:spPr bwMode="auto">
              <a:xfrm>
                <a:off x="5095876" y="1493838"/>
                <a:ext cx="6350" cy="63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7" name="Oval 118"/>
              <p:cNvSpPr>
                <a:spLocks noChangeArrowheads="1"/>
              </p:cNvSpPr>
              <p:nvPr/>
            </p:nvSpPr>
            <p:spPr bwMode="auto">
              <a:xfrm>
                <a:off x="5100639" y="1749425"/>
                <a:ext cx="26988" cy="269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8" name="Oval 119"/>
              <p:cNvSpPr>
                <a:spLocks noChangeArrowheads="1"/>
              </p:cNvSpPr>
              <p:nvPr/>
            </p:nvSpPr>
            <p:spPr bwMode="auto">
              <a:xfrm>
                <a:off x="5256214" y="1655763"/>
                <a:ext cx="19050" cy="1905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89" name="Oval 120"/>
              <p:cNvSpPr>
                <a:spLocks noChangeArrowheads="1"/>
              </p:cNvSpPr>
              <p:nvPr/>
            </p:nvSpPr>
            <p:spPr bwMode="auto">
              <a:xfrm>
                <a:off x="5368926" y="1673225"/>
                <a:ext cx="14288" cy="158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90" name="Oval 121"/>
              <p:cNvSpPr>
                <a:spLocks noChangeArrowheads="1"/>
              </p:cNvSpPr>
              <p:nvPr/>
            </p:nvSpPr>
            <p:spPr bwMode="auto">
              <a:xfrm>
                <a:off x="5349876" y="1692275"/>
                <a:ext cx="14288" cy="12700"/>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91" name="Oval 122"/>
              <p:cNvSpPr>
                <a:spLocks noChangeArrowheads="1"/>
              </p:cNvSpPr>
              <p:nvPr/>
            </p:nvSpPr>
            <p:spPr bwMode="auto">
              <a:xfrm>
                <a:off x="5530851" y="1457325"/>
                <a:ext cx="15875" cy="15875"/>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92" name="Oval 123"/>
              <p:cNvSpPr>
                <a:spLocks noChangeArrowheads="1"/>
              </p:cNvSpPr>
              <p:nvPr/>
            </p:nvSpPr>
            <p:spPr bwMode="auto">
              <a:xfrm>
                <a:off x="5087939" y="1473200"/>
                <a:ext cx="14288" cy="14288"/>
              </a:xfrm>
              <a:prstGeom prst="ellipse">
                <a:avLst/>
              </a:prstGeom>
              <a:solidFill>
                <a:srgbClr val="3E4B4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93" name="Freeform 293"/>
              <p:cNvSpPr/>
              <p:nvPr/>
            </p:nvSpPr>
            <p:spPr bwMode="auto">
              <a:xfrm>
                <a:off x="5137151" y="1903413"/>
                <a:ext cx="73025" cy="642938"/>
              </a:xfrm>
              <a:custGeom>
                <a:avLst/>
                <a:gdLst>
                  <a:gd name="T0" fmla="*/ 46 w 46"/>
                  <a:gd name="T1" fmla="*/ 0 h 405"/>
                  <a:gd name="T2" fmla="*/ 46 w 46"/>
                  <a:gd name="T3" fmla="*/ 405 h 405"/>
                  <a:gd name="T4" fmla="*/ 0 w 46"/>
                  <a:gd name="T5" fmla="*/ 362 h 405"/>
                  <a:gd name="T6" fmla="*/ 46 w 46"/>
                  <a:gd name="T7" fmla="*/ 0 h 405"/>
                </a:gdLst>
                <a:ahLst/>
                <a:cxnLst>
                  <a:cxn ang="0">
                    <a:pos x="T0" y="T1"/>
                  </a:cxn>
                  <a:cxn ang="0">
                    <a:pos x="T2" y="T3"/>
                  </a:cxn>
                  <a:cxn ang="0">
                    <a:pos x="T4" y="T5"/>
                  </a:cxn>
                  <a:cxn ang="0">
                    <a:pos x="T6" y="T7"/>
                  </a:cxn>
                </a:cxnLst>
                <a:rect l="0" t="0" r="r" b="b"/>
                <a:pathLst>
                  <a:path w="46" h="405">
                    <a:moveTo>
                      <a:pt x="46" y="0"/>
                    </a:moveTo>
                    <a:lnTo>
                      <a:pt x="46" y="405"/>
                    </a:lnTo>
                    <a:lnTo>
                      <a:pt x="0" y="362"/>
                    </a:lnTo>
                    <a:lnTo>
                      <a:pt x="46" y="0"/>
                    </a:lnTo>
                    <a:close/>
                  </a:path>
                </a:pathLst>
              </a:custGeom>
              <a:solidFill>
                <a:schemeClr val="tx2"/>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94" name="Freeform 294"/>
              <p:cNvSpPr/>
              <p:nvPr/>
            </p:nvSpPr>
            <p:spPr bwMode="auto">
              <a:xfrm>
                <a:off x="5210176" y="1903413"/>
                <a:ext cx="68263" cy="642938"/>
              </a:xfrm>
              <a:custGeom>
                <a:avLst/>
                <a:gdLst>
                  <a:gd name="T0" fmla="*/ 0 w 43"/>
                  <a:gd name="T1" fmla="*/ 0 h 405"/>
                  <a:gd name="T2" fmla="*/ 0 w 43"/>
                  <a:gd name="T3" fmla="*/ 405 h 405"/>
                  <a:gd name="T4" fmla="*/ 43 w 43"/>
                  <a:gd name="T5" fmla="*/ 362 h 405"/>
                  <a:gd name="T6" fmla="*/ 0 w 43"/>
                  <a:gd name="T7" fmla="*/ 0 h 405"/>
                </a:gdLst>
                <a:ahLst/>
                <a:cxnLst>
                  <a:cxn ang="0">
                    <a:pos x="T0" y="T1"/>
                  </a:cxn>
                  <a:cxn ang="0">
                    <a:pos x="T2" y="T3"/>
                  </a:cxn>
                  <a:cxn ang="0">
                    <a:pos x="T4" y="T5"/>
                  </a:cxn>
                  <a:cxn ang="0">
                    <a:pos x="T6" y="T7"/>
                  </a:cxn>
                </a:cxnLst>
                <a:rect l="0" t="0" r="r" b="b"/>
                <a:pathLst>
                  <a:path w="43" h="405">
                    <a:moveTo>
                      <a:pt x="0" y="0"/>
                    </a:moveTo>
                    <a:lnTo>
                      <a:pt x="0" y="405"/>
                    </a:lnTo>
                    <a:lnTo>
                      <a:pt x="43" y="362"/>
                    </a:lnTo>
                    <a:lnTo>
                      <a:pt x="0" y="0"/>
                    </a:ln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257" name="Freeform 295"/>
            <p:cNvSpPr>
              <a:spLocks noEditPoints="1"/>
            </p:cNvSpPr>
            <p:nvPr/>
          </p:nvSpPr>
          <p:spPr bwMode="auto">
            <a:xfrm>
              <a:off x="6311901" y="3324225"/>
              <a:ext cx="677863" cy="228600"/>
            </a:xfrm>
            <a:custGeom>
              <a:avLst/>
              <a:gdLst>
                <a:gd name="T0" fmla="*/ 204 w 362"/>
                <a:gd name="T1" fmla="*/ 49 h 122"/>
                <a:gd name="T2" fmla="*/ 201 w 362"/>
                <a:gd name="T3" fmla="*/ 46 h 122"/>
                <a:gd name="T4" fmla="*/ 204 w 362"/>
                <a:gd name="T5" fmla="*/ 43 h 122"/>
                <a:gd name="T6" fmla="*/ 207 w 362"/>
                <a:gd name="T7" fmla="*/ 46 h 122"/>
                <a:gd name="T8" fmla="*/ 204 w 362"/>
                <a:gd name="T9" fmla="*/ 49 h 122"/>
                <a:gd name="T10" fmla="*/ 362 w 362"/>
                <a:gd name="T11" fmla="*/ 0 h 122"/>
                <a:gd name="T12" fmla="*/ 222 w 362"/>
                <a:gd name="T13" fmla="*/ 30 h 122"/>
                <a:gd name="T14" fmla="*/ 222 w 362"/>
                <a:gd name="T15" fmla="*/ 32 h 122"/>
                <a:gd name="T16" fmla="*/ 217 w 362"/>
                <a:gd name="T17" fmla="*/ 38 h 122"/>
                <a:gd name="T18" fmla="*/ 211 w 362"/>
                <a:gd name="T19" fmla="*/ 33 h 122"/>
                <a:gd name="T20" fmla="*/ 0 w 362"/>
                <a:gd name="T21" fmla="*/ 79 h 122"/>
                <a:gd name="T22" fmla="*/ 10 w 362"/>
                <a:gd name="T23" fmla="*/ 90 h 122"/>
                <a:gd name="T24" fmla="*/ 19 w 362"/>
                <a:gd name="T25" fmla="*/ 122 h 122"/>
                <a:gd name="T26" fmla="*/ 129 w 362"/>
                <a:gd name="T27" fmla="*/ 83 h 122"/>
                <a:gd name="T28" fmla="*/ 100 w 362"/>
                <a:gd name="T29" fmla="*/ 68 h 122"/>
                <a:gd name="T30" fmla="*/ 104 w 362"/>
                <a:gd name="T31" fmla="*/ 63 h 122"/>
                <a:gd name="T32" fmla="*/ 129 w 362"/>
                <a:gd name="T33" fmla="*/ 83 h 122"/>
                <a:gd name="T34" fmla="*/ 362 w 362"/>
                <a:gd name="T35"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2" h="122">
                  <a:moveTo>
                    <a:pt x="204" y="49"/>
                  </a:moveTo>
                  <a:cubicBezTo>
                    <a:pt x="202" y="49"/>
                    <a:pt x="201" y="47"/>
                    <a:pt x="201" y="46"/>
                  </a:cubicBezTo>
                  <a:cubicBezTo>
                    <a:pt x="201" y="44"/>
                    <a:pt x="202" y="43"/>
                    <a:pt x="204" y="43"/>
                  </a:cubicBezTo>
                  <a:cubicBezTo>
                    <a:pt x="206" y="43"/>
                    <a:pt x="207" y="44"/>
                    <a:pt x="207" y="46"/>
                  </a:cubicBezTo>
                  <a:cubicBezTo>
                    <a:pt x="207" y="47"/>
                    <a:pt x="206" y="49"/>
                    <a:pt x="204" y="49"/>
                  </a:cubicBezTo>
                  <a:moveTo>
                    <a:pt x="362" y="0"/>
                  </a:moveTo>
                  <a:cubicBezTo>
                    <a:pt x="222" y="30"/>
                    <a:pt x="222" y="30"/>
                    <a:pt x="222" y="30"/>
                  </a:cubicBezTo>
                  <a:cubicBezTo>
                    <a:pt x="222" y="31"/>
                    <a:pt x="222" y="31"/>
                    <a:pt x="222" y="32"/>
                  </a:cubicBezTo>
                  <a:cubicBezTo>
                    <a:pt x="222" y="35"/>
                    <a:pt x="220" y="38"/>
                    <a:pt x="217" y="38"/>
                  </a:cubicBezTo>
                  <a:cubicBezTo>
                    <a:pt x="214" y="38"/>
                    <a:pt x="211" y="35"/>
                    <a:pt x="211" y="33"/>
                  </a:cubicBezTo>
                  <a:cubicBezTo>
                    <a:pt x="0" y="79"/>
                    <a:pt x="0" y="79"/>
                    <a:pt x="0" y="79"/>
                  </a:cubicBezTo>
                  <a:cubicBezTo>
                    <a:pt x="10" y="90"/>
                    <a:pt x="10" y="90"/>
                    <a:pt x="10" y="90"/>
                  </a:cubicBezTo>
                  <a:cubicBezTo>
                    <a:pt x="19" y="122"/>
                    <a:pt x="19" y="122"/>
                    <a:pt x="19" y="122"/>
                  </a:cubicBezTo>
                  <a:cubicBezTo>
                    <a:pt x="129" y="83"/>
                    <a:pt x="129" y="83"/>
                    <a:pt x="129" y="83"/>
                  </a:cubicBezTo>
                  <a:cubicBezTo>
                    <a:pt x="100" y="68"/>
                    <a:pt x="100" y="68"/>
                    <a:pt x="100" y="68"/>
                  </a:cubicBezTo>
                  <a:cubicBezTo>
                    <a:pt x="104" y="63"/>
                    <a:pt x="104" y="63"/>
                    <a:pt x="104" y="63"/>
                  </a:cubicBezTo>
                  <a:cubicBezTo>
                    <a:pt x="129" y="83"/>
                    <a:pt x="129" y="83"/>
                    <a:pt x="129" y="83"/>
                  </a:cubicBezTo>
                  <a:cubicBezTo>
                    <a:pt x="362" y="0"/>
                    <a:pt x="362" y="0"/>
                    <a:pt x="362" y="0"/>
                  </a:cubicBezTo>
                </a:path>
              </a:pathLst>
            </a:custGeom>
            <a:solidFill>
              <a:srgbClr val="656F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58" name="Freeform 296"/>
            <p:cNvSpPr>
              <a:spLocks noEditPoints="1"/>
            </p:cNvSpPr>
            <p:nvPr/>
          </p:nvSpPr>
          <p:spPr bwMode="auto">
            <a:xfrm>
              <a:off x="6197601" y="3471863"/>
              <a:ext cx="150813" cy="133350"/>
            </a:xfrm>
            <a:custGeom>
              <a:avLst/>
              <a:gdLst>
                <a:gd name="T0" fmla="*/ 8 w 80"/>
                <a:gd name="T1" fmla="*/ 54 h 71"/>
                <a:gd name="T2" fmla="*/ 3 w 80"/>
                <a:gd name="T3" fmla="*/ 51 h 71"/>
                <a:gd name="T4" fmla="*/ 16 w 80"/>
                <a:gd name="T5" fmla="*/ 24 h 71"/>
                <a:gd name="T6" fmla="*/ 21 w 80"/>
                <a:gd name="T7" fmla="*/ 26 h 71"/>
                <a:gd name="T8" fmla="*/ 8 w 80"/>
                <a:gd name="T9" fmla="*/ 54 h 71"/>
                <a:gd name="T10" fmla="*/ 33 w 80"/>
                <a:gd name="T11" fmla="*/ 50 h 71"/>
                <a:gd name="T12" fmla="*/ 27 w 80"/>
                <a:gd name="T13" fmla="*/ 48 h 71"/>
                <a:gd name="T14" fmla="*/ 46 w 80"/>
                <a:gd name="T15" fmla="*/ 19 h 71"/>
                <a:gd name="T16" fmla="*/ 52 w 80"/>
                <a:gd name="T17" fmla="*/ 21 h 71"/>
                <a:gd name="T18" fmla="*/ 33 w 80"/>
                <a:gd name="T19" fmla="*/ 50 h 71"/>
                <a:gd name="T20" fmla="*/ 61 w 80"/>
                <a:gd name="T21" fmla="*/ 0 h 71"/>
                <a:gd name="T22" fmla="*/ 0 w 80"/>
                <a:gd name="T23" fmla="*/ 13 h 71"/>
                <a:gd name="T24" fmla="*/ 0 w 80"/>
                <a:gd name="T25" fmla="*/ 71 h 71"/>
                <a:gd name="T26" fmla="*/ 80 w 80"/>
                <a:gd name="T27" fmla="*/ 43 h 71"/>
                <a:gd name="T28" fmla="*/ 71 w 80"/>
                <a:gd name="T29" fmla="*/ 11 h 71"/>
                <a:gd name="T30" fmla="*/ 61 w 80"/>
                <a:gd name="T3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71">
                  <a:moveTo>
                    <a:pt x="8" y="54"/>
                  </a:moveTo>
                  <a:cubicBezTo>
                    <a:pt x="3" y="51"/>
                    <a:pt x="3" y="51"/>
                    <a:pt x="3" y="51"/>
                  </a:cubicBezTo>
                  <a:cubicBezTo>
                    <a:pt x="3" y="51"/>
                    <a:pt x="8" y="42"/>
                    <a:pt x="16" y="24"/>
                  </a:cubicBezTo>
                  <a:cubicBezTo>
                    <a:pt x="21" y="26"/>
                    <a:pt x="21" y="26"/>
                    <a:pt x="21" y="26"/>
                  </a:cubicBezTo>
                  <a:cubicBezTo>
                    <a:pt x="13" y="44"/>
                    <a:pt x="8" y="54"/>
                    <a:pt x="8" y="54"/>
                  </a:cubicBezTo>
                  <a:moveTo>
                    <a:pt x="33" y="50"/>
                  </a:moveTo>
                  <a:cubicBezTo>
                    <a:pt x="27" y="48"/>
                    <a:pt x="27" y="48"/>
                    <a:pt x="27" y="48"/>
                  </a:cubicBezTo>
                  <a:cubicBezTo>
                    <a:pt x="27" y="48"/>
                    <a:pt x="34" y="38"/>
                    <a:pt x="46" y="19"/>
                  </a:cubicBezTo>
                  <a:cubicBezTo>
                    <a:pt x="52" y="21"/>
                    <a:pt x="52" y="21"/>
                    <a:pt x="52" y="21"/>
                  </a:cubicBezTo>
                  <a:cubicBezTo>
                    <a:pt x="40" y="40"/>
                    <a:pt x="33" y="50"/>
                    <a:pt x="33" y="50"/>
                  </a:cubicBezTo>
                  <a:moveTo>
                    <a:pt x="61" y="0"/>
                  </a:moveTo>
                  <a:cubicBezTo>
                    <a:pt x="0" y="13"/>
                    <a:pt x="0" y="13"/>
                    <a:pt x="0" y="13"/>
                  </a:cubicBezTo>
                  <a:cubicBezTo>
                    <a:pt x="0" y="71"/>
                    <a:pt x="0" y="71"/>
                    <a:pt x="0" y="71"/>
                  </a:cubicBezTo>
                  <a:cubicBezTo>
                    <a:pt x="80" y="43"/>
                    <a:pt x="80" y="43"/>
                    <a:pt x="80" y="43"/>
                  </a:cubicBezTo>
                  <a:cubicBezTo>
                    <a:pt x="71" y="11"/>
                    <a:pt x="71" y="11"/>
                    <a:pt x="71" y="11"/>
                  </a:cubicBezTo>
                  <a:cubicBezTo>
                    <a:pt x="61" y="0"/>
                    <a:pt x="61" y="0"/>
                    <a:pt x="61" y="0"/>
                  </a:cubicBezTo>
                </a:path>
              </a:pathLst>
            </a:custGeom>
            <a:solidFill>
              <a:srgbClr val="2432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59" name="Freeform 297"/>
            <p:cNvSpPr/>
            <p:nvPr/>
          </p:nvSpPr>
          <p:spPr bwMode="auto">
            <a:xfrm>
              <a:off x="6499226" y="3441700"/>
              <a:ext cx="53975" cy="38100"/>
            </a:xfrm>
            <a:custGeom>
              <a:avLst/>
              <a:gdLst>
                <a:gd name="T0" fmla="*/ 5 w 34"/>
                <a:gd name="T1" fmla="*/ 0 h 24"/>
                <a:gd name="T2" fmla="*/ 0 w 34"/>
                <a:gd name="T3" fmla="*/ 6 h 24"/>
                <a:gd name="T4" fmla="*/ 34 w 34"/>
                <a:gd name="T5" fmla="*/ 24 h 24"/>
                <a:gd name="T6" fmla="*/ 34 w 34"/>
                <a:gd name="T7" fmla="*/ 24 h 24"/>
                <a:gd name="T8" fmla="*/ 5 w 34"/>
                <a:gd name="T9" fmla="*/ 0 h 24"/>
              </a:gdLst>
              <a:ahLst/>
              <a:cxnLst>
                <a:cxn ang="0">
                  <a:pos x="T0" y="T1"/>
                </a:cxn>
                <a:cxn ang="0">
                  <a:pos x="T2" y="T3"/>
                </a:cxn>
                <a:cxn ang="0">
                  <a:pos x="T4" y="T5"/>
                </a:cxn>
                <a:cxn ang="0">
                  <a:pos x="T6" y="T7"/>
                </a:cxn>
                <a:cxn ang="0">
                  <a:pos x="T8" y="T9"/>
                </a:cxn>
              </a:cxnLst>
              <a:rect l="0" t="0" r="r" b="b"/>
              <a:pathLst>
                <a:path w="34" h="24">
                  <a:moveTo>
                    <a:pt x="5" y="0"/>
                  </a:moveTo>
                  <a:lnTo>
                    <a:pt x="0" y="6"/>
                  </a:lnTo>
                  <a:lnTo>
                    <a:pt x="34" y="24"/>
                  </a:lnTo>
                  <a:lnTo>
                    <a:pt x="34" y="24"/>
                  </a:lnTo>
                  <a:lnTo>
                    <a:pt x="5" y="0"/>
                  </a:lnTo>
                  <a:close/>
                </a:path>
              </a:pathLst>
            </a:custGeom>
            <a:solidFill>
              <a:srgbClr val="2432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60" name="Freeform 298"/>
            <p:cNvSpPr/>
            <p:nvPr/>
          </p:nvSpPr>
          <p:spPr bwMode="auto">
            <a:xfrm>
              <a:off x="6499226" y="3441700"/>
              <a:ext cx="53975" cy="38100"/>
            </a:xfrm>
            <a:custGeom>
              <a:avLst/>
              <a:gdLst>
                <a:gd name="T0" fmla="*/ 5 w 34"/>
                <a:gd name="T1" fmla="*/ 0 h 24"/>
                <a:gd name="T2" fmla="*/ 0 w 34"/>
                <a:gd name="T3" fmla="*/ 6 h 24"/>
                <a:gd name="T4" fmla="*/ 34 w 34"/>
                <a:gd name="T5" fmla="*/ 24 h 24"/>
                <a:gd name="T6" fmla="*/ 34 w 34"/>
                <a:gd name="T7" fmla="*/ 24 h 24"/>
                <a:gd name="T8" fmla="*/ 5 w 34"/>
                <a:gd name="T9" fmla="*/ 0 h 24"/>
              </a:gdLst>
              <a:ahLst/>
              <a:cxnLst>
                <a:cxn ang="0">
                  <a:pos x="T0" y="T1"/>
                </a:cxn>
                <a:cxn ang="0">
                  <a:pos x="T2" y="T3"/>
                </a:cxn>
                <a:cxn ang="0">
                  <a:pos x="T4" y="T5"/>
                </a:cxn>
                <a:cxn ang="0">
                  <a:pos x="T6" y="T7"/>
                </a:cxn>
                <a:cxn ang="0">
                  <a:pos x="T8" y="T9"/>
                </a:cxn>
              </a:cxnLst>
              <a:rect l="0" t="0" r="r" b="b"/>
              <a:pathLst>
                <a:path w="34" h="24">
                  <a:moveTo>
                    <a:pt x="5" y="0"/>
                  </a:moveTo>
                  <a:lnTo>
                    <a:pt x="0" y="6"/>
                  </a:lnTo>
                  <a:lnTo>
                    <a:pt x="34" y="24"/>
                  </a:lnTo>
                  <a:lnTo>
                    <a:pt x="34" y="24"/>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61" name="Oval 299"/>
            <p:cNvSpPr>
              <a:spLocks noChangeArrowheads="1"/>
            </p:cNvSpPr>
            <p:nvPr/>
          </p:nvSpPr>
          <p:spPr bwMode="auto">
            <a:xfrm>
              <a:off x="6688138" y="3405188"/>
              <a:ext cx="11113" cy="11113"/>
            </a:xfrm>
            <a:prstGeom prst="ellipse">
              <a:avLst/>
            </a:prstGeom>
            <a:solidFill>
              <a:srgbClr val="2432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62" name="Freeform 300"/>
            <p:cNvSpPr/>
            <p:nvPr/>
          </p:nvSpPr>
          <p:spPr bwMode="auto">
            <a:xfrm>
              <a:off x="6707188" y="3379788"/>
              <a:ext cx="20638" cy="15875"/>
            </a:xfrm>
            <a:custGeom>
              <a:avLst/>
              <a:gdLst>
                <a:gd name="T0" fmla="*/ 11 w 11"/>
                <a:gd name="T1" fmla="*/ 0 h 8"/>
                <a:gd name="T2" fmla="*/ 0 w 11"/>
                <a:gd name="T3" fmla="*/ 3 h 8"/>
                <a:gd name="T4" fmla="*/ 6 w 11"/>
                <a:gd name="T5" fmla="*/ 8 h 8"/>
                <a:gd name="T6" fmla="*/ 11 w 11"/>
                <a:gd name="T7" fmla="*/ 2 h 8"/>
                <a:gd name="T8" fmla="*/ 11 w 11"/>
                <a:gd name="T9" fmla="*/ 0 h 8"/>
              </a:gdLst>
              <a:ahLst/>
              <a:cxnLst>
                <a:cxn ang="0">
                  <a:pos x="T0" y="T1"/>
                </a:cxn>
                <a:cxn ang="0">
                  <a:pos x="T2" y="T3"/>
                </a:cxn>
                <a:cxn ang="0">
                  <a:pos x="T4" y="T5"/>
                </a:cxn>
                <a:cxn ang="0">
                  <a:pos x="T6" y="T7"/>
                </a:cxn>
                <a:cxn ang="0">
                  <a:pos x="T8" y="T9"/>
                </a:cxn>
              </a:cxnLst>
              <a:rect l="0" t="0" r="r" b="b"/>
              <a:pathLst>
                <a:path w="11" h="8">
                  <a:moveTo>
                    <a:pt x="11" y="0"/>
                  </a:moveTo>
                  <a:cubicBezTo>
                    <a:pt x="0" y="3"/>
                    <a:pt x="0" y="3"/>
                    <a:pt x="0" y="3"/>
                  </a:cubicBezTo>
                  <a:cubicBezTo>
                    <a:pt x="0" y="5"/>
                    <a:pt x="3" y="8"/>
                    <a:pt x="6" y="8"/>
                  </a:cubicBezTo>
                  <a:cubicBezTo>
                    <a:pt x="9" y="8"/>
                    <a:pt x="11" y="5"/>
                    <a:pt x="11" y="2"/>
                  </a:cubicBezTo>
                  <a:cubicBezTo>
                    <a:pt x="11" y="1"/>
                    <a:pt x="11" y="1"/>
                    <a:pt x="11" y="0"/>
                  </a:cubicBezTo>
                </a:path>
              </a:pathLst>
            </a:custGeom>
            <a:solidFill>
              <a:srgbClr val="2432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63" name="Freeform 301"/>
            <p:cNvSpPr/>
            <p:nvPr/>
          </p:nvSpPr>
          <p:spPr bwMode="auto">
            <a:xfrm>
              <a:off x="6248401" y="3508375"/>
              <a:ext cx="47625" cy="57150"/>
            </a:xfrm>
            <a:custGeom>
              <a:avLst/>
              <a:gdLst>
                <a:gd name="T0" fmla="*/ 19 w 25"/>
                <a:gd name="T1" fmla="*/ 0 h 31"/>
                <a:gd name="T2" fmla="*/ 0 w 25"/>
                <a:gd name="T3" fmla="*/ 29 h 31"/>
                <a:gd name="T4" fmla="*/ 6 w 25"/>
                <a:gd name="T5" fmla="*/ 31 h 31"/>
                <a:gd name="T6" fmla="*/ 25 w 25"/>
                <a:gd name="T7" fmla="*/ 2 h 31"/>
                <a:gd name="T8" fmla="*/ 19 w 25"/>
                <a:gd name="T9" fmla="*/ 0 h 31"/>
              </a:gdLst>
              <a:ahLst/>
              <a:cxnLst>
                <a:cxn ang="0">
                  <a:pos x="T0" y="T1"/>
                </a:cxn>
                <a:cxn ang="0">
                  <a:pos x="T2" y="T3"/>
                </a:cxn>
                <a:cxn ang="0">
                  <a:pos x="T4" y="T5"/>
                </a:cxn>
                <a:cxn ang="0">
                  <a:pos x="T6" y="T7"/>
                </a:cxn>
                <a:cxn ang="0">
                  <a:pos x="T8" y="T9"/>
                </a:cxn>
              </a:cxnLst>
              <a:rect l="0" t="0" r="r" b="b"/>
              <a:pathLst>
                <a:path w="25" h="31">
                  <a:moveTo>
                    <a:pt x="19" y="0"/>
                  </a:moveTo>
                  <a:cubicBezTo>
                    <a:pt x="7" y="19"/>
                    <a:pt x="0" y="29"/>
                    <a:pt x="0" y="29"/>
                  </a:cubicBezTo>
                  <a:cubicBezTo>
                    <a:pt x="6" y="31"/>
                    <a:pt x="6" y="31"/>
                    <a:pt x="6" y="31"/>
                  </a:cubicBezTo>
                  <a:cubicBezTo>
                    <a:pt x="6" y="31"/>
                    <a:pt x="13" y="21"/>
                    <a:pt x="25" y="2"/>
                  </a:cubicBezTo>
                  <a:cubicBezTo>
                    <a:pt x="19" y="0"/>
                    <a:pt x="19" y="0"/>
                    <a:pt x="19" y="0"/>
                  </a:cubicBezTo>
                </a:path>
              </a:pathLst>
            </a:custGeom>
            <a:solidFill>
              <a:srgbClr val="19252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64" name="Freeform 302"/>
            <p:cNvSpPr/>
            <p:nvPr/>
          </p:nvSpPr>
          <p:spPr bwMode="auto">
            <a:xfrm>
              <a:off x="6203951" y="3517900"/>
              <a:ext cx="33338" cy="55563"/>
            </a:xfrm>
            <a:custGeom>
              <a:avLst/>
              <a:gdLst>
                <a:gd name="T0" fmla="*/ 13 w 18"/>
                <a:gd name="T1" fmla="*/ 0 h 30"/>
                <a:gd name="T2" fmla="*/ 0 w 18"/>
                <a:gd name="T3" fmla="*/ 27 h 30"/>
                <a:gd name="T4" fmla="*/ 5 w 18"/>
                <a:gd name="T5" fmla="*/ 30 h 30"/>
                <a:gd name="T6" fmla="*/ 18 w 18"/>
                <a:gd name="T7" fmla="*/ 2 h 30"/>
                <a:gd name="T8" fmla="*/ 13 w 18"/>
                <a:gd name="T9" fmla="*/ 0 h 30"/>
              </a:gdLst>
              <a:ahLst/>
              <a:cxnLst>
                <a:cxn ang="0">
                  <a:pos x="T0" y="T1"/>
                </a:cxn>
                <a:cxn ang="0">
                  <a:pos x="T2" y="T3"/>
                </a:cxn>
                <a:cxn ang="0">
                  <a:pos x="T4" y="T5"/>
                </a:cxn>
                <a:cxn ang="0">
                  <a:pos x="T6" y="T7"/>
                </a:cxn>
                <a:cxn ang="0">
                  <a:pos x="T8" y="T9"/>
                </a:cxn>
              </a:cxnLst>
              <a:rect l="0" t="0" r="r" b="b"/>
              <a:pathLst>
                <a:path w="18" h="30">
                  <a:moveTo>
                    <a:pt x="13" y="0"/>
                  </a:moveTo>
                  <a:cubicBezTo>
                    <a:pt x="5" y="18"/>
                    <a:pt x="0" y="27"/>
                    <a:pt x="0" y="27"/>
                  </a:cubicBezTo>
                  <a:cubicBezTo>
                    <a:pt x="5" y="30"/>
                    <a:pt x="5" y="30"/>
                    <a:pt x="5" y="30"/>
                  </a:cubicBezTo>
                  <a:cubicBezTo>
                    <a:pt x="5" y="30"/>
                    <a:pt x="10" y="20"/>
                    <a:pt x="18" y="2"/>
                  </a:cubicBezTo>
                  <a:cubicBezTo>
                    <a:pt x="13" y="0"/>
                    <a:pt x="13" y="0"/>
                    <a:pt x="13"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265" name="组合 264"/>
            <p:cNvGrpSpPr/>
            <p:nvPr/>
          </p:nvGrpSpPr>
          <p:grpSpPr>
            <a:xfrm>
              <a:off x="6142038" y="3109913"/>
              <a:ext cx="107951" cy="493713"/>
              <a:chOff x="6142038" y="3109913"/>
              <a:chExt cx="107951" cy="493713"/>
            </a:xfrm>
          </p:grpSpPr>
          <p:sp>
            <p:nvSpPr>
              <p:cNvPr id="277" name="Freeform 303"/>
              <p:cNvSpPr/>
              <p:nvPr/>
            </p:nvSpPr>
            <p:spPr bwMode="auto">
              <a:xfrm>
                <a:off x="6142038" y="3109913"/>
                <a:ext cx="55563" cy="493713"/>
              </a:xfrm>
              <a:custGeom>
                <a:avLst/>
                <a:gdLst>
                  <a:gd name="T0" fmla="*/ 35 w 35"/>
                  <a:gd name="T1" fmla="*/ 0 h 311"/>
                  <a:gd name="T2" fmla="*/ 35 w 35"/>
                  <a:gd name="T3" fmla="*/ 311 h 311"/>
                  <a:gd name="T4" fmla="*/ 0 w 35"/>
                  <a:gd name="T5" fmla="*/ 277 h 311"/>
                  <a:gd name="T6" fmla="*/ 35 w 35"/>
                  <a:gd name="T7" fmla="*/ 0 h 311"/>
                </a:gdLst>
                <a:ahLst/>
                <a:cxnLst>
                  <a:cxn ang="0">
                    <a:pos x="T0" y="T1"/>
                  </a:cxn>
                  <a:cxn ang="0">
                    <a:pos x="T2" y="T3"/>
                  </a:cxn>
                  <a:cxn ang="0">
                    <a:pos x="T4" y="T5"/>
                  </a:cxn>
                  <a:cxn ang="0">
                    <a:pos x="T6" y="T7"/>
                  </a:cxn>
                </a:cxnLst>
                <a:rect l="0" t="0" r="r" b="b"/>
                <a:pathLst>
                  <a:path w="35" h="311">
                    <a:moveTo>
                      <a:pt x="35" y="0"/>
                    </a:moveTo>
                    <a:lnTo>
                      <a:pt x="35" y="311"/>
                    </a:lnTo>
                    <a:lnTo>
                      <a:pt x="0" y="277"/>
                    </a:lnTo>
                    <a:lnTo>
                      <a:pt x="35" y="0"/>
                    </a:lnTo>
                    <a:close/>
                  </a:path>
                </a:pathLst>
              </a:custGeom>
              <a:solidFill>
                <a:schemeClr val="tx2"/>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78" name="Freeform 304"/>
              <p:cNvSpPr/>
              <p:nvPr/>
            </p:nvSpPr>
            <p:spPr bwMode="auto">
              <a:xfrm>
                <a:off x="6197601" y="3109913"/>
                <a:ext cx="52388" cy="493713"/>
              </a:xfrm>
              <a:custGeom>
                <a:avLst/>
                <a:gdLst>
                  <a:gd name="T0" fmla="*/ 0 w 33"/>
                  <a:gd name="T1" fmla="*/ 0 h 311"/>
                  <a:gd name="T2" fmla="*/ 0 w 33"/>
                  <a:gd name="T3" fmla="*/ 311 h 311"/>
                  <a:gd name="T4" fmla="*/ 33 w 33"/>
                  <a:gd name="T5" fmla="*/ 277 h 311"/>
                  <a:gd name="T6" fmla="*/ 0 w 33"/>
                  <a:gd name="T7" fmla="*/ 0 h 311"/>
                </a:gdLst>
                <a:ahLst/>
                <a:cxnLst>
                  <a:cxn ang="0">
                    <a:pos x="T0" y="T1"/>
                  </a:cxn>
                  <a:cxn ang="0">
                    <a:pos x="T2" y="T3"/>
                  </a:cxn>
                  <a:cxn ang="0">
                    <a:pos x="T4" y="T5"/>
                  </a:cxn>
                  <a:cxn ang="0">
                    <a:pos x="T6" y="T7"/>
                  </a:cxn>
                </a:cxnLst>
                <a:rect l="0" t="0" r="r" b="b"/>
                <a:pathLst>
                  <a:path w="33" h="311">
                    <a:moveTo>
                      <a:pt x="0" y="0"/>
                    </a:moveTo>
                    <a:lnTo>
                      <a:pt x="0" y="311"/>
                    </a:lnTo>
                    <a:lnTo>
                      <a:pt x="33" y="277"/>
                    </a:lnTo>
                    <a:lnTo>
                      <a:pt x="0" y="0"/>
                    </a:ln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266" name="Freeform 305"/>
            <p:cNvSpPr/>
            <p:nvPr/>
          </p:nvSpPr>
          <p:spPr bwMode="auto">
            <a:xfrm>
              <a:off x="3286126" y="2141538"/>
              <a:ext cx="855663" cy="307975"/>
            </a:xfrm>
            <a:custGeom>
              <a:avLst/>
              <a:gdLst>
                <a:gd name="T0" fmla="*/ 539 w 539"/>
                <a:gd name="T1" fmla="*/ 0 h 194"/>
                <a:gd name="T2" fmla="*/ 132 w 539"/>
                <a:gd name="T3" fmla="*/ 89 h 194"/>
                <a:gd name="T4" fmla="*/ 103 w 539"/>
                <a:gd name="T5" fmla="*/ 123 h 194"/>
                <a:gd name="T6" fmla="*/ 91 w 539"/>
                <a:gd name="T7" fmla="*/ 115 h 194"/>
                <a:gd name="T8" fmla="*/ 98 w 539"/>
                <a:gd name="T9" fmla="*/ 97 h 194"/>
                <a:gd name="T10" fmla="*/ 93 w 539"/>
                <a:gd name="T11" fmla="*/ 98 h 194"/>
                <a:gd name="T12" fmla="*/ 43 w 539"/>
                <a:gd name="T13" fmla="*/ 131 h 194"/>
                <a:gd name="T14" fmla="*/ 56 w 539"/>
                <a:gd name="T15" fmla="*/ 148 h 194"/>
                <a:gd name="T16" fmla="*/ 18 w 539"/>
                <a:gd name="T17" fmla="*/ 155 h 194"/>
                <a:gd name="T18" fmla="*/ 11 w 539"/>
                <a:gd name="T19" fmla="*/ 186 h 194"/>
                <a:gd name="T20" fmla="*/ 0 w 539"/>
                <a:gd name="T21" fmla="*/ 176 h 194"/>
                <a:gd name="T22" fmla="*/ 2 w 539"/>
                <a:gd name="T23" fmla="*/ 194 h 194"/>
                <a:gd name="T24" fmla="*/ 539 w 539"/>
                <a:gd name="T25"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9" h="194">
                  <a:moveTo>
                    <a:pt x="539" y="0"/>
                  </a:moveTo>
                  <a:lnTo>
                    <a:pt x="132" y="89"/>
                  </a:lnTo>
                  <a:lnTo>
                    <a:pt x="103" y="123"/>
                  </a:lnTo>
                  <a:lnTo>
                    <a:pt x="91" y="115"/>
                  </a:lnTo>
                  <a:lnTo>
                    <a:pt x="98" y="97"/>
                  </a:lnTo>
                  <a:lnTo>
                    <a:pt x="93" y="98"/>
                  </a:lnTo>
                  <a:lnTo>
                    <a:pt x="43" y="131"/>
                  </a:lnTo>
                  <a:lnTo>
                    <a:pt x="56" y="148"/>
                  </a:lnTo>
                  <a:lnTo>
                    <a:pt x="18" y="155"/>
                  </a:lnTo>
                  <a:lnTo>
                    <a:pt x="11" y="186"/>
                  </a:lnTo>
                  <a:lnTo>
                    <a:pt x="0" y="176"/>
                  </a:lnTo>
                  <a:lnTo>
                    <a:pt x="2" y="194"/>
                  </a:lnTo>
                  <a:lnTo>
                    <a:pt x="539" y="0"/>
                  </a:lnTo>
                  <a:close/>
                </a:path>
              </a:pathLst>
            </a:custGeom>
            <a:solidFill>
              <a:srgbClr val="656F7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67" name="Freeform 306"/>
            <p:cNvSpPr/>
            <p:nvPr/>
          </p:nvSpPr>
          <p:spPr bwMode="auto">
            <a:xfrm>
              <a:off x="3286126" y="2141538"/>
              <a:ext cx="855663" cy="307975"/>
            </a:xfrm>
            <a:custGeom>
              <a:avLst/>
              <a:gdLst>
                <a:gd name="T0" fmla="*/ 539 w 539"/>
                <a:gd name="T1" fmla="*/ 0 h 194"/>
                <a:gd name="T2" fmla="*/ 132 w 539"/>
                <a:gd name="T3" fmla="*/ 89 h 194"/>
                <a:gd name="T4" fmla="*/ 103 w 539"/>
                <a:gd name="T5" fmla="*/ 123 h 194"/>
                <a:gd name="T6" fmla="*/ 91 w 539"/>
                <a:gd name="T7" fmla="*/ 115 h 194"/>
                <a:gd name="T8" fmla="*/ 98 w 539"/>
                <a:gd name="T9" fmla="*/ 97 h 194"/>
                <a:gd name="T10" fmla="*/ 93 w 539"/>
                <a:gd name="T11" fmla="*/ 98 h 194"/>
                <a:gd name="T12" fmla="*/ 43 w 539"/>
                <a:gd name="T13" fmla="*/ 131 h 194"/>
                <a:gd name="T14" fmla="*/ 56 w 539"/>
                <a:gd name="T15" fmla="*/ 148 h 194"/>
                <a:gd name="T16" fmla="*/ 18 w 539"/>
                <a:gd name="T17" fmla="*/ 155 h 194"/>
                <a:gd name="T18" fmla="*/ 11 w 539"/>
                <a:gd name="T19" fmla="*/ 186 h 194"/>
                <a:gd name="T20" fmla="*/ 0 w 539"/>
                <a:gd name="T21" fmla="*/ 176 h 194"/>
                <a:gd name="T22" fmla="*/ 2 w 539"/>
                <a:gd name="T23" fmla="*/ 194 h 194"/>
                <a:gd name="T24" fmla="*/ 539 w 539"/>
                <a:gd name="T25"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9" h="194">
                  <a:moveTo>
                    <a:pt x="539" y="0"/>
                  </a:moveTo>
                  <a:lnTo>
                    <a:pt x="132" y="89"/>
                  </a:lnTo>
                  <a:lnTo>
                    <a:pt x="103" y="123"/>
                  </a:lnTo>
                  <a:lnTo>
                    <a:pt x="91" y="115"/>
                  </a:lnTo>
                  <a:lnTo>
                    <a:pt x="98" y="97"/>
                  </a:lnTo>
                  <a:lnTo>
                    <a:pt x="93" y="98"/>
                  </a:lnTo>
                  <a:lnTo>
                    <a:pt x="43" y="131"/>
                  </a:lnTo>
                  <a:lnTo>
                    <a:pt x="56" y="148"/>
                  </a:lnTo>
                  <a:lnTo>
                    <a:pt x="18" y="155"/>
                  </a:lnTo>
                  <a:lnTo>
                    <a:pt x="11" y="186"/>
                  </a:lnTo>
                  <a:lnTo>
                    <a:pt x="0" y="176"/>
                  </a:lnTo>
                  <a:lnTo>
                    <a:pt x="2" y="194"/>
                  </a:lnTo>
                  <a:lnTo>
                    <a:pt x="5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68" name="Freeform 307"/>
            <p:cNvSpPr>
              <a:spLocks noEditPoints="1"/>
            </p:cNvSpPr>
            <p:nvPr/>
          </p:nvSpPr>
          <p:spPr bwMode="auto">
            <a:xfrm>
              <a:off x="3190876" y="2282825"/>
              <a:ext cx="304800" cy="198438"/>
            </a:xfrm>
            <a:custGeom>
              <a:avLst/>
              <a:gdLst>
                <a:gd name="T0" fmla="*/ 28 w 163"/>
                <a:gd name="T1" fmla="*/ 42 h 106"/>
                <a:gd name="T2" fmla="*/ 28 w 163"/>
                <a:gd name="T3" fmla="*/ 42 h 106"/>
                <a:gd name="T4" fmla="*/ 28 w 163"/>
                <a:gd name="T5" fmla="*/ 42 h 106"/>
                <a:gd name="T6" fmla="*/ 33 w 163"/>
                <a:gd name="T7" fmla="*/ 46 h 106"/>
                <a:gd name="T8" fmla="*/ 19 w 163"/>
                <a:gd name="T9" fmla="*/ 65 h 106"/>
                <a:gd name="T10" fmla="*/ 19 w 163"/>
                <a:gd name="T11" fmla="*/ 65 h 106"/>
                <a:gd name="T12" fmla="*/ 19 w 163"/>
                <a:gd name="T13" fmla="*/ 65 h 106"/>
                <a:gd name="T14" fmla="*/ 14 w 163"/>
                <a:gd name="T15" fmla="*/ 62 h 106"/>
                <a:gd name="T16" fmla="*/ 14 w 163"/>
                <a:gd name="T17" fmla="*/ 62 h 106"/>
                <a:gd name="T18" fmla="*/ 26 w 163"/>
                <a:gd name="T19" fmla="*/ 44 h 106"/>
                <a:gd name="T20" fmla="*/ 26 w 163"/>
                <a:gd name="T21" fmla="*/ 44 h 106"/>
                <a:gd name="T22" fmla="*/ 26 w 163"/>
                <a:gd name="T23" fmla="*/ 44 h 106"/>
                <a:gd name="T24" fmla="*/ 26 w 163"/>
                <a:gd name="T25" fmla="*/ 44 h 106"/>
                <a:gd name="T26" fmla="*/ 27 w 163"/>
                <a:gd name="T27" fmla="*/ 44 h 106"/>
                <a:gd name="T28" fmla="*/ 28 w 163"/>
                <a:gd name="T29" fmla="*/ 42 h 106"/>
                <a:gd name="T30" fmla="*/ 28 w 163"/>
                <a:gd name="T31" fmla="*/ 42 h 106"/>
                <a:gd name="T32" fmla="*/ 130 w 163"/>
                <a:gd name="T33" fmla="*/ 8 h 106"/>
                <a:gd name="T34" fmla="*/ 0 w 163"/>
                <a:gd name="T35" fmla="*/ 36 h 106"/>
                <a:gd name="T36" fmla="*/ 3 w 163"/>
                <a:gd name="T37" fmla="*/ 106 h 106"/>
                <a:gd name="T38" fmla="*/ 52 w 163"/>
                <a:gd name="T39" fmla="*/ 89 h 106"/>
                <a:gd name="T40" fmla="*/ 51 w 163"/>
                <a:gd name="T41" fmla="*/ 74 h 106"/>
                <a:gd name="T42" fmla="*/ 60 w 163"/>
                <a:gd name="T43" fmla="*/ 82 h 106"/>
                <a:gd name="T44" fmla="*/ 66 w 163"/>
                <a:gd name="T45" fmla="*/ 56 h 106"/>
                <a:gd name="T46" fmla="*/ 98 w 163"/>
                <a:gd name="T47" fmla="*/ 50 h 106"/>
                <a:gd name="T48" fmla="*/ 87 w 163"/>
                <a:gd name="T49" fmla="*/ 36 h 106"/>
                <a:gd name="T50" fmla="*/ 130 w 163"/>
                <a:gd name="T51" fmla="*/ 8 h 106"/>
                <a:gd name="T52" fmla="*/ 163 w 163"/>
                <a:gd name="T53" fmla="*/ 0 h 106"/>
                <a:gd name="T54" fmla="*/ 134 w 163"/>
                <a:gd name="T55" fmla="*/ 7 h 106"/>
                <a:gd name="T56" fmla="*/ 128 w 163"/>
                <a:gd name="T57" fmla="*/ 22 h 106"/>
                <a:gd name="T58" fmla="*/ 138 w 163"/>
                <a:gd name="T59" fmla="*/ 29 h 106"/>
                <a:gd name="T60" fmla="*/ 163 w 163"/>
                <a:gd name="T61"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3" h="106">
                  <a:moveTo>
                    <a:pt x="28" y="42"/>
                  </a:moveTo>
                  <a:cubicBezTo>
                    <a:pt x="28" y="42"/>
                    <a:pt x="28" y="42"/>
                    <a:pt x="28" y="42"/>
                  </a:cubicBezTo>
                  <a:cubicBezTo>
                    <a:pt x="28" y="42"/>
                    <a:pt x="28" y="42"/>
                    <a:pt x="28" y="42"/>
                  </a:cubicBezTo>
                  <a:cubicBezTo>
                    <a:pt x="33" y="46"/>
                    <a:pt x="33" y="46"/>
                    <a:pt x="33" y="46"/>
                  </a:cubicBezTo>
                  <a:cubicBezTo>
                    <a:pt x="28" y="52"/>
                    <a:pt x="24" y="58"/>
                    <a:pt x="19" y="65"/>
                  </a:cubicBezTo>
                  <a:cubicBezTo>
                    <a:pt x="19" y="65"/>
                    <a:pt x="19" y="65"/>
                    <a:pt x="19" y="65"/>
                  </a:cubicBezTo>
                  <a:cubicBezTo>
                    <a:pt x="19" y="65"/>
                    <a:pt x="19" y="65"/>
                    <a:pt x="19" y="65"/>
                  </a:cubicBezTo>
                  <a:cubicBezTo>
                    <a:pt x="14" y="62"/>
                    <a:pt x="14" y="62"/>
                    <a:pt x="14" y="62"/>
                  </a:cubicBezTo>
                  <a:cubicBezTo>
                    <a:pt x="14" y="62"/>
                    <a:pt x="14" y="62"/>
                    <a:pt x="14" y="62"/>
                  </a:cubicBezTo>
                  <a:cubicBezTo>
                    <a:pt x="18" y="56"/>
                    <a:pt x="22" y="50"/>
                    <a:pt x="26" y="44"/>
                  </a:cubicBezTo>
                  <a:cubicBezTo>
                    <a:pt x="26" y="44"/>
                    <a:pt x="26" y="44"/>
                    <a:pt x="26" y="44"/>
                  </a:cubicBezTo>
                  <a:cubicBezTo>
                    <a:pt x="26" y="44"/>
                    <a:pt x="26" y="44"/>
                    <a:pt x="26" y="44"/>
                  </a:cubicBezTo>
                  <a:cubicBezTo>
                    <a:pt x="26" y="44"/>
                    <a:pt x="26" y="44"/>
                    <a:pt x="26" y="44"/>
                  </a:cubicBezTo>
                  <a:cubicBezTo>
                    <a:pt x="27" y="44"/>
                    <a:pt x="27" y="44"/>
                    <a:pt x="27" y="44"/>
                  </a:cubicBezTo>
                  <a:cubicBezTo>
                    <a:pt x="27" y="44"/>
                    <a:pt x="28" y="43"/>
                    <a:pt x="28" y="42"/>
                  </a:cubicBezTo>
                  <a:cubicBezTo>
                    <a:pt x="28" y="42"/>
                    <a:pt x="28" y="42"/>
                    <a:pt x="28" y="42"/>
                  </a:cubicBezTo>
                  <a:moveTo>
                    <a:pt x="130" y="8"/>
                  </a:moveTo>
                  <a:cubicBezTo>
                    <a:pt x="0" y="36"/>
                    <a:pt x="0" y="36"/>
                    <a:pt x="0" y="36"/>
                  </a:cubicBezTo>
                  <a:cubicBezTo>
                    <a:pt x="3" y="106"/>
                    <a:pt x="3" y="106"/>
                    <a:pt x="3" y="106"/>
                  </a:cubicBezTo>
                  <a:cubicBezTo>
                    <a:pt x="52" y="89"/>
                    <a:pt x="52" y="89"/>
                    <a:pt x="52" y="89"/>
                  </a:cubicBezTo>
                  <a:cubicBezTo>
                    <a:pt x="51" y="74"/>
                    <a:pt x="51" y="74"/>
                    <a:pt x="51" y="74"/>
                  </a:cubicBezTo>
                  <a:cubicBezTo>
                    <a:pt x="60" y="82"/>
                    <a:pt x="60" y="82"/>
                    <a:pt x="60" y="82"/>
                  </a:cubicBezTo>
                  <a:cubicBezTo>
                    <a:pt x="66" y="56"/>
                    <a:pt x="66" y="56"/>
                    <a:pt x="66" y="56"/>
                  </a:cubicBezTo>
                  <a:cubicBezTo>
                    <a:pt x="98" y="50"/>
                    <a:pt x="98" y="50"/>
                    <a:pt x="98" y="50"/>
                  </a:cubicBezTo>
                  <a:cubicBezTo>
                    <a:pt x="87" y="36"/>
                    <a:pt x="87" y="36"/>
                    <a:pt x="87" y="36"/>
                  </a:cubicBezTo>
                  <a:cubicBezTo>
                    <a:pt x="130" y="8"/>
                    <a:pt x="130" y="8"/>
                    <a:pt x="130" y="8"/>
                  </a:cubicBezTo>
                  <a:moveTo>
                    <a:pt x="163" y="0"/>
                  </a:moveTo>
                  <a:cubicBezTo>
                    <a:pt x="134" y="7"/>
                    <a:pt x="134" y="7"/>
                    <a:pt x="134" y="7"/>
                  </a:cubicBezTo>
                  <a:cubicBezTo>
                    <a:pt x="128" y="22"/>
                    <a:pt x="128" y="22"/>
                    <a:pt x="128" y="22"/>
                  </a:cubicBezTo>
                  <a:cubicBezTo>
                    <a:pt x="138" y="29"/>
                    <a:pt x="138" y="29"/>
                    <a:pt x="138" y="29"/>
                  </a:cubicBezTo>
                  <a:cubicBezTo>
                    <a:pt x="163" y="0"/>
                    <a:pt x="163" y="0"/>
                    <a:pt x="163" y="0"/>
                  </a:cubicBezTo>
                </a:path>
              </a:pathLst>
            </a:custGeom>
            <a:solidFill>
              <a:srgbClr val="2432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69" name="Freeform 308"/>
            <p:cNvSpPr/>
            <p:nvPr/>
          </p:nvSpPr>
          <p:spPr bwMode="auto">
            <a:xfrm>
              <a:off x="3227388" y="2360613"/>
              <a:ext cx="25400" cy="42863"/>
            </a:xfrm>
            <a:custGeom>
              <a:avLst/>
              <a:gdLst>
                <a:gd name="T0" fmla="*/ 9 w 14"/>
                <a:gd name="T1" fmla="*/ 0 h 23"/>
                <a:gd name="T2" fmla="*/ 9 w 14"/>
                <a:gd name="T3" fmla="*/ 0 h 23"/>
                <a:gd name="T4" fmla="*/ 8 w 14"/>
                <a:gd name="T5" fmla="*/ 2 h 23"/>
                <a:gd name="T6" fmla="*/ 12 w 14"/>
                <a:gd name="T7" fmla="*/ 6 h 23"/>
                <a:gd name="T8" fmla="*/ 0 w 14"/>
                <a:gd name="T9" fmla="*/ 23 h 23"/>
                <a:gd name="T10" fmla="*/ 0 w 14"/>
                <a:gd name="T11" fmla="*/ 23 h 23"/>
                <a:gd name="T12" fmla="*/ 14 w 14"/>
                <a:gd name="T13" fmla="*/ 4 h 23"/>
                <a:gd name="T14" fmla="*/ 9 w 14"/>
                <a:gd name="T15" fmla="*/ 0 h 23"/>
                <a:gd name="T16" fmla="*/ 9 w 14"/>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3">
                  <a:moveTo>
                    <a:pt x="9" y="0"/>
                  </a:moveTo>
                  <a:cubicBezTo>
                    <a:pt x="9" y="0"/>
                    <a:pt x="9" y="0"/>
                    <a:pt x="9" y="0"/>
                  </a:cubicBezTo>
                  <a:cubicBezTo>
                    <a:pt x="9" y="1"/>
                    <a:pt x="8" y="2"/>
                    <a:pt x="8" y="2"/>
                  </a:cubicBezTo>
                  <a:cubicBezTo>
                    <a:pt x="12" y="6"/>
                    <a:pt x="12" y="6"/>
                    <a:pt x="12" y="6"/>
                  </a:cubicBezTo>
                  <a:cubicBezTo>
                    <a:pt x="8" y="11"/>
                    <a:pt x="4" y="17"/>
                    <a:pt x="0" y="23"/>
                  </a:cubicBezTo>
                  <a:cubicBezTo>
                    <a:pt x="0" y="23"/>
                    <a:pt x="0" y="23"/>
                    <a:pt x="0" y="23"/>
                  </a:cubicBezTo>
                  <a:cubicBezTo>
                    <a:pt x="5" y="16"/>
                    <a:pt x="9" y="10"/>
                    <a:pt x="14" y="4"/>
                  </a:cubicBezTo>
                  <a:cubicBezTo>
                    <a:pt x="9" y="0"/>
                    <a:pt x="9" y="0"/>
                    <a:pt x="9" y="0"/>
                  </a:cubicBezTo>
                  <a:cubicBezTo>
                    <a:pt x="9" y="0"/>
                    <a:pt x="9" y="0"/>
                    <a:pt x="9" y="0"/>
                  </a:cubicBezTo>
                </a:path>
              </a:pathLst>
            </a:custGeom>
            <a:solidFill>
              <a:srgbClr val="121D2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70" name="Freeform 309"/>
            <p:cNvSpPr/>
            <p:nvPr/>
          </p:nvSpPr>
          <p:spPr bwMode="auto">
            <a:xfrm>
              <a:off x="3217863" y="2365375"/>
              <a:ext cx="31750" cy="38100"/>
            </a:xfrm>
            <a:custGeom>
              <a:avLst/>
              <a:gdLst>
                <a:gd name="T0" fmla="*/ 12 w 17"/>
                <a:gd name="T1" fmla="*/ 0 h 21"/>
                <a:gd name="T2" fmla="*/ 12 w 17"/>
                <a:gd name="T3" fmla="*/ 0 h 21"/>
                <a:gd name="T4" fmla="*/ 0 w 17"/>
                <a:gd name="T5" fmla="*/ 18 h 21"/>
                <a:gd name="T6" fmla="*/ 0 w 17"/>
                <a:gd name="T7" fmla="*/ 18 h 21"/>
                <a:gd name="T8" fmla="*/ 5 w 17"/>
                <a:gd name="T9" fmla="*/ 21 h 21"/>
                <a:gd name="T10" fmla="*/ 5 w 17"/>
                <a:gd name="T11" fmla="*/ 21 h 21"/>
                <a:gd name="T12" fmla="*/ 17 w 17"/>
                <a:gd name="T13" fmla="*/ 4 h 21"/>
                <a:gd name="T14" fmla="*/ 13 w 17"/>
                <a:gd name="T15" fmla="*/ 0 h 21"/>
                <a:gd name="T16" fmla="*/ 12 w 17"/>
                <a:gd name="T17" fmla="*/ 0 h 21"/>
                <a:gd name="T18" fmla="*/ 12 w 17"/>
                <a:gd name="T1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21">
                  <a:moveTo>
                    <a:pt x="12" y="0"/>
                  </a:moveTo>
                  <a:cubicBezTo>
                    <a:pt x="12" y="0"/>
                    <a:pt x="12" y="0"/>
                    <a:pt x="12" y="0"/>
                  </a:cubicBezTo>
                  <a:cubicBezTo>
                    <a:pt x="8" y="6"/>
                    <a:pt x="4" y="12"/>
                    <a:pt x="0" y="18"/>
                  </a:cubicBezTo>
                  <a:cubicBezTo>
                    <a:pt x="0" y="18"/>
                    <a:pt x="0" y="18"/>
                    <a:pt x="0" y="18"/>
                  </a:cubicBezTo>
                  <a:cubicBezTo>
                    <a:pt x="5" y="21"/>
                    <a:pt x="5" y="21"/>
                    <a:pt x="5" y="21"/>
                  </a:cubicBezTo>
                  <a:cubicBezTo>
                    <a:pt x="5" y="21"/>
                    <a:pt x="5" y="21"/>
                    <a:pt x="5" y="21"/>
                  </a:cubicBezTo>
                  <a:cubicBezTo>
                    <a:pt x="9" y="15"/>
                    <a:pt x="13" y="9"/>
                    <a:pt x="17" y="4"/>
                  </a:cubicBezTo>
                  <a:cubicBezTo>
                    <a:pt x="13" y="0"/>
                    <a:pt x="13" y="0"/>
                    <a:pt x="13" y="0"/>
                  </a:cubicBezTo>
                  <a:cubicBezTo>
                    <a:pt x="12" y="0"/>
                    <a:pt x="12" y="0"/>
                    <a:pt x="12" y="0"/>
                  </a:cubicBezTo>
                  <a:cubicBezTo>
                    <a:pt x="12" y="0"/>
                    <a:pt x="12" y="0"/>
                    <a:pt x="12"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71" name="Freeform 311"/>
            <p:cNvSpPr/>
            <p:nvPr/>
          </p:nvSpPr>
          <p:spPr bwMode="auto">
            <a:xfrm>
              <a:off x="3197226" y="1703388"/>
              <a:ext cx="84138" cy="777875"/>
            </a:xfrm>
            <a:custGeom>
              <a:avLst/>
              <a:gdLst>
                <a:gd name="T0" fmla="*/ 0 w 53"/>
                <a:gd name="T1" fmla="*/ 0 h 490"/>
                <a:gd name="T2" fmla="*/ 0 w 53"/>
                <a:gd name="T3" fmla="*/ 490 h 490"/>
                <a:gd name="T4" fmla="*/ 53 w 53"/>
                <a:gd name="T5" fmla="*/ 438 h 490"/>
                <a:gd name="T6" fmla="*/ 0 w 53"/>
                <a:gd name="T7" fmla="*/ 0 h 490"/>
              </a:gdLst>
              <a:ahLst/>
              <a:cxnLst>
                <a:cxn ang="0">
                  <a:pos x="T0" y="T1"/>
                </a:cxn>
                <a:cxn ang="0">
                  <a:pos x="T2" y="T3"/>
                </a:cxn>
                <a:cxn ang="0">
                  <a:pos x="T4" y="T5"/>
                </a:cxn>
                <a:cxn ang="0">
                  <a:pos x="T6" y="T7"/>
                </a:cxn>
              </a:cxnLst>
              <a:rect l="0" t="0" r="r" b="b"/>
              <a:pathLst>
                <a:path w="53" h="490">
                  <a:moveTo>
                    <a:pt x="0" y="0"/>
                  </a:moveTo>
                  <a:lnTo>
                    <a:pt x="0" y="490"/>
                  </a:lnTo>
                  <a:lnTo>
                    <a:pt x="53" y="438"/>
                  </a:lnTo>
                  <a:lnTo>
                    <a:pt x="0" y="0"/>
                  </a:lnTo>
                  <a:close/>
                </a:path>
              </a:pathLst>
            </a:custGeom>
            <a:solidFill>
              <a:srgbClr val="91CF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272" name="组合 271"/>
            <p:cNvGrpSpPr/>
            <p:nvPr/>
          </p:nvGrpSpPr>
          <p:grpSpPr>
            <a:xfrm>
              <a:off x="3109913" y="1703388"/>
              <a:ext cx="171451" cy="777875"/>
              <a:chOff x="3109913" y="1703388"/>
              <a:chExt cx="171451" cy="777875"/>
            </a:xfrm>
          </p:grpSpPr>
          <p:sp>
            <p:nvSpPr>
              <p:cNvPr id="275" name="Freeform 310"/>
              <p:cNvSpPr/>
              <p:nvPr/>
            </p:nvSpPr>
            <p:spPr bwMode="auto">
              <a:xfrm>
                <a:off x="3109913" y="1703388"/>
                <a:ext cx="87313" cy="777875"/>
              </a:xfrm>
              <a:custGeom>
                <a:avLst/>
                <a:gdLst>
                  <a:gd name="T0" fmla="*/ 55 w 55"/>
                  <a:gd name="T1" fmla="*/ 0 h 490"/>
                  <a:gd name="T2" fmla="*/ 55 w 55"/>
                  <a:gd name="T3" fmla="*/ 490 h 490"/>
                  <a:gd name="T4" fmla="*/ 0 w 55"/>
                  <a:gd name="T5" fmla="*/ 438 h 490"/>
                  <a:gd name="T6" fmla="*/ 55 w 55"/>
                  <a:gd name="T7" fmla="*/ 0 h 490"/>
                </a:gdLst>
                <a:ahLst/>
                <a:cxnLst>
                  <a:cxn ang="0">
                    <a:pos x="T0" y="T1"/>
                  </a:cxn>
                  <a:cxn ang="0">
                    <a:pos x="T2" y="T3"/>
                  </a:cxn>
                  <a:cxn ang="0">
                    <a:pos x="T4" y="T5"/>
                  </a:cxn>
                  <a:cxn ang="0">
                    <a:pos x="T6" y="T7"/>
                  </a:cxn>
                </a:cxnLst>
                <a:rect l="0" t="0" r="r" b="b"/>
                <a:pathLst>
                  <a:path w="55" h="490">
                    <a:moveTo>
                      <a:pt x="55" y="0"/>
                    </a:moveTo>
                    <a:lnTo>
                      <a:pt x="55" y="490"/>
                    </a:lnTo>
                    <a:lnTo>
                      <a:pt x="0" y="438"/>
                    </a:lnTo>
                    <a:lnTo>
                      <a:pt x="55" y="0"/>
                    </a:lnTo>
                    <a:close/>
                  </a:path>
                </a:pathLst>
              </a:custGeom>
              <a:solidFill>
                <a:schemeClr val="tx2"/>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76" name="Freeform 312"/>
              <p:cNvSpPr/>
              <p:nvPr/>
            </p:nvSpPr>
            <p:spPr bwMode="auto">
              <a:xfrm>
                <a:off x="3197226" y="1703388"/>
                <a:ext cx="84138" cy="777875"/>
              </a:xfrm>
              <a:custGeom>
                <a:avLst/>
                <a:gdLst>
                  <a:gd name="T0" fmla="*/ 0 w 53"/>
                  <a:gd name="T1" fmla="*/ 0 h 490"/>
                  <a:gd name="T2" fmla="*/ 0 w 53"/>
                  <a:gd name="T3" fmla="*/ 490 h 490"/>
                  <a:gd name="T4" fmla="*/ 53 w 53"/>
                  <a:gd name="T5" fmla="*/ 438 h 490"/>
                  <a:gd name="T6" fmla="*/ 0 w 53"/>
                  <a:gd name="T7" fmla="*/ 0 h 490"/>
                </a:gdLst>
                <a:ahLst/>
                <a:cxnLst>
                  <a:cxn ang="0">
                    <a:pos x="T0" y="T1"/>
                  </a:cxn>
                  <a:cxn ang="0">
                    <a:pos x="T2" y="T3"/>
                  </a:cxn>
                  <a:cxn ang="0">
                    <a:pos x="T4" y="T5"/>
                  </a:cxn>
                  <a:cxn ang="0">
                    <a:pos x="T6" y="T7"/>
                  </a:cxn>
                </a:cxnLst>
                <a:rect l="0" t="0" r="r" b="b"/>
                <a:pathLst>
                  <a:path w="53" h="490">
                    <a:moveTo>
                      <a:pt x="0" y="0"/>
                    </a:moveTo>
                    <a:lnTo>
                      <a:pt x="0" y="490"/>
                    </a:lnTo>
                    <a:lnTo>
                      <a:pt x="53" y="438"/>
                    </a:lnTo>
                    <a:lnTo>
                      <a:pt x="0" y="0"/>
                    </a:ln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273" name="Freeform 314"/>
            <p:cNvSpPr/>
            <p:nvPr/>
          </p:nvSpPr>
          <p:spPr bwMode="auto">
            <a:xfrm>
              <a:off x="3303588" y="3792538"/>
              <a:ext cx="157163" cy="301625"/>
            </a:xfrm>
            <a:custGeom>
              <a:avLst/>
              <a:gdLst>
                <a:gd name="T0" fmla="*/ 86 w 99"/>
                <a:gd name="T1" fmla="*/ 0 h 190"/>
                <a:gd name="T2" fmla="*/ 80 w 99"/>
                <a:gd name="T3" fmla="*/ 6 h 190"/>
                <a:gd name="T4" fmla="*/ 6 w 99"/>
                <a:gd name="T5" fmla="*/ 80 h 190"/>
                <a:gd name="T6" fmla="*/ 0 w 99"/>
                <a:gd name="T7" fmla="*/ 108 h 190"/>
                <a:gd name="T8" fmla="*/ 13 w 99"/>
                <a:gd name="T9" fmla="*/ 165 h 190"/>
                <a:gd name="T10" fmla="*/ 48 w 99"/>
                <a:gd name="T11" fmla="*/ 190 h 190"/>
                <a:gd name="T12" fmla="*/ 80 w 99"/>
                <a:gd name="T13" fmla="*/ 182 h 190"/>
                <a:gd name="T14" fmla="*/ 70 w 99"/>
                <a:gd name="T15" fmla="*/ 177 h 190"/>
                <a:gd name="T16" fmla="*/ 51 w 99"/>
                <a:gd name="T17" fmla="*/ 152 h 190"/>
                <a:gd name="T18" fmla="*/ 46 w 99"/>
                <a:gd name="T19" fmla="*/ 135 h 190"/>
                <a:gd name="T20" fmla="*/ 72 w 99"/>
                <a:gd name="T21" fmla="*/ 103 h 190"/>
                <a:gd name="T22" fmla="*/ 78 w 99"/>
                <a:gd name="T23" fmla="*/ 87 h 190"/>
                <a:gd name="T24" fmla="*/ 66 w 99"/>
                <a:gd name="T25" fmla="*/ 66 h 190"/>
                <a:gd name="T26" fmla="*/ 81 w 99"/>
                <a:gd name="T27" fmla="*/ 49 h 190"/>
                <a:gd name="T28" fmla="*/ 90 w 99"/>
                <a:gd name="T29" fmla="*/ 32 h 190"/>
                <a:gd name="T30" fmla="*/ 99 w 99"/>
                <a:gd name="T31" fmla="*/ 28 h 190"/>
                <a:gd name="T32" fmla="*/ 84 w 99"/>
                <a:gd name="T33" fmla="*/ 7 h 190"/>
                <a:gd name="T34" fmla="*/ 92 w 99"/>
                <a:gd name="T35" fmla="*/ 7 h 190"/>
                <a:gd name="T36" fmla="*/ 91 w 99"/>
                <a:gd name="T37" fmla="*/ 6 h 190"/>
                <a:gd name="T38" fmla="*/ 86 w 99"/>
                <a:gd name="T39"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90">
                  <a:moveTo>
                    <a:pt x="86" y="0"/>
                  </a:moveTo>
                  <a:lnTo>
                    <a:pt x="80" y="6"/>
                  </a:lnTo>
                  <a:lnTo>
                    <a:pt x="6" y="80"/>
                  </a:lnTo>
                  <a:lnTo>
                    <a:pt x="0" y="108"/>
                  </a:lnTo>
                  <a:lnTo>
                    <a:pt x="13" y="165"/>
                  </a:lnTo>
                  <a:lnTo>
                    <a:pt x="48" y="190"/>
                  </a:lnTo>
                  <a:lnTo>
                    <a:pt x="80" y="182"/>
                  </a:lnTo>
                  <a:lnTo>
                    <a:pt x="70" y="177"/>
                  </a:lnTo>
                  <a:lnTo>
                    <a:pt x="51" y="152"/>
                  </a:lnTo>
                  <a:lnTo>
                    <a:pt x="46" y="135"/>
                  </a:lnTo>
                  <a:lnTo>
                    <a:pt x="72" y="103"/>
                  </a:lnTo>
                  <a:lnTo>
                    <a:pt x="78" y="87"/>
                  </a:lnTo>
                  <a:lnTo>
                    <a:pt x="66" y="66"/>
                  </a:lnTo>
                  <a:lnTo>
                    <a:pt x="81" y="49"/>
                  </a:lnTo>
                  <a:lnTo>
                    <a:pt x="90" y="32"/>
                  </a:lnTo>
                  <a:lnTo>
                    <a:pt x="99" y="28"/>
                  </a:lnTo>
                  <a:lnTo>
                    <a:pt x="84" y="7"/>
                  </a:lnTo>
                  <a:lnTo>
                    <a:pt x="92" y="7"/>
                  </a:lnTo>
                  <a:lnTo>
                    <a:pt x="91" y="6"/>
                  </a:lnTo>
                  <a:lnTo>
                    <a:pt x="86" y="0"/>
                  </a:lnTo>
                  <a:close/>
                </a:path>
              </a:pathLst>
            </a:custGeom>
            <a:solidFill>
              <a:srgbClr val="30404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274" name="Freeform 315"/>
            <p:cNvSpPr/>
            <p:nvPr/>
          </p:nvSpPr>
          <p:spPr bwMode="auto">
            <a:xfrm>
              <a:off x="3303588" y="3792538"/>
              <a:ext cx="157163" cy="301625"/>
            </a:xfrm>
            <a:custGeom>
              <a:avLst/>
              <a:gdLst>
                <a:gd name="T0" fmla="*/ 86 w 99"/>
                <a:gd name="T1" fmla="*/ 0 h 190"/>
                <a:gd name="T2" fmla="*/ 80 w 99"/>
                <a:gd name="T3" fmla="*/ 6 h 190"/>
                <a:gd name="T4" fmla="*/ 6 w 99"/>
                <a:gd name="T5" fmla="*/ 80 h 190"/>
                <a:gd name="T6" fmla="*/ 0 w 99"/>
                <a:gd name="T7" fmla="*/ 108 h 190"/>
                <a:gd name="T8" fmla="*/ 13 w 99"/>
                <a:gd name="T9" fmla="*/ 165 h 190"/>
                <a:gd name="T10" fmla="*/ 48 w 99"/>
                <a:gd name="T11" fmla="*/ 190 h 190"/>
                <a:gd name="T12" fmla="*/ 80 w 99"/>
                <a:gd name="T13" fmla="*/ 182 h 190"/>
                <a:gd name="T14" fmla="*/ 70 w 99"/>
                <a:gd name="T15" fmla="*/ 177 h 190"/>
                <a:gd name="T16" fmla="*/ 51 w 99"/>
                <a:gd name="T17" fmla="*/ 152 h 190"/>
                <a:gd name="T18" fmla="*/ 46 w 99"/>
                <a:gd name="T19" fmla="*/ 135 h 190"/>
                <a:gd name="T20" fmla="*/ 72 w 99"/>
                <a:gd name="T21" fmla="*/ 103 h 190"/>
                <a:gd name="T22" fmla="*/ 78 w 99"/>
                <a:gd name="T23" fmla="*/ 87 h 190"/>
                <a:gd name="T24" fmla="*/ 66 w 99"/>
                <a:gd name="T25" fmla="*/ 66 h 190"/>
                <a:gd name="T26" fmla="*/ 81 w 99"/>
                <a:gd name="T27" fmla="*/ 49 h 190"/>
                <a:gd name="T28" fmla="*/ 90 w 99"/>
                <a:gd name="T29" fmla="*/ 32 h 190"/>
                <a:gd name="T30" fmla="*/ 99 w 99"/>
                <a:gd name="T31" fmla="*/ 28 h 190"/>
                <a:gd name="T32" fmla="*/ 84 w 99"/>
                <a:gd name="T33" fmla="*/ 7 h 190"/>
                <a:gd name="T34" fmla="*/ 92 w 99"/>
                <a:gd name="T35" fmla="*/ 7 h 190"/>
                <a:gd name="T36" fmla="*/ 91 w 99"/>
                <a:gd name="T37" fmla="*/ 6 h 190"/>
                <a:gd name="T38" fmla="*/ 86 w 99"/>
                <a:gd name="T39"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90">
                  <a:moveTo>
                    <a:pt x="86" y="0"/>
                  </a:moveTo>
                  <a:lnTo>
                    <a:pt x="80" y="6"/>
                  </a:lnTo>
                  <a:lnTo>
                    <a:pt x="6" y="80"/>
                  </a:lnTo>
                  <a:lnTo>
                    <a:pt x="0" y="108"/>
                  </a:lnTo>
                  <a:lnTo>
                    <a:pt x="13" y="165"/>
                  </a:lnTo>
                  <a:lnTo>
                    <a:pt x="48" y="190"/>
                  </a:lnTo>
                  <a:lnTo>
                    <a:pt x="80" y="182"/>
                  </a:lnTo>
                  <a:lnTo>
                    <a:pt x="70" y="177"/>
                  </a:lnTo>
                  <a:lnTo>
                    <a:pt x="51" y="152"/>
                  </a:lnTo>
                  <a:lnTo>
                    <a:pt x="46" y="135"/>
                  </a:lnTo>
                  <a:lnTo>
                    <a:pt x="72" y="103"/>
                  </a:lnTo>
                  <a:lnTo>
                    <a:pt x="78" y="87"/>
                  </a:lnTo>
                  <a:lnTo>
                    <a:pt x="66" y="66"/>
                  </a:lnTo>
                  <a:lnTo>
                    <a:pt x="81" y="49"/>
                  </a:lnTo>
                  <a:lnTo>
                    <a:pt x="90" y="32"/>
                  </a:lnTo>
                  <a:lnTo>
                    <a:pt x="99" y="28"/>
                  </a:lnTo>
                  <a:lnTo>
                    <a:pt x="84" y="7"/>
                  </a:lnTo>
                  <a:lnTo>
                    <a:pt x="92" y="7"/>
                  </a:lnTo>
                  <a:lnTo>
                    <a:pt x="91" y="6"/>
                  </a:lnTo>
                  <a:lnTo>
                    <a:pt x="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306" name="矩形 305"/>
          <p:cNvSpPr/>
          <p:nvPr/>
        </p:nvSpPr>
        <p:spPr>
          <a:xfrm>
            <a:off x="369161" y="384829"/>
            <a:ext cx="1607820" cy="521970"/>
          </a:xfrm>
          <a:prstGeom prst="rect">
            <a:avLst/>
          </a:prstGeom>
        </p:spPr>
        <p:txBody>
          <a:bodyPr wrap="none">
            <a:spAutoFit/>
          </a:bodyPr>
          <a:lstStyle/>
          <a:p>
            <a:r>
              <a:rPr lang="zh-CN" altLang="en-US" sz="2800" b="1" dirty="0">
                <a:solidFill>
                  <a:schemeClr val="bg2">
                    <a:lumMod val="50000"/>
                  </a:schemeClr>
                </a:solidFill>
                <a:latin typeface="+mn-ea"/>
              </a:rPr>
              <a:t>未来展望</a:t>
            </a:r>
            <a:endParaRPr lang="zh-CN" altLang="en-US" sz="2800" dirty="0">
              <a:solidFill>
                <a:schemeClr val="bg2">
                  <a:lumMod val="50000"/>
                </a:schemeClr>
              </a:solidFill>
              <a:latin typeface="+mn-ea"/>
            </a:endParaRPr>
          </a:p>
        </p:txBody>
      </p:sp>
      <p:sp>
        <p:nvSpPr>
          <p:cNvPr id="307" name="文本框 66"/>
          <p:cNvSpPr txBox="1">
            <a:spLocks noChangeArrowheads="1"/>
          </p:cNvSpPr>
          <p:nvPr/>
        </p:nvSpPr>
        <p:spPr bwMode="auto">
          <a:xfrm>
            <a:off x="1971119" y="5368839"/>
            <a:ext cx="8252692" cy="1255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fontAlgn="base">
              <a:lnSpc>
                <a:spcPct val="130000"/>
              </a:lnSpc>
              <a:spcBef>
                <a:spcPct val="0"/>
              </a:spcBef>
              <a:spcAft>
                <a:spcPct val="0"/>
              </a:spcAft>
            </a:pPr>
            <a:r>
              <a:rPr lang="zh-CN" altLang="en-US" sz="2000" dirty="0">
                <a:solidFill>
                  <a:schemeClr val="bg2">
                    <a:lumMod val="50000"/>
                  </a:schemeClr>
                </a:solidFill>
                <a:latin typeface="+mn-ea"/>
                <a:cs typeface="Arial" panose="020B0604020202020204" pitchFamily="34" charset="0"/>
              </a:rPr>
              <a:t>我们希望我们的工作</a:t>
            </a:r>
            <a:endParaRPr lang="en-US" altLang="zh-CN" sz="2000" dirty="0">
              <a:solidFill>
                <a:schemeClr val="bg2">
                  <a:lumMod val="50000"/>
                </a:schemeClr>
              </a:solidFill>
              <a:latin typeface="+mn-ea"/>
              <a:cs typeface="Arial" panose="020B0604020202020204" pitchFamily="34" charset="0"/>
            </a:endParaRPr>
          </a:p>
          <a:p>
            <a:pPr algn="ctr" defTabSz="914400" fontAlgn="base">
              <a:lnSpc>
                <a:spcPct val="130000"/>
              </a:lnSpc>
              <a:spcBef>
                <a:spcPct val="0"/>
              </a:spcBef>
              <a:spcAft>
                <a:spcPct val="0"/>
              </a:spcAft>
            </a:pPr>
            <a:r>
              <a:rPr lang="zh-CN" altLang="en-US" sz="2000" dirty="0">
                <a:solidFill>
                  <a:schemeClr val="bg2">
                    <a:lumMod val="50000"/>
                  </a:schemeClr>
                </a:solidFill>
                <a:latin typeface="+mn-ea"/>
                <a:cs typeface="Arial" panose="020B0604020202020204" pitchFamily="34" charset="0"/>
              </a:rPr>
              <a:t>能为新时代的调度模型提供测试环境</a:t>
            </a:r>
            <a:endParaRPr lang="en-US" altLang="zh-CN" sz="2000" dirty="0">
              <a:solidFill>
                <a:schemeClr val="bg2">
                  <a:lumMod val="50000"/>
                </a:schemeClr>
              </a:solidFill>
              <a:latin typeface="+mn-ea"/>
              <a:cs typeface="Arial" panose="020B0604020202020204" pitchFamily="34" charset="0"/>
            </a:endParaRPr>
          </a:p>
          <a:p>
            <a:pPr algn="ctr" defTabSz="914400" fontAlgn="base">
              <a:lnSpc>
                <a:spcPct val="130000"/>
              </a:lnSpc>
              <a:spcBef>
                <a:spcPct val="0"/>
              </a:spcBef>
              <a:spcAft>
                <a:spcPct val="0"/>
              </a:spcAft>
            </a:pPr>
            <a:r>
              <a:rPr lang="zh-CN" altLang="en-US" sz="2000" dirty="0">
                <a:solidFill>
                  <a:schemeClr val="bg2">
                    <a:lumMod val="50000"/>
                  </a:schemeClr>
                </a:solidFill>
                <a:latin typeface="+mn-ea"/>
                <a:cs typeface="Arial" panose="020B0604020202020204" pitchFamily="34" charset="0"/>
              </a:rPr>
              <a:t>能成为物联网纪元的智能交通系统构建的新思路</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22" presetClass="entr" presetSubtype="1" fill="hold" grpId="0" nodeType="withEffect">
                                  <p:stCondLst>
                                    <p:cond delay="750"/>
                                  </p:stCondLst>
                                  <p:iterate type="lt">
                                    <p:tmPct val="5000"/>
                                  </p:iterate>
                                  <p:childTnLst>
                                    <p:set>
                                      <p:cBhvr>
                                        <p:cTn id="11" dur="1" fill="hold">
                                          <p:stCondLst>
                                            <p:cond delay="0"/>
                                          </p:stCondLst>
                                        </p:cTn>
                                        <p:tgtEl>
                                          <p:spTgt spid="307"/>
                                        </p:tgtEl>
                                        <p:attrNameLst>
                                          <p:attrName>style.visibility</p:attrName>
                                        </p:attrNameLst>
                                      </p:cBhvr>
                                      <p:to>
                                        <p:strVal val="visible"/>
                                      </p:to>
                                    </p:set>
                                    <p:animEffect transition="in" filter="wipe(up)">
                                      <p:cBhvr>
                                        <p:cTn id="12" dur="500"/>
                                        <p:tgtEl>
                                          <p:spTgt spid="3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矩形 305"/>
          <p:cNvSpPr/>
          <p:nvPr/>
        </p:nvSpPr>
        <p:spPr>
          <a:xfrm>
            <a:off x="369161" y="384829"/>
            <a:ext cx="1620957" cy="523220"/>
          </a:xfrm>
          <a:prstGeom prst="rect">
            <a:avLst/>
          </a:prstGeom>
        </p:spPr>
        <p:txBody>
          <a:bodyPr wrap="none">
            <a:spAutoFit/>
          </a:bodyPr>
          <a:lstStyle/>
          <a:p>
            <a:r>
              <a:rPr lang="zh-CN" altLang="en-US" sz="2800" b="1" dirty="0">
                <a:solidFill>
                  <a:schemeClr val="bg2">
                    <a:lumMod val="50000"/>
                  </a:schemeClr>
                </a:solidFill>
                <a:latin typeface="+mn-ea"/>
              </a:rPr>
              <a:t>组内分工</a:t>
            </a:r>
            <a:endParaRPr lang="zh-CN" altLang="en-US" sz="2800" dirty="0">
              <a:solidFill>
                <a:schemeClr val="bg2">
                  <a:lumMod val="50000"/>
                </a:schemeClr>
              </a:solidFill>
              <a:latin typeface="+mn-ea"/>
            </a:endParaRPr>
          </a:p>
        </p:txBody>
      </p:sp>
      <p:pic>
        <p:nvPicPr>
          <p:cNvPr id="305" name="图片 304">
            <a:extLst>
              <a:ext uri="{FF2B5EF4-FFF2-40B4-BE49-F238E27FC236}">
                <a16:creationId xmlns:a16="http://schemas.microsoft.com/office/drawing/2014/main" id="{2400BE00-96C3-4B98-A209-38275D234299}"/>
              </a:ext>
            </a:extLst>
          </p:cNvPr>
          <p:cNvPicPr/>
          <p:nvPr/>
        </p:nvPicPr>
        <p:blipFill>
          <a:blip r:embed="rId2"/>
          <a:stretch>
            <a:fillRect/>
          </a:stretch>
        </p:blipFill>
        <p:spPr>
          <a:xfrm>
            <a:off x="3926027" y="1741237"/>
            <a:ext cx="828000" cy="828000"/>
          </a:xfrm>
          <a:prstGeom prst="rect">
            <a:avLst/>
          </a:prstGeom>
          <a:noFill/>
          <a:ln w="9525">
            <a:noFill/>
          </a:ln>
        </p:spPr>
      </p:pic>
      <p:pic>
        <p:nvPicPr>
          <p:cNvPr id="308" name="图片 307">
            <a:extLst>
              <a:ext uri="{FF2B5EF4-FFF2-40B4-BE49-F238E27FC236}">
                <a16:creationId xmlns:a16="http://schemas.microsoft.com/office/drawing/2014/main" id="{9A328D70-4975-4502-9309-2E33ABC03A08}"/>
              </a:ext>
            </a:extLst>
          </p:cNvPr>
          <p:cNvPicPr/>
          <p:nvPr/>
        </p:nvPicPr>
        <p:blipFill>
          <a:blip r:embed="rId3"/>
          <a:stretch>
            <a:fillRect/>
          </a:stretch>
        </p:blipFill>
        <p:spPr>
          <a:xfrm>
            <a:off x="3926027" y="3397317"/>
            <a:ext cx="828000" cy="828000"/>
          </a:xfrm>
          <a:prstGeom prst="rect">
            <a:avLst/>
          </a:prstGeom>
          <a:noFill/>
          <a:ln w="9525">
            <a:noFill/>
          </a:ln>
        </p:spPr>
      </p:pic>
      <p:pic>
        <p:nvPicPr>
          <p:cNvPr id="309" name="图片 308">
            <a:extLst>
              <a:ext uri="{FF2B5EF4-FFF2-40B4-BE49-F238E27FC236}">
                <a16:creationId xmlns:a16="http://schemas.microsoft.com/office/drawing/2014/main" id="{C961DB6D-9961-41D7-9097-A51E4D5BC648}"/>
              </a:ext>
            </a:extLst>
          </p:cNvPr>
          <p:cNvPicPr/>
          <p:nvPr/>
        </p:nvPicPr>
        <p:blipFill>
          <a:blip r:embed="rId4"/>
          <a:stretch>
            <a:fillRect/>
          </a:stretch>
        </p:blipFill>
        <p:spPr>
          <a:xfrm>
            <a:off x="4790262" y="4225357"/>
            <a:ext cx="792000" cy="792000"/>
          </a:xfrm>
          <a:prstGeom prst="rect">
            <a:avLst/>
          </a:prstGeom>
          <a:noFill/>
          <a:ln w="9525">
            <a:noFill/>
          </a:ln>
        </p:spPr>
      </p:pic>
      <p:pic>
        <p:nvPicPr>
          <p:cNvPr id="310" name="图片 309">
            <a:extLst>
              <a:ext uri="{FF2B5EF4-FFF2-40B4-BE49-F238E27FC236}">
                <a16:creationId xmlns:a16="http://schemas.microsoft.com/office/drawing/2014/main" id="{B0AC8632-B45A-4F63-A90A-3805D51B1F3C}"/>
              </a:ext>
            </a:extLst>
          </p:cNvPr>
          <p:cNvPicPr/>
          <p:nvPr/>
        </p:nvPicPr>
        <p:blipFill>
          <a:blip r:embed="rId5"/>
          <a:stretch>
            <a:fillRect/>
          </a:stretch>
        </p:blipFill>
        <p:spPr>
          <a:xfrm>
            <a:off x="4754067" y="2569277"/>
            <a:ext cx="828000" cy="828000"/>
          </a:xfrm>
          <a:prstGeom prst="rect">
            <a:avLst/>
          </a:prstGeom>
          <a:noFill/>
          <a:ln w="9525">
            <a:noFill/>
          </a:ln>
        </p:spPr>
      </p:pic>
      <p:sp>
        <p:nvSpPr>
          <p:cNvPr id="311" name="矩形 310">
            <a:extLst>
              <a:ext uri="{FF2B5EF4-FFF2-40B4-BE49-F238E27FC236}">
                <a16:creationId xmlns:a16="http://schemas.microsoft.com/office/drawing/2014/main" id="{AE8E188B-837B-4B92-B3DD-8B1A9DA26ED2}"/>
              </a:ext>
            </a:extLst>
          </p:cNvPr>
          <p:cNvSpPr/>
          <p:nvPr/>
        </p:nvSpPr>
        <p:spPr>
          <a:xfrm>
            <a:off x="1990117" y="1806308"/>
            <a:ext cx="9584262" cy="3108543"/>
          </a:xfrm>
          <a:prstGeom prst="rect">
            <a:avLst/>
          </a:prstGeom>
        </p:spPr>
        <p:txBody>
          <a:bodyPr wrap="square">
            <a:spAutoFit/>
          </a:bodyPr>
          <a:lstStyle/>
          <a:p>
            <a:pPr algn="just"/>
            <a:r>
              <a:rPr lang="zh-CN" altLang="en-US" sz="2800" b="1" dirty="0">
                <a:latin typeface="Calibri Light" panose="020F0302020204030204" charset="0"/>
                <a:ea typeface="华文仿宋" panose="02010600040101010101" charset="-122"/>
              </a:rPr>
              <a:t>乐亦康                                    </a:t>
            </a:r>
            <a:r>
              <a:rPr lang="zh-CN" altLang="en-US" sz="2400" b="1" dirty="0">
                <a:latin typeface="Calibri Light" panose="020F0302020204030204" charset="0"/>
                <a:ea typeface="华文仿宋" panose="02010600040101010101" charset="-122"/>
              </a:rPr>
              <a:t>视觉识别测量 序列预报 改写</a:t>
            </a:r>
            <a:r>
              <a:rPr lang="en-US" altLang="zh-CN" sz="2400" b="1" dirty="0">
                <a:latin typeface="Calibri Light" panose="020F0302020204030204" charset="0"/>
                <a:ea typeface="华文仿宋" panose="02010600040101010101" charset="-122"/>
              </a:rPr>
              <a:t>RVO2</a:t>
            </a:r>
            <a:r>
              <a:rPr lang="zh-CN" altLang="en-US" sz="2400" b="1" dirty="0">
                <a:latin typeface="Calibri Light" panose="020F0302020204030204" charset="0"/>
                <a:ea typeface="华文仿宋" panose="02010600040101010101" charset="-122"/>
              </a:rPr>
              <a:t>调度  </a:t>
            </a:r>
            <a:endParaRPr lang="zh-CN" altLang="en-US" sz="2800" b="1" dirty="0">
              <a:latin typeface="Calibri Light" panose="020F0302020204030204" charset="0"/>
              <a:ea typeface="华文仿宋" panose="02010600040101010101" charset="-122"/>
            </a:endParaRPr>
          </a:p>
          <a:p>
            <a:pPr algn="just"/>
            <a:endParaRPr lang="zh-CN" altLang="en-US" sz="2800" b="1" dirty="0">
              <a:latin typeface="Calibri Light" panose="020F0302020204030204" charset="0"/>
              <a:ea typeface="华文仿宋" panose="02010600040101010101" charset="-122"/>
            </a:endParaRPr>
          </a:p>
          <a:p>
            <a:pPr algn="just"/>
            <a:r>
              <a:rPr lang="zh-CN" altLang="en-US" sz="2800" b="1" dirty="0">
                <a:latin typeface="Calibri Light" panose="020F0302020204030204" charset="0"/>
                <a:ea typeface="华文仿宋" panose="02010600040101010101" charset="-122"/>
              </a:rPr>
              <a:t>黄霖华                                    </a:t>
            </a:r>
            <a:r>
              <a:rPr lang="zh-CN" altLang="en-US" sz="2400" b="1" dirty="0">
                <a:latin typeface="Calibri Light" panose="020F0302020204030204" charset="0"/>
                <a:ea typeface="华文仿宋" panose="02010600040101010101" charset="-122"/>
              </a:rPr>
              <a:t>车辆调度算法 调度模拟器</a:t>
            </a:r>
            <a:endParaRPr lang="zh-CN" altLang="en-US" sz="2800" b="1" dirty="0">
              <a:latin typeface="Calibri Light" panose="020F0302020204030204" charset="0"/>
              <a:ea typeface="华文仿宋" panose="02010600040101010101" charset="-122"/>
            </a:endParaRPr>
          </a:p>
          <a:p>
            <a:pPr algn="just"/>
            <a:endParaRPr lang="zh-CN" altLang="en-US" sz="2800" b="1" dirty="0">
              <a:latin typeface="Calibri Light" panose="020F0302020204030204" charset="0"/>
              <a:ea typeface="华文仿宋" panose="02010600040101010101" charset="-122"/>
            </a:endParaRPr>
          </a:p>
          <a:p>
            <a:pPr algn="just"/>
            <a:r>
              <a:rPr lang="zh-CN" altLang="en-US" sz="2800" b="1" dirty="0">
                <a:latin typeface="Calibri Light" panose="020F0302020204030204" charset="0"/>
                <a:ea typeface="华文仿宋" panose="02010600040101010101" charset="-122"/>
              </a:rPr>
              <a:t>许元元                                    </a:t>
            </a:r>
            <a:r>
              <a:rPr lang="zh-CN" altLang="en-US" sz="2400" b="1" dirty="0">
                <a:latin typeface="Calibri Light" panose="020F0302020204030204" charset="0"/>
                <a:ea typeface="华文仿宋" panose="02010600040101010101" charset="-122"/>
              </a:rPr>
              <a:t>视觉巡线算法 模拟器可视化 </a:t>
            </a:r>
            <a:r>
              <a:rPr lang="en-US" altLang="zh-CN" sz="2400" b="1" dirty="0">
                <a:latin typeface="Calibri Light" panose="020F0302020204030204" charset="0"/>
                <a:ea typeface="华文仿宋" panose="02010600040101010101" charset="-122"/>
              </a:rPr>
              <a:t>RV02</a:t>
            </a:r>
            <a:r>
              <a:rPr lang="zh-CN" altLang="en-US" sz="2400" b="1" dirty="0">
                <a:latin typeface="Calibri Light" panose="020F0302020204030204" charset="0"/>
                <a:ea typeface="华文仿宋" panose="02010600040101010101" charset="-122"/>
              </a:rPr>
              <a:t>调参 </a:t>
            </a:r>
            <a:endParaRPr lang="zh-CN" altLang="en-US" sz="2800" b="1" dirty="0">
              <a:latin typeface="Calibri Light" panose="020F0302020204030204" charset="0"/>
              <a:ea typeface="华文仿宋" panose="02010600040101010101" charset="-122"/>
            </a:endParaRPr>
          </a:p>
          <a:p>
            <a:pPr algn="just"/>
            <a:endParaRPr lang="zh-CN" altLang="en-US" sz="2800" b="1" dirty="0">
              <a:latin typeface="Calibri Light" panose="020F0302020204030204" charset="0"/>
              <a:ea typeface="华文仿宋" panose="02010600040101010101" charset="-122"/>
            </a:endParaRPr>
          </a:p>
          <a:p>
            <a:pPr algn="just"/>
            <a:r>
              <a:rPr lang="zh-CN" altLang="en-US" sz="2800" b="1" dirty="0">
                <a:latin typeface="Calibri Light" panose="020F0302020204030204" charset="0"/>
                <a:ea typeface="华文仿宋" panose="02010600040101010101" charset="-122"/>
              </a:rPr>
              <a:t>吴天铭                                    </a:t>
            </a:r>
            <a:r>
              <a:rPr lang="zh-CN" altLang="en-US" sz="2400" b="1" dirty="0">
                <a:latin typeface="Calibri Light" panose="020F0302020204030204" charset="0"/>
                <a:ea typeface="华文仿宋" panose="02010600040101010101" charset="-122"/>
              </a:rPr>
              <a:t>硬件组装 构建数据传输架构</a:t>
            </a:r>
            <a:endParaRPr lang="zh-CN" altLang="en-US" sz="2800" b="1" dirty="0">
              <a:latin typeface="Calibri Light" panose="020F0302020204030204" charset="0"/>
              <a:ea typeface="华文仿宋" panose="02010600040101010101" charset="-122"/>
            </a:endParaRPr>
          </a:p>
        </p:txBody>
      </p:sp>
    </p:spTree>
    <p:extLst>
      <p:ext uri="{BB962C8B-B14F-4D97-AF65-F5344CB8AC3E}">
        <p14:creationId xmlns:p14="http://schemas.microsoft.com/office/powerpoint/2010/main" val="749889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305"/>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10"/>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308"/>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nodeType="afterEffect">
                                  <p:stCondLst>
                                    <p:cond delay="0"/>
                                  </p:stCondLst>
                                  <p:childTnLst>
                                    <p:set>
                                      <p:cBhvr>
                                        <p:cTn id="15" dur="1" fill="hold">
                                          <p:stCondLst>
                                            <p:cond delay="0"/>
                                          </p:stCondLst>
                                        </p:cTn>
                                        <p:tgtEl>
                                          <p:spTgt spid="309"/>
                                        </p:tgtEl>
                                        <p:attrNameLst>
                                          <p:attrName>style.visibility</p:attrName>
                                        </p:attrNameLst>
                                      </p:cBhvr>
                                      <p:to>
                                        <p:strVal val="visible"/>
                                      </p:to>
                                    </p:set>
                                  </p:childTnLst>
                                </p:cTn>
                              </p:par>
                              <p:par>
                                <p:cTn id="16" presetID="10" presetClass="entr" presetSubtype="0" fill="hold" grpId="0" nodeType="withEffect">
                                  <p:stCondLst>
                                    <p:cond delay="1250"/>
                                  </p:stCondLst>
                                  <p:childTnLst>
                                    <p:set>
                                      <p:cBhvr>
                                        <p:cTn id="17" dur="1" fill="hold">
                                          <p:stCondLst>
                                            <p:cond delay="0"/>
                                          </p:stCondLst>
                                        </p:cTn>
                                        <p:tgtEl>
                                          <p:spTgt spid="311"/>
                                        </p:tgtEl>
                                        <p:attrNameLst>
                                          <p:attrName>style.visibility</p:attrName>
                                        </p:attrNameLst>
                                      </p:cBhvr>
                                      <p:to>
                                        <p:strVal val="visible"/>
                                      </p:to>
                                    </p:set>
                                    <p:animEffect transition="in" filter="fade">
                                      <p:cBhvr>
                                        <p:cTn id="18" dur="500"/>
                                        <p:tgtEl>
                                          <p:spTgt spid="3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85207" y="2820853"/>
            <a:ext cx="9421586" cy="2077718"/>
            <a:chOff x="1385207" y="2820853"/>
            <a:chExt cx="9421586" cy="2077718"/>
          </a:xfrm>
        </p:grpSpPr>
        <p:sp>
          <p:nvSpPr>
            <p:cNvPr id="16" name="Rectangle 12_1"/>
            <p:cNvSpPr/>
            <p:nvPr/>
          </p:nvSpPr>
          <p:spPr>
            <a:xfrm>
              <a:off x="1385207" y="2820853"/>
              <a:ext cx="9421586" cy="2077718"/>
            </a:xfrm>
            <a:prstGeom prst="rect">
              <a:avLst/>
            </a:prstGeom>
            <a:blipFill dpi="0" rotWithShape="1">
              <a:blip r:embed="rId2">
                <a:extLst>
                  <a:ext uri="{BEBA8EAE-BF5A-486C-A8C5-ECC9F3942E4B}">
                    <a14:imgProps xmlns:a14="http://schemas.microsoft.com/office/drawing/2010/main">
                      <a14:imgLayer r:embed="rId3">
                        <a14:imgEffect>
                          <a14:saturation sat="0"/>
                        </a14:imgEffect>
                      </a14:imgLayer>
                    </a14:imgProps>
                  </a:ext>
                </a:extLst>
              </a:blip>
              <a:srcRect/>
              <a:stretch>
                <a:fillRect t="-22000" b="-3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385207" y="2820853"/>
              <a:ext cx="9421586" cy="2077718"/>
            </a:xfrm>
            <a:prstGeom prst="rect">
              <a:avLst/>
            </a:prstGeom>
            <a:gradFill>
              <a:gsLst>
                <a:gs pos="0">
                  <a:schemeClr val="tx1">
                    <a:alpha val="73000"/>
                  </a:schemeClr>
                </a:gs>
                <a:gs pos="100000">
                  <a:schemeClr val="tx1"/>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任意多边形 8"/>
          <p:cNvSpPr/>
          <p:nvPr/>
        </p:nvSpPr>
        <p:spPr>
          <a:xfrm>
            <a:off x="5353050" y="2155373"/>
            <a:ext cx="1551215" cy="1583872"/>
          </a:xfrm>
          <a:custGeom>
            <a:avLst/>
            <a:gdLst>
              <a:gd name="connsiteX0" fmla="*/ 0 w 1551215"/>
              <a:gd name="connsiteY0" fmla="*/ 0 h 1583872"/>
              <a:gd name="connsiteX1" fmla="*/ 449036 w 1551215"/>
              <a:gd name="connsiteY1" fmla="*/ 0 h 1583872"/>
              <a:gd name="connsiteX2" fmla="*/ 449036 w 1551215"/>
              <a:gd name="connsiteY2" fmla="*/ 71936 h 1583872"/>
              <a:gd name="connsiteX3" fmla="*/ 73607 w 1551215"/>
              <a:gd name="connsiteY3" fmla="*/ 71936 h 1583872"/>
              <a:gd name="connsiteX4" fmla="*/ 73607 w 1551215"/>
              <a:gd name="connsiteY4" fmla="*/ 1511936 h 1583872"/>
              <a:gd name="connsiteX5" fmla="*/ 1477607 w 1551215"/>
              <a:gd name="connsiteY5" fmla="*/ 1511936 h 1583872"/>
              <a:gd name="connsiteX6" fmla="*/ 1477607 w 1551215"/>
              <a:gd name="connsiteY6" fmla="*/ 71936 h 1583872"/>
              <a:gd name="connsiteX7" fmla="*/ 1102179 w 1551215"/>
              <a:gd name="connsiteY7" fmla="*/ 71936 h 1583872"/>
              <a:gd name="connsiteX8" fmla="*/ 1102179 w 1551215"/>
              <a:gd name="connsiteY8" fmla="*/ 0 h 1583872"/>
              <a:gd name="connsiteX9" fmla="*/ 1551215 w 1551215"/>
              <a:gd name="connsiteY9" fmla="*/ 0 h 1583872"/>
              <a:gd name="connsiteX10" fmla="*/ 1551215 w 1551215"/>
              <a:gd name="connsiteY10" fmla="*/ 1583872 h 1583872"/>
              <a:gd name="connsiteX11" fmla="*/ 0 w 1551215"/>
              <a:gd name="connsiteY11" fmla="*/ 1583872 h 1583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51215" h="1583872">
                <a:moveTo>
                  <a:pt x="0" y="0"/>
                </a:moveTo>
                <a:lnTo>
                  <a:pt x="449036" y="0"/>
                </a:lnTo>
                <a:lnTo>
                  <a:pt x="449036" y="71936"/>
                </a:lnTo>
                <a:lnTo>
                  <a:pt x="73607" y="71936"/>
                </a:lnTo>
                <a:lnTo>
                  <a:pt x="73607" y="1511936"/>
                </a:lnTo>
                <a:lnTo>
                  <a:pt x="1477607" y="1511936"/>
                </a:lnTo>
                <a:lnTo>
                  <a:pt x="1477607" y="71936"/>
                </a:lnTo>
                <a:lnTo>
                  <a:pt x="1102179" y="71936"/>
                </a:lnTo>
                <a:lnTo>
                  <a:pt x="1102179" y="0"/>
                </a:lnTo>
                <a:lnTo>
                  <a:pt x="1551215" y="0"/>
                </a:lnTo>
                <a:lnTo>
                  <a:pt x="1551215" y="1583872"/>
                </a:lnTo>
                <a:lnTo>
                  <a:pt x="0" y="158387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rot="10800000">
            <a:off x="5976257" y="3184072"/>
            <a:ext cx="304800" cy="27758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5779844" y="1620524"/>
            <a:ext cx="653613" cy="1323439"/>
          </a:xfrm>
          <a:prstGeom prst="rect">
            <a:avLst/>
          </a:prstGeom>
          <a:noFill/>
        </p:spPr>
        <p:txBody>
          <a:bodyPr wrap="square" rtlCol="0">
            <a:spAutoFit/>
          </a:bodyPr>
          <a:lstStyle/>
          <a:p>
            <a:pPr algn="ctr"/>
            <a:r>
              <a:rPr lang="en-US" altLang="zh-CN" sz="8000" dirty="0">
                <a:solidFill>
                  <a:schemeClr val="bg1">
                    <a:lumMod val="50000"/>
                  </a:schemeClr>
                </a:solidFill>
                <a:latin typeface="+mn-ea"/>
              </a:rPr>
              <a:t>1</a:t>
            </a:r>
            <a:endParaRPr lang="zh-CN" altLang="en-US" sz="8000" dirty="0">
              <a:solidFill>
                <a:schemeClr val="bg1">
                  <a:lumMod val="50000"/>
                </a:schemeClr>
              </a:solidFill>
              <a:latin typeface="+mn-ea"/>
            </a:endParaRPr>
          </a:p>
        </p:txBody>
      </p:sp>
      <p:sp>
        <p:nvSpPr>
          <p:cNvPr id="17" name="矩形 16"/>
          <p:cNvSpPr/>
          <p:nvPr/>
        </p:nvSpPr>
        <p:spPr>
          <a:xfrm>
            <a:off x="4977747" y="3850384"/>
            <a:ext cx="2236511" cy="1015663"/>
          </a:xfrm>
          <a:prstGeom prst="rect">
            <a:avLst/>
          </a:prstGeom>
        </p:spPr>
        <p:txBody>
          <a:bodyPr wrap="none">
            <a:spAutoFit/>
          </a:bodyPr>
          <a:lstStyle/>
          <a:p>
            <a:pPr algn="ctr"/>
            <a:r>
              <a:rPr lang="zh-CN" altLang="en-US" sz="4000" b="1" dirty="0">
                <a:solidFill>
                  <a:schemeClr val="bg1"/>
                </a:solidFill>
                <a:latin typeface="+mn-ea"/>
              </a:rPr>
              <a:t>项目回顾</a:t>
            </a:r>
          </a:p>
          <a:p>
            <a:pPr algn="ctr"/>
            <a:r>
              <a:rPr lang="en-US" altLang="zh-CN" sz="2000" b="1" dirty="0">
                <a:solidFill>
                  <a:schemeClr val="bg1"/>
                </a:solidFill>
                <a:latin typeface="+mn-ea"/>
              </a:rPr>
              <a:t>Review</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1" presetClass="entr" presetSubtype="1" fill="hold" grpId="0" nodeType="withEffect">
                                      <p:stCondLst>
                                        <p:cond delay="250"/>
                                      </p:stCondLst>
                                      <p:childTnLst>
                                        <p:set>
                                          <p:cBhvr>
                                            <p:cTn id="9" dur="1" fill="hold">
                                              <p:stCondLst>
                                                <p:cond delay="0"/>
                                              </p:stCondLst>
                                            </p:cTn>
                                            <p:tgtEl>
                                              <p:spTgt spid="9"/>
                                            </p:tgtEl>
                                            <p:attrNameLst>
                                              <p:attrName>style.visibility</p:attrName>
                                            </p:attrNameLst>
                                          </p:cBhvr>
                                          <p:to>
                                            <p:strVal val="visible"/>
                                          </p:to>
                                        </p:set>
                                        <p:animEffect transition="in" filter="wheel(1)">
                                          <p:cBhvr>
                                            <p:cTn id="10" dur="1000"/>
                                            <p:tgtEl>
                                              <p:spTgt spid="9"/>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1" nodeType="withEffect">
                                      <p:stCondLst>
                                        <p:cond delay="1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64" presetClass="path" presetSubtype="0" accel="50000" fill="hold" grpId="0" nodeType="withEffect" p14:presetBounceEnd="30000">
                                      <p:stCondLst>
                                        <p:cond delay="1500"/>
                                      </p:stCondLst>
                                      <p:childTnLst>
                                        <p:animMotion origin="layout" path="M 0 0 L 0 -0.25 E" pathEditMode="relative" ptsTypes="" p14:bounceEnd="30000">
                                          <p:cBhvr>
                                            <p:cTn id="18" dur="750" spd="-100000" fill="hold"/>
                                            <p:tgtEl>
                                              <p:spTgt spid="10"/>
                                            </p:tgtEl>
                                            <p:attrNameLst>
                                              <p:attrName>ppt_x</p:attrName>
                                              <p:attrName>ppt_y</p:attrName>
                                            </p:attrNameLst>
                                          </p:cBhvr>
                                        </p:animMotion>
                                      </p:childTnLst>
                                    </p:cTn>
                                  </p:par>
                                  <p:par>
                                    <p:cTn id="19" presetID="42" presetClass="entr" presetSubtype="0" fill="hold" grpId="0" nodeType="withEffect">
                                      <p:stCondLst>
                                        <p:cond delay="2250"/>
                                      </p:stCondLst>
                                      <p:iterate type="lt">
                                        <p:tmPct val="10000"/>
                                      </p:iterate>
                                      <p:childTnLst>
                                        <p:set>
                                          <p:cBhvr>
                                            <p:cTn id="20" dur="1" fill="hold">
                                              <p:stCondLst>
                                                <p:cond delay="0"/>
                                              </p:stCondLst>
                                            </p:cTn>
                                            <p:tgtEl>
                                              <p:spTgt spid="17"/>
                                            </p:tgtEl>
                                            <p:attrNameLst>
                                              <p:attrName>style.visibility</p:attrName>
                                            </p:attrNameLst>
                                          </p:cBhvr>
                                          <p:to>
                                            <p:strVal val="visible"/>
                                          </p:to>
                                        </p:set>
                                        <p:animEffect transition="in" filter="fade">
                                          <p:cBhvr>
                                            <p:cTn id="21" dur="250"/>
                                            <p:tgtEl>
                                              <p:spTgt spid="17"/>
                                            </p:tgtEl>
                                          </p:cBhvr>
                                        </p:animEffect>
                                        <p:anim calcmode="lin" valueType="num">
                                          <p:cBhvr>
                                            <p:cTn id="22" dur="250" fill="hold"/>
                                            <p:tgtEl>
                                              <p:spTgt spid="17"/>
                                            </p:tgtEl>
                                            <p:attrNameLst>
                                              <p:attrName>ppt_x</p:attrName>
                                            </p:attrNameLst>
                                          </p:cBhvr>
                                          <p:tavLst>
                                            <p:tav tm="0">
                                              <p:val>
                                                <p:strVal val="#ppt_x"/>
                                              </p:val>
                                            </p:tav>
                                            <p:tav tm="100000">
                                              <p:val>
                                                <p:strVal val="#ppt_x"/>
                                              </p:val>
                                            </p:tav>
                                          </p:tavLst>
                                        </p:anim>
                                        <p:anim calcmode="lin" valueType="num">
                                          <p:cBhvr>
                                            <p:cTn id="23" dur="25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0" grpId="1" animBg="1"/>
          <p:bldP spid="11" grpId="0"/>
          <p:bldP spid="1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1" presetClass="entr" presetSubtype="1" fill="hold" grpId="0" nodeType="withEffect">
                                      <p:stCondLst>
                                        <p:cond delay="250"/>
                                      </p:stCondLst>
                                      <p:childTnLst>
                                        <p:set>
                                          <p:cBhvr>
                                            <p:cTn id="9" dur="1" fill="hold">
                                              <p:stCondLst>
                                                <p:cond delay="0"/>
                                              </p:stCondLst>
                                            </p:cTn>
                                            <p:tgtEl>
                                              <p:spTgt spid="9"/>
                                            </p:tgtEl>
                                            <p:attrNameLst>
                                              <p:attrName>style.visibility</p:attrName>
                                            </p:attrNameLst>
                                          </p:cBhvr>
                                          <p:to>
                                            <p:strVal val="visible"/>
                                          </p:to>
                                        </p:set>
                                        <p:animEffect transition="in" filter="wheel(1)">
                                          <p:cBhvr>
                                            <p:cTn id="10" dur="1000"/>
                                            <p:tgtEl>
                                              <p:spTgt spid="9"/>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1" nodeType="withEffect">
                                      <p:stCondLst>
                                        <p:cond delay="1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64" presetClass="path" presetSubtype="0" accel="50000" fill="hold" grpId="0" nodeType="withEffect">
                                      <p:stCondLst>
                                        <p:cond delay="1500"/>
                                      </p:stCondLst>
                                      <p:childTnLst>
                                        <p:animMotion origin="layout" path="M 0 0 L 0 -0.25 E" pathEditMode="relative" ptsTypes="">
                                          <p:cBhvr>
                                            <p:cTn id="18" dur="750" spd="-100000" fill="hold"/>
                                            <p:tgtEl>
                                              <p:spTgt spid="10"/>
                                            </p:tgtEl>
                                            <p:attrNameLst>
                                              <p:attrName>ppt_x</p:attrName>
                                              <p:attrName>ppt_y</p:attrName>
                                            </p:attrNameLst>
                                          </p:cBhvr>
                                        </p:animMotion>
                                      </p:childTnLst>
                                    </p:cTn>
                                  </p:par>
                                  <p:par>
                                    <p:cTn id="19" presetID="42" presetClass="entr" presetSubtype="0" fill="hold" grpId="0" nodeType="withEffect">
                                      <p:stCondLst>
                                        <p:cond delay="2250"/>
                                      </p:stCondLst>
                                      <p:iterate type="lt">
                                        <p:tmPct val="10000"/>
                                      </p:iterate>
                                      <p:childTnLst>
                                        <p:set>
                                          <p:cBhvr>
                                            <p:cTn id="20" dur="1" fill="hold">
                                              <p:stCondLst>
                                                <p:cond delay="0"/>
                                              </p:stCondLst>
                                            </p:cTn>
                                            <p:tgtEl>
                                              <p:spTgt spid="17"/>
                                            </p:tgtEl>
                                            <p:attrNameLst>
                                              <p:attrName>style.visibility</p:attrName>
                                            </p:attrNameLst>
                                          </p:cBhvr>
                                          <p:to>
                                            <p:strVal val="visible"/>
                                          </p:to>
                                        </p:set>
                                        <p:animEffect transition="in" filter="fade">
                                          <p:cBhvr>
                                            <p:cTn id="21" dur="250"/>
                                            <p:tgtEl>
                                              <p:spTgt spid="17"/>
                                            </p:tgtEl>
                                          </p:cBhvr>
                                        </p:animEffect>
                                        <p:anim calcmode="lin" valueType="num">
                                          <p:cBhvr>
                                            <p:cTn id="22" dur="250" fill="hold"/>
                                            <p:tgtEl>
                                              <p:spTgt spid="17"/>
                                            </p:tgtEl>
                                            <p:attrNameLst>
                                              <p:attrName>ppt_x</p:attrName>
                                            </p:attrNameLst>
                                          </p:cBhvr>
                                          <p:tavLst>
                                            <p:tav tm="0">
                                              <p:val>
                                                <p:strVal val="#ppt_x"/>
                                              </p:val>
                                            </p:tav>
                                            <p:tav tm="100000">
                                              <p:val>
                                                <p:strVal val="#ppt_x"/>
                                              </p:val>
                                            </p:tav>
                                          </p:tavLst>
                                        </p:anim>
                                        <p:anim calcmode="lin" valueType="num">
                                          <p:cBhvr>
                                            <p:cTn id="23" dur="25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0" grpId="1" animBg="1"/>
          <p:bldP spid="11" grpId="0"/>
          <p:bldP spid="17" grpId="0"/>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ff7024f3-6678-4065-8ed6-e18a0932b3f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1273350" y="1307089"/>
            <a:ext cx="9371155" cy="4464496"/>
            <a:chOff x="721109" y="1391756"/>
            <a:chExt cx="9371155" cy="4464496"/>
          </a:xfrm>
        </p:grpSpPr>
        <p:grpSp>
          <p:nvGrpSpPr>
            <p:cNvPr id="27" name="îṧ1iḓé"/>
            <p:cNvGrpSpPr/>
            <p:nvPr/>
          </p:nvGrpSpPr>
          <p:grpSpPr>
            <a:xfrm>
              <a:off x="721109" y="1484784"/>
              <a:ext cx="3307537" cy="4199806"/>
              <a:chOff x="1416748" y="1485488"/>
              <a:chExt cx="3227861" cy="4098637"/>
            </a:xfrm>
          </p:grpSpPr>
          <p:sp>
            <p:nvSpPr>
              <p:cNvPr id="36" name="îṥ1ïḓé"/>
              <p:cNvSpPr/>
              <p:nvPr/>
            </p:nvSpPr>
            <p:spPr bwMode="auto">
              <a:xfrm>
                <a:off x="1975274" y="4686140"/>
                <a:ext cx="380771" cy="274472"/>
              </a:xfrm>
              <a:custGeom>
                <a:avLst/>
                <a:gdLst>
                  <a:gd name="T0" fmla="*/ 38 w 101"/>
                  <a:gd name="T1" fmla="*/ 73 h 73"/>
                  <a:gd name="T2" fmla="*/ 38 w 101"/>
                  <a:gd name="T3" fmla="*/ 62 h 73"/>
                  <a:gd name="T4" fmla="*/ 46 w 101"/>
                  <a:gd name="T5" fmla="*/ 50 h 73"/>
                  <a:gd name="T6" fmla="*/ 10 w 101"/>
                  <a:gd name="T7" fmla="*/ 33 h 73"/>
                  <a:gd name="T8" fmla="*/ 3 w 101"/>
                  <a:gd name="T9" fmla="*/ 0 h 73"/>
                  <a:gd name="T10" fmla="*/ 98 w 101"/>
                  <a:gd name="T11" fmla="*/ 2 h 73"/>
                  <a:gd name="T12" fmla="*/ 68 w 101"/>
                  <a:gd name="T13" fmla="*/ 42 h 73"/>
                  <a:gd name="T14" fmla="*/ 56 w 101"/>
                  <a:gd name="T15" fmla="*/ 62 h 73"/>
                  <a:gd name="T16" fmla="*/ 68 w 101"/>
                  <a:gd name="T17" fmla="*/ 68 h 73"/>
                  <a:gd name="T18" fmla="*/ 38 w 101"/>
                  <a:gd name="T19" fmla="*/ 65 h 73"/>
                  <a:gd name="T20" fmla="*/ 38 w 101"/>
                  <a:gd name="T21" fmla="*/ 70 h 73"/>
                  <a:gd name="T22" fmla="*/ 65 w 101"/>
                  <a:gd name="T23" fmla="*/ 68 h 73"/>
                  <a:gd name="T24" fmla="*/ 53 w 101"/>
                  <a:gd name="T25" fmla="*/ 65 h 73"/>
                  <a:gd name="T26" fmla="*/ 54 w 101"/>
                  <a:gd name="T27" fmla="*/ 47 h 73"/>
                  <a:gd name="T28" fmla="*/ 67 w 101"/>
                  <a:gd name="T29" fmla="*/ 39 h 73"/>
                  <a:gd name="T30" fmla="*/ 88 w 101"/>
                  <a:gd name="T31" fmla="*/ 31 h 73"/>
                  <a:gd name="T32" fmla="*/ 5 w 101"/>
                  <a:gd name="T33" fmla="*/ 3 h 73"/>
                  <a:gd name="T34" fmla="*/ 33 w 101"/>
                  <a:gd name="T35" fmla="*/ 39 h 73"/>
                  <a:gd name="T36" fmla="*/ 34 w 101"/>
                  <a:gd name="T37" fmla="*/ 39 h 73"/>
                  <a:gd name="T38" fmla="*/ 49 w 101"/>
                  <a:gd name="T39" fmla="*/ 48 h 73"/>
                  <a:gd name="T40" fmla="*/ 38 w 101"/>
                  <a:gd name="T41" fmla="*/ 65 h 73"/>
                  <a:gd name="T42" fmla="*/ 71 w 101"/>
                  <a:gd name="T43" fmla="*/ 31 h 73"/>
                  <a:gd name="T44" fmla="*/ 78 w 101"/>
                  <a:gd name="T45" fmla="*/ 7 h 73"/>
                  <a:gd name="T46" fmla="*/ 91 w 101"/>
                  <a:gd name="T47" fmla="*/ 8 h 73"/>
                  <a:gd name="T48" fmla="*/ 70 w 101"/>
                  <a:gd name="T49" fmla="*/ 34 h 73"/>
                  <a:gd name="T50" fmla="*/ 75 w 101"/>
                  <a:gd name="T51" fmla="*/ 30 h 73"/>
                  <a:gd name="T52" fmla="*/ 81 w 101"/>
                  <a:gd name="T53" fmla="*/ 10 h 73"/>
                  <a:gd name="T54" fmla="*/ 27 w 101"/>
                  <a:gd name="T55" fmla="*/ 34 h 73"/>
                  <a:gd name="T56" fmla="*/ 9 w 101"/>
                  <a:gd name="T57" fmla="*/ 7 h 73"/>
                  <a:gd name="T58" fmla="*/ 22 w 101"/>
                  <a:gd name="T59" fmla="*/ 9 h 73"/>
                  <a:gd name="T60" fmla="*/ 30 w 101"/>
                  <a:gd name="T61" fmla="*/ 34 h 73"/>
                  <a:gd name="T62" fmla="*/ 25 w 101"/>
                  <a:gd name="T63" fmla="*/ 30 h 73"/>
                  <a:gd name="T64" fmla="*/ 12 w 101"/>
                  <a:gd name="T65" fmla="*/ 1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1" h="73">
                    <a:moveTo>
                      <a:pt x="62" y="73"/>
                    </a:moveTo>
                    <a:cubicBezTo>
                      <a:pt x="38" y="73"/>
                      <a:pt x="38" y="73"/>
                      <a:pt x="38" y="73"/>
                    </a:cubicBezTo>
                    <a:cubicBezTo>
                      <a:pt x="34" y="73"/>
                      <a:pt x="32" y="71"/>
                      <a:pt x="32" y="68"/>
                    </a:cubicBezTo>
                    <a:cubicBezTo>
                      <a:pt x="32" y="65"/>
                      <a:pt x="34" y="62"/>
                      <a:pt x="38" y="62"/>
                    </a:cubicBezTo>
                    <a:cubicBezTo>
                      <a:pt x="46" y="62"/>
                      <a:pt x="46" y="62"/>
                      <a:pt x="46" y="62"/>
                    </a:cubicBezTo>
                    <a:cubicBezTo>
                      <a:pt x="46" y="50"/>
                      <a:pt x="46" y="50"/>
                      <a:pt x="46" y="50"/>
                    </a:cubicBezTo>
                    <a:cubicBezTo>
                      <a:pt x="41" y="49"/>
                      <a:pt x="36" y="46"/>
                      <a:pt x="32" y="42"/>
                    </a:cubicBezTo>
                    <a:cubicBezTo>
                      <a:pt x="23" y="42"/>
                      <a:pt x="15" y="39"/>
                      <a:pt x="10" y="33"/>
                    </a:cubicBezTo>
                    <a:cubicBezTo>
                      <a:pt x="0" y="21"/>
                      <a:pt x="2" y="2"/>
                      <a:pt x="3" y="2"/>
                    </a:cubicBezTo>
                    <a:cubicBezTo>
                      <a:pt x="3" y="0"/>
                      <a:pt x="3" y="0"/>
                      <a:pt x="3" y="0"/>
                    </a:cubicBezTo>
                    <a:cubicBezTo>
                      <a:pt x="98" y="0"/>
                      <a:pt x="98" y="0"/>
                      <a:pt x="98" y="0"/>
                    </a:cubicBezTo>
                    <a:cubicBezTo>
                      <a:pt x="98" y="2"/>
                      <a:pt x="98" y="2"/>
                      <a:pt x="98" y="2"/>
                    </a:cubicBezTo>
                    <a:cubicBezTo>
                      <a:pt x="98" y="2"/>
                      <a:pt x="101" y="21"/>
                      <a:pt x="90" y="33"/>
                    </a:cubicBezTo>
                    <a:cubicBezTo>
                      <a:pt x="85" y="39"/>
                      <a:pt x="78" y="42"/>
                      <a:pt x="68" y="42"/>
                    </a:cubicBezTo>
                    <a:cubicBezTo>
                      <a:pt x="64" y="46"/>
                      <a:pt x="60" y="49"/>
                      <a:pt x="56" y="50"/>
                    </a:cubicBezTo>
                    <a:cubicBezTo>
                      <a:pt x="56" y="62"/>
                      <a:pt x="56" y="62"/>
                      <a:pt x="56" y="62"/>
                    </a:cubicBezTo>
                    <a:cubicBezTo>
                      <a:pt x="62" y="62"/>
                      <a:pt x="62" y="62"/>
                      <a:pt x="62" y="62"/>
                    </a:cubicBezTo>
                    <a:cubicBezTo>
                      <a:pt x="65" y="62"/>
                      <a:pt x="68" y="65"/>
                      <a:pt x="68" y="68"/>
                    </a:cubicBezTo>
                    <a:cubicBezTo>
                      <a:pt x="68" y="71"/>
                      <a:pt x="65" y="73"/>
                      <a:pt x="62" y="73"/>
                    </a:cubicBezTo>
                    <a:close/>
                    <a:moveTo>
                      <a:pt x="38" y="65"/>
                    </a:moveTo>
                    <a:cubicBezTo>
                      <a:pt x="36" y="65"/>
                      <a:pt x="35" y="66"/>
                      <a:pt x="35" y="68"/>
                    </a:cubicBezTo>
                    <a:cubicBezTo>
                      <a:pt x="35" y="69"/>
                      <a:pt x="36" y="70"/>
                      <a:pt x="38" y="70"/>
                    </a:cubicBezTo>
                    <a:cubicBezTo>
                      <a:pt x="62" y="70"/>
                      <a:pt x="62" y="70"/>
                      <a:pt x="62" y="70"/>
                    </a:cubicBezTo>
                    <a:cubicBezTo>
                      <a:pt x="64" y="70"/>
                      <a:pt x="65" y="69"/>
                      <a:pt x="65" y="68"/>
                    </a:cubicBezTo>
                    <a:cubicBezTo>
                      <a:pt x="65" y="66"/>
                      <a:pt x="64" y="65"/>
                      <a:pt x="62" y="65"/>
                    </a:cubicBezTo>
                    <a:cubicBezTo>
                      <a:pt x="53" y="65"/>
                      <a:pt x="53" y="65"/>
                      <a:pt x="53" y="65"/>
                    </a:cubicBezTo>
                    <a:cubicBezTo>
                      <a:pt x="53" y="48"/>
                      <a:pt x="53" y="48"/>
                      <a:pt x="53" y="48"/>
                    </a:cubicBezTo>
                    <a:cubicBezTo>
                      <a:pt x="54" y="47"/>
                      <a:pt x="54" y="47"/>
                      <a:pt x="54" y="47"/>
                    </a:cubicBezTo>
                    <a:cubicBezTo>
                      <a:pt x="58" y="46"/>
                      <a:pt x="63" y="44"/>
                      <a:pt x="66" y="39"/>
                    </a:cubicBezTo>
                    <a:cubicBezTo>
                      <a:pt x="67" y="39"/>
                      <a:pt x="67" y="39"/>
                      <a:pt x="67" y="39"/>
                    </a:cubicBezTo>
                    <a:cubicBezTo>
                      <a:pt x="68" y="39"/>
                      <a:pt x="68" y="39"/>
                      <a:pt x="68" y="39"/>
                    </a:cubicBezTo>
                    <a:cubicBezTo>
                      <a:pt x="77" y="39"/>
                      <a:pt x="83" y="36"/>
                      <a:pt x="88" y="31"/>
                    </a:cubicBezTo>
                    <a:cubicBezTo>
                      <a:pt x="96" y="22"/>
                      <a:pt x="96" y="8"/>
                      <a:pt x="95" y="3"/>
                    </a:cubicBezTo>
                    <a:cubicBezTo>
                      <a:pt x="5" y="3"/>
                      <a:pt x="5" y="3"/>
                      <a:pt x="5" y="3"/>
                    </a:cubicBezTo>
                    <a:cubicBezTo>
                      <a:pt x="5" y="8"/>
                      <a:pt x="5" y="22"/>
                      <a:pt x="13" y="31"/>
                    </a:cubicBezTo>
                    <a:cubicBezTo>
                      <a:pt x="17" y="36"/>
                      <a:pt x="24" y="39"/>
                      <a:pt x="33" y="39"/>
                    </a:cubicBezTo>
                    <a:cubicBezTo>
                      <a:pt x="34" y="39"/>
                      <a:pt x="34" y="39"/>
                      <a:pt x="34" y="39"/>
                    </a:cubicBezTo>
                    <a:cubicBezTo>
                      <a:pt x="34" y="39"/>
                      <a:pt x="34" y="39"/>
                      <a:pt x="34" y="39"/>
                    </a:cubicBezTo>
                    <a:cubicBezTo>
                      <a:pt x="38" y="44"/>
                      <a:pt x="43" y="47"/>
                      <a:pt x="47" y="48"/>
                    </a:cubicBezTo>
                    <a:cubicBezTo>
                      <a:pt x="49" y="48"/>
                      <a:pt x="49" y="48"/>
                      <a:pt x="49" y="48"/>
                    </a:cubicBezTo>
                    <a:cubicBezTo>
                      <a:pt x="49" y="65"/>
                      <a:pt x="49" y="65"/>
                      <a:pt x="49" y="65"/>
                    </a:cubicBezTo>
                    <a:lnTo>
                      <a:pt x="38" y="65"/>
                    </a:lnTo>
                    <a:close/>
                    <a:moveTo>
                      <a:pt x="70" y="34"/>
                    </a:moveTo>
                    <a:cubicBezTo>
                      <a:pt x="71" y="31"/>
                      <a:pt x="71" y="31"/>
                      <a:pt x="71" y="31"/>
                    </a:cubicBezTo>
                    <a:cubicBezTo>
                      <a:pt x="75" y="25"/>
                      <a:pt x="77" y="17"/>
                      <a:pt x="78" y="9"/>
                    </a:cubicBezTo>
                    <a:cubicBezTo>
                      <a:pt x="78" y="7"/>
                      <a:pt x="78" y="7"/>
                      <a:pt x="78" y="7"/>
                    </a:cubicBezTo>
                    <a:cubicBezTo>
                      <a:pt x="91" y="7"/>
                      <a:pt x="91" y="7"/>
                      <a:pt x="91" y="7"/>
                    </a:cubicBezTo>
                    <a:cubicBezTo>
                      <a:pt x="91" y="8"/>
                      <a:pt x="91" y="8"/>
                      <a:pt x="91" y="8"/>
                    </a:cubicBezTo>
                    <a:cubicBezTo>
                      <a:pt x="91" y="28"/>
                      <a:pt x="78" y="33"/>
                      <a:pt x="73" y="34"/>
                    </a:cubicBezTo>
                    <a:lnTo>
                      <a:pt x="70" y="34"/>
                    </a:lnTo>
                    <a:close/>
                    <a:moveTo>
                      <a:pt x="81" y="10"/>
                    </a:moveTo>
                    <a:cubicBezTo>
                      <a:pt x="80" y="17"/>
                      <a:pt x="78" y="24"/>
                      <a:pt x="75" y="30"/>
                    </a:cubicBezTo>
                    <a:cubicBezTo>
                      <a:pt x="81" y="28"/>
                      <a:pt x="88" y="23"/>
                      <a:pt x="88" y="10"/>
                    </a:cubicBezTo>
                    <a:lnTo>
                      <a:pt x="81" y="10"/>
                    </a:lnTo>
                    <a:close/>
                    <a:moveTo>
                      <a:pt x="30" y="34"/>
                    </a:moveTo>
                    <a:cubicBezTo>
                      <a:pt x="27" y="34"/>
                      <a:pt x="27" y="34"/>
                      <a:pt x="27" y="34"/>
                    </a:cubicBezTo>
                    <a:cubicBezTo>
                      <a:pt x="22" y="32"/>
                      <a:pt x="10" y="28"/>
                      <a:pt x="9" y="8"/>
                    </a:cubicBezTo>
                    <a:cubicBezTo>
                      <a:pt x="9" y="7"/>
                      <a:pt x="9" y="7"/>
                      <a:pt x="9" y="7"/>
                    </a:cubicBezTo>
                    <a:cubicBezTo>
                      <a:pt x="22" y="7"/>
                      <a:pt x="22" y="7"/>
                      <a:pt x="22" y="7"/>
                    </a:cubicBezTo>
                    <a:cubicBezTo>
                      <a:pt x="22" y="9"/>
                      <a:pt x="22" y="9"/>
                      <a:pt x="22" y="9"/>
                    </a:cubicBezTo>
                    <a:cubicBezTo>
                      <a:pt x="23" y="17"/>
                      <a:pt x="25" y="25"/>
                      <a:pt x="29" y="31"/>
                    </a:cubicBezTo>
                    <a:lnTo>
                      <a:pt x="30" y="34"/>
                    </a:lnTo>
                    <a:close/>
                    <a:moveTo>
                      <a:pt x="12" y="10"/>
                    </a:moveTo>
                    <a:cubicBezTo>
                      <a:pt x="13" y="23"/>
                      <a:pt x="19" y="28"/>
                      <a:pt x="25" y="30"/>
                    </a:cubicBezTo>
                    <a:cubicBezTo>
                      <a:pt x="22" y="24"/>
                      <a:pt x="20" y="17"/>
                      <a:pt x="19" y="10"/>
                    </a:cubicBezTo>
                    <a:lnTo>
                      <a:pt x="12" y="10"/>
                    </a:lnTo>
                    <a:close/>
                  </a:path>
                </a:pathLst>
              </a:custGeom>
              <a:solidFill>
                <a:schemeClr val="bg1">
                  <a:lumMod val="85000"/>
                </a:schemeClr>
              </a:solidFill>
              <a:ln>
                <a:noFill/>
              </a:ln>
            </p:spPr>
            <p:txBody>
              <a:bodyPr anchor="ctr"/>
              <a:lstStyle/>
              <a:p>
                <a:pPr algn="ctr"/>
                <a:endParaRPr/>
              </a:p>
            </p:txBody>
          </p:sp>
          <p:grpSp>
            <p:nvGrpSpPr>
              <p:cNvPr id="37" name="íSlíde"/>
              <p:cNvGrpSpPr/>
              <p:nvPr/>
            </p:nvGrpSpPr>
            <p:grpSpPr>
              <a:xfrm>
                <a:off x="3359518" y="4532488"/>
                <a:ext cx="312551" cy="393463"/>
                <a:chOff x="4541592" y="4960612"/>
                <a:chExt cx="312551" cy="393463"/>
              </a:xfrm>
            </p:grpSpPr>
            <p:sp>
              <p:nvSpPr>
                <p:cNvPr id="121" name="iṥlîḋê"/>
                <p:cNvSpPr/>
                <p:nvPr/>
              </p:nvSpPr>
              <p:spPr bwMode="auto">
                <a:xfrm>
                  <a:off x="4541592" y="4978064"/>
                  <a:ext cx="304617" cy="376011"/>
                </a:xfrm>
                <a:custGeom>
                  <a:avLst/>
                  <a:gdLst>
                    <a:gd name="T0" fmla="*/ 190 w 192"/>
                    <a:gd name="T1" fmla="*/ 29 h 237"/>
                    <a:gd name="T2" fmla="*/ 164 w 192"/>
                    <a:gd name="T3" fmla="*/ 67 h 237"/>
                    <a:gd name="T4" fmla="*/ 159 w 192"/>
                    <a:gd name="T5" fmla="*/ 71 h 237"/>
                    <a:gd name="T6" fmla="*/ 69 w 192"/>
                    <a:gd name="T7" fmla="*/ 199 h 237"/>
                    <a:gd name="T8" fmla="*/ 5 w 192"/>
                    <a:gd name="T9" fmla="*/ 230 h 237"/>
                    <a:gd name="T10" fmla="*/ 14 w 192"/>
                    <a:gd name="T11" fmla="*/ 164 h 237"/>
                    <a:gd name="T12" fmla="*/ 109 w 192"/>
                    <a:gd name="T13" fmla="*/ 36 h 237"/>
                    <a:gd name="T14" fmla="*/ 112 w 192"/>
                    <a:gd name="T15" fmla="*/ 34 h 237"/>
                    <a:gd name="T16" fmla="*/ 133 w 192"/>
                    <a:gd name="T17" fmla="*/ 3 h 237"/>
                    <a:gd name="T18" fmla="*/ 128 w 192"/>
                    <a:gd name="T19" fmla="*/ 0 h 237"/>
                    <a:gd name="T20" fmla="*/ 12 w 192"/>
                    <a:gd name="T21" fmla="*/ 161 h 237"/>
                    <a:gd name="T22" fmla="*/ 0 w 192"/>
                    <a:gd name="T23" fmla="*/ 237 h 237"/>
                    <a:gd name="T24" fmla="*/ 71 w 192"/>
                    <a:gd name="T25" fmla="*/ 204 h 237"/>
                    <a:gd name="T26" fmla="*/ 71 w 192"/>
                    <a:gd name="T27" fmla="*/ 204 h 237"/>
                    <a:gd name="T28" fmla="*/ 173 w 192"/>
                    <a:gd name="T29" fmla="*/ 62 h 237"/>
                    <a:gd name="T30" fmla="*/ 192 w 192"/>
                    <a:gd name="T31" fmla="*/ 31 h 237"/>
                    <a:gd name="T32" fmla="*/ 190 w 192"/>
                    <a:gd name="T33" fmla="*/ 2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37">
                      <a:moveTo>
                        <a:pt x="190" y="29"/>
                      </a:moveTo>
                      <a:lnTo>
                        <a:pt x="164" y="67"/>
                      </a:lnTo>
                      <a:lnTo>
                        <a:pt x="159" y="71"/>
                      </a:lnTo>
                      <a:lnTo>
                        <a:pt x="69" y="199"/>
                      </a:lnTo>
                      <a:lnTo>
                        <a:pt x="5" y="230"/>
                      </a:lnTo>
                      <a:lnTo>
                        <a:pt x="14" y="164"/>
                      </a:lnTo>
                      <a:lnTo>
                        <a:pt x="109" y="36"/>
                      </a:lnTo>
                      <a:lnTo>
                        <a:pt x="112" y="34"/>
                      </a:lnTo>
                      <a:lnTo>
                        <a:pt x="133" y="3"/>
                      </a:lnTo>
                      <a:lnTo>
                        <a:pt x="128" y="0"/>
                      </a:lnTo>
                      <a:lnTo>
                        <a:pt x="12" y="161"/>
                      </a:lnTo>
                      <a:lnTo>
                        <a:pt x="0" y="237"/>
                      </a:lnTo>
                      <a:lnTo>
                        <a:pt x="71" y="204"/>
                      </a:lnTo>
                      <a:lnTo>
                        <a:pt x="71" y="204"/>
                      </a:lnTo>
                      <a:lnTo>
                        <a:pt x="173" y="62"/>
                      </a:lnTo>
                      <a:lnTo>
                        <a:pt x="192" y="31"/>
                      </a:lnTo>
                      <a:lnTo>
                        <a:pt x="190" y="29"/>
                      </a:lnTo>
                      <a:close/>
                    </a:path>
                  </a:pathLst>
                </a:custGeom>
                <a:solidFill>
                  <a:schemeClr val="bg1">
                    <a:lumMod val="85000"/>
                  </a:schemeClr>
                </a:solidFill>
                <a:ln>
                  <a:noFill/>
                </a:ln>
              </p:spPr>
              <p:txBody>
                <a:bodyPr anchor="ctr"/>
                <a:lstStyle/>
                <a:p>
                  <a:pPr algn="ctr"/>
                  <a:endParaRPr/>
                </a:p>
              </p:txBody>
            </p:sp>
            <p:sp>
              <p:nvSpPr>
                <p:cNvPr id="122" name="îṣ1iďê"/>
                <p:cNvSpPr/>
                <p:nvPr/>
              </p:nvSpPr>
              <p:spPr bwMode="auto">
                <a:xfrm>
                  <a:off x="4587603" y="5035181"/>
                  <a:ext cx="153896" cy="211010"/>
                </a:xfrm>
                <a:custGeom>
                  <a:avLst/>
                  <a:gdLst>
                    <a:gd name="T0" fmla="*/ 41 w 41"/>
                    <a:gd name="T1" fmla="*/ 0 h 56"/>
                    <a:gd name="T2" fmla="*/ 40 w 41"/>
                    <a:gd name="T3" fmla="*/ 2 h 56"/>
                    <a:gd name="T4" fmla="*/ 2 w 41"/>
                    <a:gd name="T5" fmla="*/ 56 h 56"/>
                    <a:gd name="T6" fmla="*/ 0 w 41"/>
                    <a:gd name="T7" fmla="*/ 55 h 56"/>
                    <a:gd name="T8" fmla="*/ 38 w 41"/>
                    <a:gd name="T9" fmla="*/ 1 h 56"/>
                    <a:gd name="T10" fmla="*/ 39 w 41"/>
                    <a:gd name="T11" fmla="*/ 0 h 56"/>
                    <a:gd name="T12" fmla="*/ 41 w 41"/>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41" h="56">
                      <a:moveTo>
                        <a:pt x="41" y="0"/>
                      </a:moveTo>
                      <a:cubicBezTo>
                        <a:pt x="40" y="2"/>
                        <a:pt x="40" y="2"/>
                        <a:pt x="40" y="2"/>
                      </a:cubicBezTo>
                      <a:cubicBezTo>
                        <a:pt x="2" y="56"/>
                        <a:pt x="2" y="56"/>
                        <a:pt x="2" y="56"/>
                      </a:cubicBezTo>
                      <a:cubicBezTo>
                        <a:pt x="0" y="55"/>
                        <a:pt x="0" y="55"/>
                        <a:pt x="0" y="55"/>
                      </a:cubicBezTo>
                      <a:cubicBezTo>
                        <a:pt x="38" y="1"/>
                        <a:pt x="38" y="1"/>
                        <a:pt x="38" y="1"/>
                      </a:cubicBezTo>
                      <a:cubicBezTo>
                        <a:pt x="39" y="0"/>
                        <a:pt x="39" y="0"/>
                        <a:pt x="39" y="0"/>
                      </a:cubicBezTo>
                      <a:cubicBezTo>
                        <a:pt x="40" y="0"/>
                        <a:pt x="41" y="0"/>
                        <a:pt x="41" y="0"/>
                      </a:cubicBezTo>
                      <a:close/>
                    </a:path>
                  </a:pathLst>
                </a:custGeom>
                <a:solidFill>
                  <a:schemeClr val="bg1">
                    <a:lumMod val="85000"/>
                  </a:schemeClr>
                </a:solidFill>
                <a:ln>
                  <a:noFill/>
                </a:ln>
              </p:spPr>
              <p:txBody>
                <a:bodyPr anchor="ctr"/>
                <a:lstStyle/>
                <a:p>
                  <a:pPr algn="ctr"/>
                  <a:endParaRPr/>
                </a:p>
              </p:txBody>
            </p:sp>
            <p:sp>
              <p:nvSpPr>
                <p:cNvPr id="123" name="ísḻïḍê"/>
                <p:cNvSpPr/>
                <p:nvPr/>
              </p:nvSpPr>
              <p:spPr bwMode="auto">
                <a:xfrm>
                  <a:off x="4609814" y="5043113"/>
                  <a:ext cx="158655" cy="220529"/>
                </a:xfrm>
                <a:custGeom>
                  <a:avLst/>
                  <a:gdLst>
                    <a:gd name="T0" fmla="*/ 42 w 42"/>
                    <a:gd name="T1" fmla="*/ 1 h 59"/>
                    <a:gd name="T2" fmla="*/ 41 w 42"/>
                    <a:gd name="T3" fmla="*/ 3 h 59"/>
                    <a:gd name="T4" fmla="*/ 2 w 42"/>
                    <a:gd name="T5" fmla="*/ 59 h 59"/>
                    <a:gd name="T6" fmla="*/ 0 w 42"/>
                    <a:gd name="T7" fmla="*/ 58 h 59"/>
                    <a:gd name="T8" fmla="*/ 39 w 42"/>
                    <a:gd name="T9" fmla="*/ 2 h 59"/>
                    <a:gd name="T10" fmla="*/ 40 w 42"/>
                    <a:gd name="T11" fmla="*/ 0 h 59"/>
                    <a:gd name="T12" fmla="*/ 42 w 42"/>
                    <a:gd name="T13" fmla="*/ 1 h 59"/>
                  </a:gdLst>
                  <a:ahLst/>
                  <a:cxnLst>
                    <a:cxn ang="0">
                      <a:pos x="T0" y="T1"/>
                    </a:cxn>
                    <a:cxn ang="0">
                      <a:pos x="T2" y="T3"/>
                    </a:cxn>
                    <a:cxn ang="0">
                      <a:pos x="T4" y="T5"/>
                    </a:cxn>
                    <a:cxn ang="0">
                      <a:pos x="T6" y="T7"/>
                    </a:cxn>
                    <a:cxn ang="0">
                      <a:pos x="T8" y="T9"/>
                    </a:cxn>
                    <a:cxn ang="0">
                      <a:pos x="T10" y="T11"/>
                    </a:cxn>
                    <a:cxn ang="0">
                      <a:pos x="T12" y="T13"/>
                    </a:cxn>
                  </a:cxnLst>
                  <a:rect l="0" t="0" r="r" b="b"/>
                  <a:pathLst>
                    <a:path w="42" h="59">
                      <a:moveTo>
                        <a:pt x="42" y="1"/>
                      </a:moveTo>
                      <a:cubicBezTo>
                        <a:pt x="41" y="3"/>
                        <a:pt x="41" y="3"/>
                        <a:pt x="41" y="3"/>
                      </a:cubicBezTo>
                      <a:cubicBezTo>
                        <a:pt x="2" y="59"/>
                        <a:pt x="2" y="59"/>
                        <a:pt x="2" y="59"/>
                      </a:cubicBezTo>
                      <a:cubicBezTo>
                        <a:pt x="0" y="58"/>
                        <a:pt x="0" y="58"/>
                        <a:pt x="0" y="58"/>
                      </a:cubicBezTo>
                      <a:cubicBezTo>
                        <a:pt x="39" y="2"/>
                        <a:pt x="39" y="2"/>
                        <a:pt x="39" y="2"/>
                      </a:cubicBezTo>
                      <a:cubicBezTo>
                        <a:pt x="40" y="0"/>
                        <a:pt x="40" y="0"/>
                        <a:pt x="40" y="0"/>
                      </a:cubicBezTo>
                      <a:cubicBezTo>
                        <a:pt x="41" y="1"/>
                        <a:pt x="41" y="1"/>
                        <a:pt x="42" y="1"/>
                      </a:cubicBezTo>
                      <a:close/>
                    </a:path>
                  </a:pathLst>
                </a:custGeom>
                <a:solidFill>
                  <a:schemeClr val="bg1">
                    <a:lumMod val="85000"/>
                  </a:schemeClr>
                </a:solidFill>
                <a:ln>
                  <a:noFill/>
                </a:ln>
              </p:spPr>
              <p:txBody>
                <a:bodyPr anchor="ctr"/>
                <a:lstStyle/>
                <a:p>
                  <a:pPr algn="ctr"/>
                  <a:endParaRPr/>
                </a:p>
              </p:txBody>
            </p:sp>
            <p:sp>
              <p:nvSpPr>
                <p:cNvPr id="124" name="îṡľíḓè"/>
                <p:cNvSpPr/>
                <p:nvPr/>
              </p:nvSpPr>
              <p:spPr bwMode="auto">
                <a:xfrm>
                  <a:off x="4632026" y="5060565"/>
                  <a:ext cx="158655" cy="218943"/>
                </a:xfrm>
                <a:custGeom>
                  <a:avLst/>
                  <a:gdLst>
                    <a:gd name="T0" fmla="*/ 42 w 42"/>
                    <a:gd name="T1" fmla="*/ 2 h 58"/>
                    <a:gd name="T2" fmla="*/ 41 w 42"/>
                    <a:gd name="T3" fmla="*/ 4 h 58"/>
                    <a:gd name="T4" fmla="*/ 2 w 42"/>
                    <a:gd name="T5" fmla="*/ 58 h 58"/>
                    <a:gd name="T6" fmla="*/ 0 w 42"/>
                    <a:gd name="T7" fmla="*/ 57 h 58"/>
                    <a:gd name="T8" fmla="*/ 40 w 42"/>
                    <a:gd name="T9" fmla="*/ 2 h 58"/>
                    <a:gd name="T10" fmla="*/ 41 w 42"/>
                    <a:gd name="T11" fmla="*/ 0 h 58"/>
                    <a:gd name="T12" fmla="*/ 42 w 42"/>
                    <a:gd name="T13" fmla="*/ 2 h 58"/>
                  </a:gdLst>
                  <a:ahLst/>
                  <a:cxnLst>
                    <a:cxn ang="0">
                      <a:pos x="T0" y="T1"/>
                    </a:cxn>
                    <a:cxn ang="0">
                      <a:pos x="T2" y="T3"/>
                    </a:cxn>
                    <a:cxn ang="0">
                      <a:pos x="T4" y="T5"/>
                    </a:cxn>
                    <a:cxn ang="0">
                      <a:pos x="T6" y="T7"/>
                    </a:cxn>
                    <a:cxn ang="0">
                      <a:pos x="T8" y="T9"/>
                    </a:cxn>
                    <a:cxn ang="0">
                      <a:pos x="T10" y="T11"/>
                    </a:cxn>
                    <a:cxn ang="0">
                      <a:pos x="T12" y="T13"/>
                    </a:cxn>
                  </a:cxnLst>
                  <a:rect l="0" t="0" r="r" b="b"/>
                  <a:pathLst>
                    <a:path w="42" h="58">
                      <a:moveTo>
                        <a:pt x="42" y="2"/>
                      </a:moveTo>
                      <a:cubicBezTo>
                        <a:pt x="41" y="4"/>
                        <a:pt x="41" y="4"/>
                        <a:pt x="41" y="4"/>
                      </a:cubicBezTo>
                      <a:cubicBezTo>
                        <a:pt x="2" y="58"/>
                        <a:pt x="2" y="58"/>
                        <a:pt x="2" y="58"/>
                      </a:cubicBezTo>
                      <a:cubicBezTo>
                        <a:pt x="0" y="57"/>
                        <a:pt x="0" y="57"/>
                        <a:pt x="0" y="57"/>
                      </a:cubicBezTo>
                      <a:cubicBezTo>
                        <a:pt x="40" y="2"/>
                        <a:pt x="40" y="2"/>
                        <a:pt x="40" y="2"/>
                      </a:cubicBezTo>
                      <a:cubicBezTo>
                        <a:pt x="41" y="0"/>
                        <a:pt x="41" y="0"/>
                        <a:pt x="41" y="0"/>
                      </a:cubicBezTo>
                      <a:cubicBezTo>
                        <a:pt x="41" y="1"/>
                        <a:pt x="42" y="1"/>
                        <a:pt x="42" y="2"/>
                      </a:cubicBezTo>
                      <a:close/>
                    </a:path>
                  </a:pathLst>
                </a:custGeom>
                <a:solidFill>
                  <a:schemeClr val="bg1">
                    <a:lumMod val="85000"/>
                  </a:schemeClr>
                </a:solidFill>
                <a:ln>
                  <a:noFill/>
                </a:ln>
              </p:spPr>
              <p:txBody>
                <a:bodyPr anchor="ctr"/>
                <a:lstStyle/>
                <a:p>
                  <a:pPr algn="ctr"/>
                  <a:endParaRPr/>
                </a:p>
              </p:txBody>
            </p:sp>
            <p:sp>
              <p:nvSpPr>
                <p:cNvPr id="125" name="îşlíḓé"/>
                <p:cNvSpPr/>
                <p:nvPr/>
              </p:nvSpPr>
              <p:spPr bwMode="auto">
                <a:xfrm>
                  <a:off x="4560631" y="5230325"/>
                  <a:ext cx="98366" cy="71394"/>
                </a:xfrm>
                <a:custGeom>
                  <a:avLst/>
                  <a:gdLst>
                    <a:gd name="T0" fmla="*/ 26 w 26"/>
                    <a:gd name="T1" fmla="*/ 17 h 19"/>
                    <a:gd name="T2" fmla="*/ 22 w 26"/>
                    <a:gd name="T3" fmla="*/ 19 h 19"/>
                    <a:gd name="T4" fmla="*/ 0 w 26"/>
                    <a:gd name="T5" fmla="*/ 4 h 19"/>
                    <a:gd name="T6" fmla="*/ 1 w 26"/>
                    <a:gd name="T7" fmla="*/ 0 h 19"/>
                    <a:gd name="T8" fmla="*/ 26 w 26"/>
                    <a:gd name="T9" fmla="*/ 17 h 19"/>
                  </a:gdLst>
                  <a:ahLst/>
                  <a:cxnLst>
                    <a:cxn ang="0">
                      <a:pos x="T0" y="T1"/>
                    </a:cxn>
                    <a:cxn ang="0">
                      <a:pos x="T2" y="T3"/>
                    </a:cxn>
                    <a:cxn ang="0">
                      <a:pos x="T4" y="T5"/>
                    </a:cxn>
                    <a:cxn ang="0">
                      <a:pos x="T6" y="T7"/>
                    </a:cxn>
                    <a:cxn ang="0">
                      <a:pos x="T8" y="T9"/>
                    </a:cxn>
                  </a:cxnLst>
                  <a:rect l="0" t="0" r="r" b="b"/>
                  <a:pathLst>
                    <a:path w="26" h="19">
                      <a:moveTo>
                        <a:pt x="26" y="17"/>
                      </a:moveTo>
                      <a:cubicBezTo>
                        <a:pt x="22" y="19"/>
                        <a:pt x="22" y="19"/>
                        <a:pt x="22" y="19"/>
                      </a:cubicBezTo>
                      <a:cubicBezTo>
                        <a:pt x="15" y="5"/>
                        <a:pt x="0" y="4"/>
                        <a:pt x="0" y="4"/>
                      </a:cubicBezTo>
                      <a:cubicBezTo>
                        <a:pt x="1" y="0"/>
                        <a:pt x="1" y="0"/>
                        <a:pt x="1" y="0"/>
                      </a:cubicBezTo>
                      <a:cubicBezTo>
                        <a:pt x="1" y="0"/>
                        <a:pt x="17" y="2"/>
                        <a:pt x="26" y="17"/>
                      </a:cubicBezTo>
                      <a:close/>
                    </a:path>
                  </a:pathLst>
                </a:custGeom>
                <a:solidFill>
                  <a:schemeClr val="bg1">
                    <a:lumMod val="85000"/>
                  </a:schemeClr>
                </a:solidFill>
                <a:ln>
                  <a:noFill/>
                </a:ln>
              </p:spPr>
              <p:txBody>
                <a:bodyPr anchor="ctr"/>
                <a:lstStyle/>
                <a:p>
                  <a:pPr algn="ctr"/>
                  <a:endParaRPr/>
                </a:p>
              </p:txBody>
            </p:sp>
            <p:sp>
              <p:nvSpPr>
                <p:cNvPr id="126" name="íSḻíďé"/>
                <p:cNvSpPr/>
                <p:nvPr/>
              </p:nvSpPr>
              <p:spPr bwMode="auto">
                <a:xfrm>
                  <a:off x="4549526" y="5298547"/>
                  <a:ext cx="41250" cy="33317"/>
                </a:xfrm>
                <a:custGeom>
                  <a:avLst/>
                  <a:gdLst>
                    <a:gd name="T0" fmla="*/ 11 w 11"/>
                    <a:gd name="T1" fmla="*/ 8 h 9"/>
                    <a:gd name="T2" fmla="*/ 8 w 11"/>
                    <a:gd name="T3" fmla="*/ 9 h 9"/>
                    <a:gd name="T4" fmla="*/ 0 w 11"/>
                    <a:gd name="T5" fmla="*/ 3 h 9"/>
                    <a:gd name="T6" fmla="*/ 1 w 11"/>
                    <a:gd name="T7" fmla="*/ 0 h 9"/>
                    <a:gd name="T8" fmla="*/ 11 w 11"/>
                    <a:gd name="T9" fmla="*/ 8 h 9"/>
                  </a:gdLst>
                  <a:ahLst/>
                  <a:cxnLst>
                    <a:cxn ang="0">
                      <a:pos x="T0" y="T1"/>
                    </a:cxn>
                    <a:cxn ang="0">
                      <a:pos x="T2" y="T3"/>
                    </a:cxn>
                    <a:cxn ang="0">
                      <a:pos x="T4" y="T5"/>
                    </a:cxn>
                    <a:cxn ang="0">
                      <a:pos x="T6" y="T7"/>
                    </a:cxn>
                    <a:cxn ang="0">
                      <a:pos x="T8" y="T9"/>
                    </a:cxn>
                  </a:cxnLst>
                  <a:rect l="0" t="0" r="r" b="b"/>
                  <a:pathLst>
                    <a:path w="11" h="9">
                      <a:moveTo>
                        <a:pt x="11" y="8"/>
                      </a:moveTo>
                      <a:cubicBezTo>
                        <a:pt x="8" y="9"/>
                        <a:pt x="8" y="9"/>
                        <a:pt x="8" y="9"/>
                      </a:cubicBezTo>
                      <a:cubicBezTo>
                        <a:pt x="5" y="5"/>
                        <a:pt x="0" y="3"/>
                        <a:pt x="0" y="3"/>
                      </a:cubicBezTo>
                      <a:cubicBezTo>
                        <a:pt x="1" y="0"/>
                        <a:pt x="1" y="0"/>
                        <a:pt x="1" y="0"/>
                      </a:cubicBezTo>
                      <a:cubicBezTo>
                        <a:pt x="2" y="0"/>
                        <a:pt x="8" y="2"/>
                        <a:pt x="11" y="8"/>
                      </a:cubicBezTo>
                      <a:close/>
                    </a:path>
                  </a:pathLst>
                </a:custGeom>
                <a:solidFill>
                  <a:schemeClr val="bg1">
                    <a:lumMod val="85000"/>
                  </a:schemeClr>
                </a:solidFill>
                <a:ln>
                  <a:noFill/>
                </a:ln>
              </p:spPr>
              <p:txBody>
                <a:bodyPr anchor="ctr"/>
                <a:lstStyle/>
                <a:p>
                  <a:pPr algn="ctr"/>
                  <a:endParaRPr/>
                </a:p>
              </p:txBody>
            </p:sp>
            <p:sp>
              <p:nvSpPr>
                <p:cNvPr id="127" name="ïṩḷïḋé"/>
                <p:cNvSpPr/>
                <p:nvPr/>
              </p:nvSpPr>
              <p:spPr bwMode="auto">
                <a:xfrm>
                  <a:off x="4703420" y="4960612"/>
                  <a:ext cx="150723" cy="138029"/>
                </a:xfrm>
                <a:custGeom>
                  <a:avLst/>
                  <a:gdLst>
                    <a:gd name="T0" fmla="*/ 15 w 40"/>
                    <a:gd name="T1" fmla="*/ 22 h 37"/>
                    <a:gd name="T2" fmla="*/ 10 w 40"/>
                    <a:gd name="T3" fmla="*/ 20 h 37"/>
                    <a:gd name="T4" fmla="*/ 4 w 40"/>
                    <a:gd name="T5" fmla="*/ 19 h 37"/>
                    <a:gd name="T6" fmla="*/ 3 w 40"/>
                    <a:gd name="T7" fmla="*/ 20 h 37"/>
                    <a:gd name="T8" fmla="*/ 9 w 40"/>
                    <a:gd name="T9" fmla="*/ 22 h 37"/>
                    <a:gd name="T10" fmla="*/ 14 w 40"/>
                    <a:gd name="T11" fmla="*/ 24 h 37"/>
                    <a:gd name="T12" fmla="*/ 21 w 40"/>
                    <a:gd name="T13" fmla="*/ 29 h 37"/>
                    <a:gd name="T14" fmla="*/ 17 w 40"/>
                    <a:gd name="T15" fmla="*/ 23 h 37"/>
                    <a:gd name="T16" fmla="*/ 15 w 40"/>
                    <a:gd name="T17" fmla="*/ 22 h 37"/>
                    <a:gd name="T18" fmla="*/ 10 w 40"/>
                    <a:gd name="T19" fmla="*/ 20 h 37"/>
                    <a:gd name="T20" fmla="*/ 4 w 40"/>
                    <a:gd name="T21" fmla="*/ 19 h 37"/>
                    <a:gd name="T22" fmla="*/ 3 w 40"/>
                    <a:gd name="T23" fmla="*/ 20 h 37"/>
                    <a:gd name="T24" fmla="*/ 9 w 40"/>
                    <a:gd name="T25" fmla="*/ 22 h 37"/>
                    <a:gd name="T26" fmla="*/ 14 w 40"/>
                    <a:gd name="T27" fmla="*/ 24 h 37"/>
                    <a:gd name="T28" fmla="*/ 21 w 40"/>
                    <a:gd name="T29" fmla="*/ 29 h 37"/>
                    <a:gd name="T30" fmla="*/ 17 w 40"/>
                    <a:gd name="T31" fmla="*/ 23 h 37"/>
                    <a:gd name="T32" fmla="*/ 29 w 40"/>
                    <a:gd name="T33" fmla="*/ 2 h 37"/>
                    <a:gd name="T34" fmla="*/ 15 w 40"/>
                    <a:gd name="T35" fmla="*/ 1 h 37"/>
                    <a:gd name="T36" fmla="*/ 11 w 40"/>
                    <a:gd name="T37" fmla="*/ 5 h 37"/>
                    <a:gd name="T38" fmla="*/ 2 w 40"/>
                    <a:gd name="T39" fmla="*/ 20 h 37"/>
                    <a:gd name="T40" fmla="*/ 7 w 40"/>
                    <a:gd name="T41" fmla="*/ 21 h 37"/>
                    <a:gd name="T42" fmla="*/ 13 w 40"/>
                    <a:gd name="T43" fmla="*/ 23 h 37"/>
                    <a:gd name="T44" fmla="*/ 16 w 40"/>
                    <a:gd name="T45" fmla="*/ 25 h 37"/>
                    <a:gd name="T46" fmla="*/ 22 w 40"/>
                    <a:gd name="T47" fmla="*/ 31 h 37"/>
                    <a:gd name="T48" fmla="*/ 24 w 40"/>
                    <a:gd name="T49" fmla="*/ 35 h 37"/>
                    <a:gd name="T50" fmla="*/ 30 w 40"/>
                    <a:gd name="T51" fmla="*/ 31 h 37"/>
                    <a:gd name="T52" fmla="*/ 26 w 40"/>
                    <a:gd name="T53" fmla="*/ 33 h 37"/>
                    <a:gd name="T54" fmla="*/ 22 w 40"/>
                    <a:gd name="T55" fmla="*/ 27 h 37"/>
                    <a:gd name="T56" fmla="*/ 15 w 40"/>
                    <a:gd name="T57" fmla="*/ 22 h 37"/>
                    <a:gd name="T58" fmla="*/ 10 w 40"/>
                    <a:gd name="T59" fmla="*/ 20 h 37"/>
                    <a:gd name="T60" fmla="*/ 4 w 40"/>
                    <a:gd name="T61" fmla="*/ 19 h 37"/>
                    <a:gd name="T62" fmla="*/ 13 w 40"/>
                    <a:gd name="T63" fmla="*/ 6 h 37"/>
                    <a:gd name="T64" fmla="*/ 28 w 40"/>
                    <a:gd name="T65" fmla="*/ 4 h 37"/>
                    <a:gd name="T66" fmla="*/ 37 w 40"/>
                    <a:gd name="T67" fmla="*/ 17 h 37"/>
                    <a:gd name="T68" fmla="*/ 17 w 40"/>
                    <a:gd name="T69" fmla="*/ 23 h 37"/>
                    <a:gd name="T70" fmla="*/ 13 w 40"/>
                    <a:gd name="T71" fmla="*/ 22 h 37"/>
                    <a:gd name="T72" fmla="*/ 8 w 40"/>
                    <a:gd name="T73" fmla="*/ 20 h 37"/>
                    <a:gd name="T74" fmla="*/ 4 w 40"/>
                    <a:gd name="T75" fmla="*/ 19 h 37"/>
                    <a:gd name="T76" fmla="*/ 7 w 40"/>
                    <a:gd name="T77" fmla="*/ 21 h 37"/>
                    <a:gd name="T78" fmla="*/ 13 w 40"/>
                    <a:gd name="T79" fmla="*/ 23 h 37"/>
                    <a:gd name="T80" fmla="*/ 16 w 40"/>
                    <a:gd name="T81" fmla="*/ 25 h 37"/>
                    <a:gd name="T82" fmla="*/ 22 w 40"/>
                    <a:gd name="T83" fmla="*/ 27 h 37"/>
                    <a:gd name="T84" fmla="*/ 17 w 40"/>
                    <a:gd name="T85" fmla="*/ 23 h 37"/>
                    <a:gd name="T86" fmla="*/ 13 w 40"/>
                    <a:gd name="T87" fmla="*/ 22 h 37"/>
                    <a:gd name="T88" fmla="*/ 8 w 40"/>
                    <a:gd name="T89" fmla="*/ 20 h 37"/>
                    <a:gd name="T90" fmla="*/ 4 w 40"/>
                    <a:gd name="T91" fmla="*/ 19 h 37"/>
                    <a:gd name="T92" fmla="*/ 7 w 40"/>
                    <a:gd name="T93" fmla="*/ 21 h 37"/>
                    <a:gd name="T94" fmla="*/ 13 w 40"/>
                    <a:gd name="T95" fmla="*/ 23 h 37"/>
                    <a:gd name="T96" fmla="*/ 16 w 40"/>
                    <a:gd name="T97" fmla="*/ 25 h 37"/>
                    <a:gd name="T98" fmla="*/ 22 w 40"/>
                    <a:gd name="T99" fmla="*/ 2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 h="37">
                      <a:moveTo>
                        <a:pt x="17" y="23"/>
                      </a:moveTo>
                      <a:cubicBezTo>
                        <a:pt x="16" y="23"/>
                        <a:pt x="16" y="23"/>
                        <a:pt x="15" y="22"/>
                      </a:cubicBezTo>
                      <a:cubicBezTo>
                        <a:pt x="15" y="22"/>
                        <a:pt x="14" y="22"/>
                        <a:pt x="13" y="22"/>
                      </a:cubicBezTo>
                      <a:cubicBezTo>
                        <a:pt x="12" y="21"/>
                        <a:pt x="11" y="21"/>
                        <a:pt x="10" y="20"/>
                      </a:cubicBezTo>
                      <a:cubicBezTo>
                        <a:pt x="10" y="20"/>
                        <a:pt x="9" y="20"/>
                        <a:pt x="8" y="20"/>
                      </a:cubicBezTo>
                      <a:cubicBezTo>
                        <a:pt x="7" y="19"/>
                        <a:pt x="5" y="19"/>
                        <a:pt x="4" y="19"/>
                      </a:cubicBezTo>
                      <a:cubicBezTo>
                        <a:pt x="4" y="19"/>
                        <a:pt x="4" y="19"/>
                        <a:pt x="4" y="19"/>
                      </a:cubicBezTo>
                      <a:cubicBezTo>
                        <a:pt x="3" y="20"/>
                        <a:pt x="3" y="20"/>
                        <a:pt x="3" y="20"/>
                      </a:cubicBezTo>
                      <a:cubicBezTo>
                        <a:pt x="3" y="20"/>
                        <a:pt x="5" y="21"/>
                        <a:pt x="7" y="21"/>
                      </a:cubicBezTo>
                      <a:cubicBezTo>
                        <a:pt x="8" y="21"/>
                        <a:pt x="9" y="22"/>
                        <a:pt x="9" y="22"/>
                      </a:cubicBezTo>
                      <a:cubicBezTo>
                        <a:pt x="10" y="22"/>
                        <a:pt x="11" y="23"/>
                        <a:pt x="13" y="23"/>
                      </a:cubicBezTo>
                      <a:cubicBezTo>
                        <a:pt x="13" y="23"/>
                        <a:pt x="14" y="24"/>
                        <a:pt x="14" y="24"/>
                      </a:cubicBezTo>
                      <a:cubicBezTo>
                        <a:pt x="15" y="24"/>
                        <a:pt x="15" y="25"/>
                        <a:pt x="16" y="25"/>
                      </a:cubicBezTo>
                      <a:cubicBezTo>
                        <a:pt x="18" y="26"/>
                        <a:pt x="19" y="27"/>
                        <a:pt x="21" y="29"/>
                      </a:cubicBezTo>
                      <a:cubicBezTo>
                        <a:pt x="22" y="27"/>
                        <a:pt x="22" y="27"/>
                        <a:pt x="22" y="27"/>
                      </a:cubicBezTo>
                      <a:cubicBezTo>
                        <a:pt x="20" y="26"/>
                        <a:pt x="19" y="25"/>
                        <a:pt x="17" y="23"/>
                      </a:cubicBezTo>
                      <a:close/>
                      <a:moveTo>
                        <a:pt x="17" y="23"/>
                      </a:moveTo>
                      <a:cubicBezTo>
                        <a:pt x="16" y="23"/>
                        <a:pt x="16" y="23"/>
                        <a:pt x="15" y="22"/>
                      </a:cubicBezTo>
                      <a:cubicBezTo>
                        <a:pt x="15" y="22"/>
                        <a:pt x="14" y="22"/>
                        <a:pt x="13" y="22"/>
                      </a:cubicBezTo>
                      <a:cubicBezTo>
                        <a:pt x="12" y="21"/>
                        <a:pt x="11" y="21"/>
                        <a:pt x="10" y="20"/>
                      </a:cubicBezTo>
                      <a:cubicBezTo>
                        <a:pt x="10" y="20"/>
                        <a:pt x="9" y="20"/>
                        <a:pt x="8" y="20"/>
                      </a:cubicBezTo>
                      <a:cubicBezTo>
                        <a:pt x="7" y="19"/>
                        <a:pt x="5" y="19"/>
                        <a:pt x="4" y="19"/>
                      </a:cubicBezTo>
                      <a:cubicBezTo>
                        <a:pt x="4" y="19"/>
                        <a:pt x="4" y="19"/>
                        <a:pt x="4" y="19"/>
                      </a:cubicBezTo>
                      <a:cubicBezTo>
                        <a:pt x="3" y="20"/>
                        <a:pt x="3" y="20"/>
                        <a:pt x="3" y="20"/>
                      </a:cubicBezTo>
                      <a:cubicBezTo>
                        <a:pt x="3" y="20"/>
                        <a:pt x="5" y="21"/>
                        <a:pt x="7" y="21"/>
                      </a:cubicBezTo>
                      <a:cubicBezTo>
                        <a:pt x="8" y="21"/>
                        <a:pt x="9" y="22"/>
                        <a:pt x="9" y="22"/>
                      </a:cubicBezTo>
                      <a:cubicBezTo>
                        <a:pt x="10" y="22"/>
                        <a:pt x="11" y="23"/>
                        <a:pt x="13" y="23"/>
                      </a:cubicBezTo>
                      <a:cubicBezTo>
                        <a:pt x="13" y="23"/>
                        <a:pt x="14" y="24"/>
                        <a:pt x="14" y="24"/>
                      </a:cubicBezTo>
                      <a:cubicBezTo>
                        <a:pt x="15" y="24"/>
                        <a:pt x="15" y="25"/>
                        <a:pt x="16" y="25"/>
                      </a:cubicBezTo>
                      <a:cubicBezTo>
                        <a:pt x="18" y="26"/>
                        <a:pt x="19" y="27"/>
                        <a:pt x="21" y="29"/>
                      </a:cubicBezTo>
                      <a:cubicBezTo>
                        <a:pt x="22" y="27"/>
                        <a:pt x="22" y="27"/>
                        <a:pt x="22" y="27"/>
                      </a:cubicBezTo>
                      <a:cubicBezTo>
                        <a:pt x="20" y="26"/>
                        <a:pt x="19" y="25"/>
                        <a:pt x="17" y="23"/>
                      </a:cubicBezTo>
                      <a:close/>
                      <a:moveTo>
                        <a:pt x="40" y="15"/>
                      </a:moveTo>
                      <a:cubicBezTo>
                        <a:pt x="40" y="15"/>
                        <a:pt x="37" y="6"/>
                        <a:pt x="29" y="2"/>
                      </a:cubicBezTo>
                      <a:cubicBezTo>
                        <a:pt x="25" y="0"/>
                        <a:pt x="20" y="0"/>
                        <a:pt x="15" y="0"/>
                      </a:cubicBezTo>
                      <a:cubicBezTo>
                        <a:pt x="15" y="1"/>
                        <a:pt x="15" y="1"/>
                        <a:pt x="15" y="1"/>
                      </a:cubicBezTo>
                      <a:cubicBezTo>
                        <a:pt x="11" y="5"/>
                        <a:pt x="11" y="5"/>
                        <a:pt x="11" y="5"/>
                      </a:cubicBezTo>
                      <a:cubicBezTo>
                        <a:pt x="11" y="5"/>
                        <a:pt x="11" y="5"/>
                        <a:pt x="11" y="5"/>
                      </a:cubicBezTo>
                      <a:cubicBezTo>
                        <a:pt x="0" y="20"/>
                        <a:pt x="0" y="20"/>
                        <a:pt x="0" y="20"/>
                      </a:cubicBezTo>
                      <a:cubicBezTo>
                        <a:pt x="2" y="20"/>
                        <a:pt x="2" y="20"/>
                        <a:pt x="2" y="20"/>
                      </a:cubicBezTo>
                      <a:cubicBezTo>
                        <a:pt x="2" y="20"/>
                        <a:pt x="2" y="20"/>
                        <a:pt x="3" y="20"/>
                      </a:cubicBezTo>
                      <a:cubicBezTo>
                        <a:pt x="3" y="20"/>
                        <a:pt x="5" y="21"/>
                        <a:pt x="7" y="21"/>
                      </a:cubicBezTo>
                      <a:cubicBezTo>
                        <a:pt x="8" y="21"/>
                        <a:pt x="9" y="22"/>
                        <a:pt x="9" y="22"/>
                      </a:cubicBezTo>
                      <a:cubicBezTo>
                        <a:pt x="10" y="22"/>
                        <a:pt x="11" y="23"/>
                        <a:pt x="13" y="23"/>
                      </a:cubicBezTo>
                      <a:cubicBezTo>
                        <a:pt x="13" y="23"/>
                        <a:pt x="14" y="24"/>
                        <a:pt x="14" y="24"/>
                      </a:cubicBezTo>
                      <a:cubicBezTo>
                        <a:pt x="15" y="24"/>
                        <a:pt x="15" y="25"/>
                        <a:pt x="16" y="25"/>
                      </a:cubicBezTo>
                      <a:cubicBezTo>
                        <a:pt x="18" y="26"/>
                        <a:pt x="19" y="27"/>
                        <a:pt x="21" y="29"/>
                      </a:cubicBezTo>
                      <a:cubicBezTo>
                        <a:pt x="21" y="29"/>
                        <a:pt x="22" y="30"/>
                        <a:pt x="22" y="31"/>
                      </a:cubicBezTo>
                      <a:cubicBezTo>
                        <a:pt x="23" y="32"/>
                        <a:pt x="24" y="33"/>
                        <a:pt x="24" y="35"/>
                      </a:cubicBezTo>
                      <a:cubicBezTo>
                        <a:pt x="24" y="35"/>
                        <a:pt x="24" y="35"/>
                        <a:pt x="24" y="35"/>
                      </a:cubicBezTo>
                      <a:cubicBezTo>
                        <a:pt x="25" y="37"/>
                        <a:pt x="25" y="37"/>
                        <a:pt x="25" y="37"/>
                      </a:cubicBezTo>
                      <a:cubicBezTo>
                        <a:pt x="30" y="31"/>
                        <a:pt x="30" y="31"/>
                        <a:pt x="30" y="31"/>
                      </a:cubicBezTo>
                      <a:cubicBezTo>
                        <a:pt x="40" y="15"/>
                        <a:pt x="40" y="15"/>
                        <a:pt x="40" y="15"/>
                      </a:cubicBezTo>
                      <a:close/>
                      <a:moveTo>
                        <a:pt x="26" y="33"/>
                      </a:moveTo>
                      <a:cubicBezTo>
                        <a:pt x="25" y="31"/>
                        <a:pt x="24" y="30"/>
                        <a:pt x="23" y="29"/>
                      </a:cubicBezTo>
                      <a:cubicBezTo>
                        <a:pt x="23" y="28"/>
                        <a:pt x="22" y="28"/>
                        <a:pt x="22" y="27"/>
                      </a:cubicBezTo>
                      <a:cubicBezTo>
                        <a:pt x="20" y="26"/>
                        <a:pt x="19" y="25"/>
                        <a:pt x="17" y="23"/>
                      </a:cubicBezTo>
                      <a:cubicBezTo>
                        <a:pt x="16" y="23"/>
                        <a:pt x="16" y="23"/>
                        <a:pt x="15" y="22"/>
                      </a:cubicBezTo>
                      <a:cubicBezTo>
                        <a:pt x="15" y="22"/>
                        <a:pt x="14" y="22"/>
                        <a:pt x="13" y="22"/>
                      </a:cubicBezTo>
                      <a:cubicBezTo>
                        <a:pt x="12" y="21"/>
                        <a:pt x="11" y="21"/>
                        <a:pt x="10" y="20"/>
                      </a:cubicBezTo>
                      <a:cubicBezTo>
                        <a:pt x="10" y="20"/>
                        <a:pt x="9" y="20"/>
                        <a:pt x="8" y="20"/>
                      </a:cubicBezTo>
                      <a:cubicBezTo>
                        <a:pt x="7" y="19"/>
                        <a:pt x="5" y="19"/>
                        <a:pt x="4" y="19"/>
                      </a:cubicBezTo>
                      <a:cubicBezTo>
                        <a:pt x="4" y="19"/>
                        <a:pt x="4" y="19"/>
                        <a:pt x="4" y="19"/>
                      </a:cubicBezTo>
                      <a:cubicBezTo>
                        <a:pt x="13" y="6"/>
                        <a:pt x="13" y="6"/>
                        <a:pt x="13" y="6"/>
                      </a:cubicBezTo>
                      <a:cubicBezTo>
                        <a:pt x="16" y="2"/>
                        <a:pt x="16" y="2"/>
                        <a:pt x="16" y="2"/>
                      </a:cubicBezTo>
                      <a:cubicBezTo>
                        <a:pt x="20" y="2"/>
                        <a:pt x="24" y="2"/>
                        <a:pt x="28" y="4"/>
                      </a:cubicBezTo>
                      <a:cubicBezTo>
                        <a:pt x="35" y="7"/>
                        <a:pt x="38" y="13"/>
                        <a:pt x="38" y="15"/>
                      </a:cubicBezTo>
                      <a:cubicBezTo>
                        <a:pt x="37" y="17"/>
                        <a:pt x="37" y="17"/>
                        <a:pt x="37" y="17"/>
                      </a:cubicBezTo>
                      <a:lnTo>
                        <a:pt x="26" y="33"/>
                      </a:lnTo>
                      <a:close/>
                      <a:moveTo>
                        <a:pt x="17" y="23"/>
                      </a:moveTo>
                      <a:cubicBezTo>
                        <a:pt x="16" y="23"/>
                        <a:pt x="16" y="23"/>
                        <a:pt x="15" y="22"/>
                      </a:cubicBezTo>
                      <a:cubicBezTo>
                        <a:pt x="15" y="22"/>
                        <a:pt x="14" y="22"/>
                        <a:pt x="13" y="22"/>
                      </a:cubicBezTo>
                      <a:cubicBezTo>
                        <a:pt x="12" y="21"/>
                        <a:pt x="11" y="21"/>
                        <a:pt x="10" y="20"/>
                      </a:cubicBezTo>
                      <a:cubicBezTo>
                        <a:pt x="10" y="20"/>
                        <a:pt x="9" y="20"/>
                        <a:pt x="8" y="20"/>
                      </a:cubicBezTo>
                      <a:cubicBezTo>
                        <a:pt x="7" y="19"/>
                        <a:pt x="5" y="19"/>
                        <a:pt x="4" y="19"/>
                      </a:cubicBezTo>
                      <a:cubicBezTo>
                        <a:pt x="4" y="19"/>
                        <a:pt x="4" y="19"/>
                        <a:pt x="4" y="19"/>
                      </a:cubicBezTo>
                      <a:cubicBezTo>
                        <a:pt x="3" y="20"/>
                        <a:pt x="3" y="20"/>
                        <a:pt x="3" y="20"/>
                      </a:cubicBezTo>
                      <a:cubicBezTo>
                        <a:pt x="3" y="20"/>
                        <a:pt x="5" y="21"/>
                        <a:pt x="7" y="21"/>
                      </a:cubicBezTo>
                      <a:cubicBezTo>
                        <a:pt x="8" y="21"/>
                        <a:pt x="9" y="22"/>
                        <a:pt x="9" y="22"/>
                      </a:cubicBezTo>
                      <a:cubicBezTo>
                        <a:pt x="10" y="22"/>
                        <a:pt x="11" y="23"/>
                        <a:pt x="13" y="23"/>
                      </a:cubicBezTo>
                      <a:cubicBezTo>
                        <a:pt x="13" y="23"/>
                        <a:pt x="14" y="24"/>
                        <a:pt x="14" y="24"/>
                      </a:cubicBezTo>
                      <a:cubicBezTo>
                        <a:pt x="15" y="24"/>
                        <a:pt x="15" y="25"/>
                        <a:pt x="16" y="25"/>
                      </a:cubicBezTo>
                      <a:cubicBezTo>
                        <a:pt x="18" y="26"/>
                        <a:pt x="19" y="27"/>
                        <a:pt x="21" y="29"/>
                      </a:cubicBezTo>
                      <a:cubicBezTo>
                        <a:pt x="22" y="27"/>
                        <a:pt x="22" y="27"/>
                        <a:pt x="22" y="27"/>
                      </a:cubicBezTo>
                      <a:cubicBezTo>
                        <a:pt x="20" y="26"/>
                        <a:pt x="19" y="25"/>
                        <a:pt x="17" y="23"/>
                      </a:cubicBezTo>
                      <a:close/>
                      <a:moveTo>
                        <a:pt x="17" y="23"/>
                      </a:moveTo>
                      <a:cubicBezTo>
                        <a:pt x="16" y="23"/>
                        <a:pt x="16" y="23"/>
                        <a:pt x="15" y="22"/>
                      </a:cubicBezTo>
                      <a:cubicBezTo>
                        <a:pt x="15" y="22"/>
                        <a:pt x="14" y="22"/>
                        <a:pt x="13" y="22"/>
                      </a:cubicBezTo>
                      <a:cubicBezTo>
                        <a:pt x="12" y="21"/>
                        <a:pt x="11" y="21"/>
                        <a:pt x="10" y="20"/>
                      </a:cubicBezTo>
                      <a:cubicBezTo>
                        <a:pt x="10" y="20"/>
                        <a:pt x="9" y="20"/>
                        <a:pt x="8" y="20"/>
                      </a:cubicBezTo>
                      <a:cubicBezTo>
                        <a:pt x="7" y="19"/>
                        <a:pt x="5" y="19"/>
                        <a:pt x="4" y="19"/>
                      </a:cubicBezTo>
                      <a:cubicBezTo>
                        <a:pt x="4" y="19"/>
                        <a:pt x="4" y="19"/>
                        <a:pt x="4" y="19"/>
                      </a:cubicBezTo>
                      <a:cubicBezTo>
                        <a:pt x="3" y="20"/>
                        <a:pt x="3" y="20"/>
                        <a:pt x="3" y="20"/>
                      </a:cubicBezTo>
                      <a:cubicBezTo>
                        <a:pt x="3" y="20"/>
                        <a:pt x="5" y="21"/>
                        <a:pt x="7" y="21"/>
                      </a:cubicBezTo>
                      <a:cubicBezTo>
                        <a:pt x="8" y="21"/>
                        <a:pt x="9" y="22"/>
                        <a:pt x="9" y="22"/>
                      </a:cubicBezTo>
                      <a:cubicBezTo>
                        <a:pt x="10" y="22"/>
                        <a:pt x="11" y="23"/>
                        <a:pt x="13" y="23"/>
                      </a:cubicBezTo>
                      <a:cubicBezTo>
                        <a:pt x="13" y="23"/>
                        <a:pt x="14" y="24"/>
                        <a:pt x="14" y="24"/>
                      </a:cubicBezTo>
                      <a:cubicBezTo>
                        <a:pt x="15" y="24"/>
                        <a:pt x="15" y="25"/>
                        <a:pt x="16" y="25"/>
                      </a:cubicBezTo>
                      <a:cubicBezTo>
                        <a:pt x="18" y="26"/>
                        <a:pt x="19" y="27"/>
                        <a:pt x="21" y="29"/>
                      </a:cubicBezTo>
                      <a:cubicBezTo>
                        <a:pt x="22" y="27"/>
                        <a:pt x="22" y="27"/>
                        <a:pt x="22" y="27"/>
                      </a:cubicBezTo>
                      <a:cubicBezTo>
                        <a:pt x="20" y="26"/>
                        <a:pt x="19" y="25"/>
                        <a:pt x="17" y="23"/>
                      </a:cubicBezTo>
                      <a:close/>
                    </a:path>
                  </a:pathLst>
                </a:custGeom>
                <a:solidFill>
                  <a:schemeClr val="bg1">
                    <a:lumMod val="85000"/>
                  </a:schemeClr>
                </a:solidFill>
                <a:ln>
                  <a:noFill/>
                </a:ln>
              </p:spPr>
              <p:txBody>
                <a:bodyPr anchor="ctr"/>
                <a:lstStyle/>
                <a:p>
                  <a:pPr algn="ctr"/>
                  <a:endParaRPr/>
                </a:p>
              </p:txBody>
            </p:sp>
          </p:grpSp>
          <p:grpSp>
            <p:nvGrpSpPr>
              <p:cNvPr id="38" name="ïṥľîḓé"/>
              <p:cNvGrpSpPr/>
              <p:nvPr/>
            </p:nvGrpSpPr>
            <p:grpSpPr>
              <a:xfrm>
                <a:off x="1416748" y="2456247"/>
                <a:ext cx="312549" cy="442646"/>
                <a:chOff x="5698186" y="1950933"/>
                <a:chExt cx="312549" cy="442646"/>
              </a:xfrm>
            </p:grpSpPr>
            <p:sp>
              <p:nvSpPr>
                <p:cNvPr id="118" name="iṧḻide"/>
                <p:cNvSpPr/>
                <p:nvPr/>
              </p:nvSpPr>
              <p:spPr bwMode="auto">
                <a:xfrm>
                  <a:off x="5702945" y="1950933"/>
                  <a:ext cx="307790" cy="442646"/>
                </a:xfrm>
                <a:custGeom>
                  <a:avLst/>
                  <a:gdLst>
                    <a:gd name="T0" fmla="*/ 82 w 82"/>
                    <a:gd name="T1" fmla="*/ 118 h 118"/>
                    <a:gd name="T2" fmla="*/ 29 w 82"/>
                    <a:gd name="T3" fmla="*/ 116 h 118"/>
                    <a:gd name="T4" fmla="*/ 47 w 82"/>
                    <a:gd name="T5" fmla="*/ 96 h 118"/>
                    <a:gd name="T6" fmla="*/ 30 w 82"/>
                    <a:gd name="T7" fmla="*/ 1 h 118"/>
                    <a:gd name="T8" fmla="*/ 31 w 82"/>
                    <a:gd name="T9" fmla="*/ 0 h 118"/>
                    <a:gd name="T10" fmla="*/ 59 w 82"/>
                    <a:gd name="T11" fmla="*/ 18 h 118"/>
                    <a:gd name="T12" fmla="*/ 58 w 82"/>
                    <a:gd name="T13" fmla="*/ 20 h 118"/>
                    <a:gd name="T14" fmla="*/ 60 w 82"/>
                    <a:gd name="T15" fmla="*/ 86 h 118"/>
                    <a:gd name="T16" fmla="*/ 79 w 82"/>
                    <a:gd name="T17" fmla="*/ 70 h 118"/>
                    <a:gd name="T18" fmla="*/ 82 w 82"/>
                    <a:gd name="T19" fmla="*/ 118 h 118"/>
                    <a:gd name="T20" fmla="*/ 36 w 82"/>
                    <a:gd name="T21" fmla="*/ 113 h 118"/>
                    <a:gd name="T22" fmla="*/ 79 w 82"/>
                    <a:gd name="T23" fmla="*/ 115 h 118"/>
                    <a:gd name="T24" fmla="*/ 76 w 82"/>
                    <a:gd name="T25" fmla="*/ 76 h 118"/>
                    <a:gd name="T26" fmla="*/ 59 w 82"/>
                    <a:gd name="T27" fmla="*/ 90 h 118"/>
                    <a:gd name="T28" fmla="*/ 59 w 82"/>
                    <a:gd name="T29" fmla="*/ 89 h 118"/>
                    <a:gd name="T30" fmla="*/ 55 w 82"/>
                    <a:gd name="T31" fmla="*/ 19 h 118"/>
                    <a:gd name="T32" fmla="*/ 32 w 82"/>
                    <a:gd name="T33" fmla="*/ 4 h 118"/>
                    <a:gd name="T34" fmla="*/ 50 w 82"/>
                    <a:gd name="T35" fmla="*/ 95 h 118"/>
                    <a:gd name="T36" fmla="*/ 52 w 82"/>
                    <a:gd name="T37" fmla="*/ 96 h 118"/>
                    <a:gd name="T38" fmla="*/ 36 w 82"/>
                    <a:gd name="T39" fmla="*/ 11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18">
                      <a:moveTo>
                        <a:pt x="82" y="118"/>
                      </a:moveTo>
                      <a:cubicBezTo>
                        <a:pt x="29" y="116"/>
                        <a:pt x="29" y="116"/>
                        <a:pt x="29" y="116"/>
                      </a:cubicBezTo>
                      <a:cubicBezTo>
                        <a:pt x="47" y="96"/>
                        <a:pt x="47" y="96"/>
                        <a:pt x="47" y="96"/>
                      </a:cubicBezTo>
                      <a:cubicBezTo>
                        <a:pt x="0" y="62"/>
                        <a:pt x="30" y="2"/>
                        <a:pt x="30" y="1"/>
                      </a:cubicBezTo>
                      <a:cubicBezTo>
                        <a:pt x="31" y="0"/>
                        <a:pt x="31" y="0"/>
                        <a:pt x="31" y="0"/>
                      </a:cubicBezTo>
                      <a:cubicBezTo>
                        <a:pt x="59" y="18"/>
                        <a:pt x="59" y="18"/>
                        <a:pt x="59" y="18"/>
                      </a:cubicBezTo>
                      <a:cubicBezTo>
                        <a:pt x="58" y="20"/>
                        <a:pt x="58" y="20"/>
                        <a:pt x="58" y="20"/>
                      </a:cubicBezTo>
                      <a:cubicBezTo>
                        <a:pt x="34" y="53"/>
                        <a:pt x="55" y="80"/>
                        <a:pt x="60" y="86"/>
                      </a:cubicBezTo>
                      <a:cubicBezTo>
                        <a:pt x="79" y="70"/>
                        <a:pt x="79" y="70"/>
                        <a:pt x="79" y="70"/>
                      </a:cubicBezTo>
                      <a:lnTo>
                        <a:pt x="82" y="118"/>
                      </a:lnTo>
                      <a:close/>
                      <a:moveTo>
                        <a:pt x="36" y="113"/>
                      </a:moveTo>
                      <a:cubicBezTo>
                        <a:pt x="79" y="115"/>
                        <a:pt x="79" y="115"/>
                        <a:pt x="79" y="115"/>
                      </a:cubicBezTo>
                      <a:cubicBezTo>
                        <a:pt x="76" y="76"/>
                        <a:pt x="76" y="76"/>
                        <a:pt x="76" y="76"/>
                      </a:cubicBezTo>
                      <a:cubicBezTo>
                        <a:pt x="59" y="90"/>
                        <a:pt x="59" y="90"/>
                        <a:pt x="59" y="90"/>
                      </a:cubicBezTo>
                      <a:cubicBezTo>
                        <a:pt x="59" y="89"/>
                        <a:pt x="59" y="89"/>
                        <a:pt x="59" y="89"/>
                      </a:cubicBezTo>
                      <a:cubicBezTo>
                        <a:pt x="58" y="88"/>
                        <a:pt x="28" y="58"/>
                        <a:pt x="55" y="19"/>
                      </a:cubicBezTo>
                      <a:cubicBezTo>
                        <a:pt x="32" y="4"/>
                        <a:pt x="32" y="4"/>
                        <a:pt x="32" y="4"/>
                      </a:cubicBezTo>
                      <a:cubicBezTo>
                        <a:pt x="28" y="14"/>
                        <a:pt x="7" y="65"/>
                        <a:pt x="50" y="95"/>
                      </a:cubicBezTo>
                      <a:cubicBezTo>
                        <a:pt x="52" y="96"/>
                        <a:pt x="52" y="96"/>
                        <a:pt x="52" y="96"/>
                      </a:cubicBezTo>
                      <a:lnTo>
                        <a:pt x="36" y="113"/>
                      </a:lnTo>
                      <a:close/>
                    </a:path>
                  </a:pathLst>
                </a:custGeom>
                <a:solidFill>
                  <a:schemeClr val="bg1">
                    <a:lumMod val="85000"/>
                  </a:schemeClr>
                </a:solidFill>
                <a:ln>
                  <a:noFill/>
                </a:ln>
              </p:spPr>
              <p:txBody>
                <a:bodyPr anchor="ctr"/>
                <a:lstStyle/>
                <a:p>
                  <a:pPr algn="ctr"/>
                  <a:endParaRPr/>
                </a:p>
              </p:txBody>
            </p:sp>
            <p:sp>
              <p:nvSpPr>
                <p:cNvPr id="119" name="iṧ1iḍè"/>
                <p:cNvSpPr/>
                <p:nvPr/>
              </p:nvSpPr>
              <p:spPr bwMode="auto">
                <a:xfrm>
                  <a:off x="5698186" y="1954106"/>
                  <a:ext cx="199905" cy="431541"/>
                </a:xfrm>
                <a:custGeom>
                  <a:avLst/>
                  <a:gdLst>
                    <a:gd name="T0" fmla="*/ 34 w 53"/>
                    <a:gd name="T1" fmla="*/ 115 h 115"/>
                    <a:gd name="T2" fmla="*/ 22 w 53"/>
                    <a:gd name="T3" fmla="*/ 113 h 115"/>
                    <a:gd name="T4" fmla="*/ 37 w 53"/>
                    <a:gd name="T5" fmla="*/ 96 h 115"/>
                    <a:gd name="T6" fmla="*/ 20 w 53"/>
                    <a:gd name="T7" fmla="*/ 10 h 115"/>
                    <a:gd name="T8" fmla="*/ 21 w 53"/>
                    <a:gd name="T9" fmla="*/ 10 h 115"/>
                    <a:gd name="T10" fmla="*/ 31 w 53"/>
                    <a:gd name="T11" fmla="*/ 0 h 115"/>
                    <a:gd name="T12" fmla="*/ 33 w 53"/>
                    <a:gd name="T13" fmla="*/ 2 h 115"/>
                    <a:gd name="T14" fmla="*/ 23 w 53"/>
                    <a:gd name="T15" fmla="*/ 12 h 115"/>
                    <a:gd name="T16" fmla="*/ 40 w 53"/>
                    <a:gd name="T17" fmla="*/ 94 h 115"/>
                    <a:gd name="T18" fmla="*/ 53 w 53"/>
                    <a:gd name="T19" fmla="*/ 94 h 115"/>
                    <a:gd name="T20" fmla="*/ 34 w 53"/>
                    <a:gd name="T21" fmla="*/ 115 h 115"/>
                    <a:gd name="T22" fmla="*/ 28 w 53"/>
                    <a:gd name="T23" fmla="*/ 111 h 115"/>
                    <a:gd name="T24" fmla="*/ 33 w 53"/>
                    <a:gd name="T25" fmla="*/ 112 h 115"/>
                    <a:gd name="T26" fmla="*/ 46 w 53"/>
                    <a:gd name="T27" fmla="*/ 97 h 115"/>
                    <a:gd name="T28" fmla="*/ 40 w 53"/>
                    <a:gd name="T29" fmla="*/ 97 h 115"/>
                    <a:gd name="T30" fmla="*/ 28 w 53"/>
                    <a:gd name="T31" fmla="*/ 11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3" h="115">
                      <a:moveTo>
                        <a:pt x="34" y="115"/>
                      </a:moveTo>
                      <a:cubicBezTo>
                        <a:pt x="22" y="113"/>
                        <a:pt x="22" y="113"/>
                        <a:pt x="22" y="113"/>
                      </a:cubicBezTo>
                      <a:cubicBezTo>
                        <a:pt x="37" y="96"/>
                        <a:pt x="37" y="96"/>
                        <a:pt x="37" y="96"/>
                      </a:cubicBezTo>
                      <a:cubicBezTo>
                        <a:pt x="30" y="90"/>
                        <a:pt x="0" y="59"/>
                        <a:pt x="20" y="10"/>
                      </a:cubicBezTo>
                      <a:cubicBezTo>
                        <a:pt x="21" y="10"/>
                        <a:pt x="21" y="10"/>
                        <a:pt x="21" y="10"/>
                      </a:cubicBezTo>
                      <a:cubicBezTo>
                        <a:pt x="31" y="0"/>
                        <a:pt x="31" y="0"/>
                        <a:pt x="31" y="0"/>
                      </a:cubicBezTo>
                      <a:cubicBezTo>
                        <a:pt x="33" y="2"/>
                        <a:pt x="33" y="2"/>
                        <a:pt x="33" y="2"/>
                      </a:cubicBezTo>
                      <a:cubicBezTo>
                        <a:pt x="23" y="12"/>
                        <a:pt x="23" y="12"/>
                        <a:pt x="23" y="12"/>
                      </a:cubicBezTo>
                      <a:cubicBezTo>
                        <a:pt x="3" y="61"/>
                        <a:pt x="36" y="91"/>
                        <a:pt x="40" y="94"/>
                      </a:cubicBezTo>
                      <a:cubicBezTo>
                        <a:pt x="53" y="94"/>
                        <a:pt x="53" y="94"/>
                        <a:pt x="53" y="94"/>
                      </a:cubicBezTo>
                      <a:lnTo>
                        <a:pt x="34" y="115"/>
                      </a:lnTo>
                      <a:close/>
                      <a:moveTo>
                        <a:pt x="28" y="111"/>
                      </a:moveTo>
                      <a:cubicBezTo>
                        <a:pt x="33" y="112"/>
                        <a:pt x="33" y="112"/>
                        <a:pt x="33" y="112"/>
                      </a:cubicBezTo>
                      <a:cubicBezTo>
                        <a:pt x="46" y="97"/>
                        <a:pt x="46" y="97"/>
                        <a:pt x="46" y="97"/>
                      </a:cubicBezTo>
                      <a:cubicBezTo>
                        <a:pt x="40" y="97"/>
                        <a:pt x="40" y="97"/>
                        <a:pt x="40" y="97"/>
                      </a:cubicBezTo>
                      <a:lnTo>
                        <a:pt x="28" y="111"/>
                      </a:lnTo>
                      <a:close/>
                    </a:path>
                  </a:pathLst>
                </a:custGeom>
                <a:solidFill>
                  <a:schemeClr val="bg1">
                    <a:lumMod val="85000"/>
                  </a:schemeClr>
                </a:solidFill>
                <a:ln>
                  <a:noFill/>
                </a:ln>
              </p:spPr>
              <p:txBody>
                <a:bodyPr anchor="ctr"/>
                <a:lstStyle/>
                <a:p>
                  <a:pPr algn="ctr"/>
                  <a:endParaRPr/>
                </a:p>
              </p:txBody>
            </p:sp>
            <p:sp>
              <p:nvSpPr>
                <p:cNvPr id="120" name="íŝḻïdè"/>
                <p:cNvSpPr/>
                <p:nvPr/>
              </p:nvSpPr>
              <p:spPr bwMode="auto">
                <a:xfrm>
                  <a:off x="5906023" y="2217473"/>
                  <a:ext cx="90433" cy="44423"/>
                </a:xfrm>
                <a:custGeom>
                  <a:avLst/>
                  <a:gdLst>
                    <a:gd name="T0" fmla="*/ 5 w 57"/>
                    <a:gd name="T1" fmla="*/ 28 h 28"/>
                    <a:gd name="T2" fmla="*/ 0 w 57"/>
                    <a:gd name="T3" fmla="*/ 23 h 28"/>
                    <a:gd name="T4" fmla="*/ 24 w 57"/>
                    <a:gd name="T5" fmla="*/ 0 h 28"/>
                    <a:gd name="T6" fmla="*/ 57 w 57"/>
                    <a:gd name="T7" fmla="*/ 0 h 28"/>
                    <a:gd name="T8" fmla="*/ 57 w 57"/>
                    <a:gd name="T9" fmla="*/ 7 h 28"/>
                    <a:gd name="T10" fmla="*/ 28 w 57"/>
                    <a:gd name="T11" fmla="*/ 7 h 28"/>
                    <a:gd name="T12" fmla="*/ 5 w 5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57" h="28">
                      <a:moveTo>
                        <a:pt x="5" y="28"/>
                      </a:moveTo>
                      <a:lnTo>
                        <a:pt x="0" y="23"/>
                      </a:lnTo>
                      <a:lnTo>
                        <a:pt x="24" y="0"/>
                      </a:lnTo>
                      <a:lnTo>
                        <a:pt x="57" y="0"/>
                      </a:lnTo>
                      <a:lnTo>
                        <a:pt x="57" y="7"/>
                      </a:lnTo>
                      <a:lnTo>
                        <a:pt x="28" y="7"/>
                      </a:lnTo>
                      <a:lnTo>
                        <a:pt x="5" y="28"/>
                      </a:lnTo>
                      <a:close/>
                    </a:path>
                  </a:pathLst>
                </a:custGeom>
                <a:solidFill>
                  <a:schemeClr val="bg1">
                    <a:lumMod val="85000"/>
                  </a:schemeClr>
                </a:solidFill>
                <a:ln>
                  <a:noFill/>
                </a:ln>
              </p:spPr>
              <p:txBody>
                <a:bodyPr anchor="ctr"/>
                <a:lstStyle/>
                <a:p>
                  <a:pPr algn="ctr"/>
                  <a:endParaRPr/>
                </a:p>
              </p:txBody>
            </p:sp>
          </p:grpSp>
          <p:grpSp>
            <p:nvGrpSpPr>
              <p:cNvPr id="39" name="íşľiḑé"/>
              <p:cNvGrpSpPr/>
              <p:nvPr/>
            </p:nvGrpSpPr>
            <p:grpSpPr>
              <a:xfrm>
                <a:off x="2170350" y="4994742"/>
                <a:ext cx="230051" cy="326829"/>
                <a:chOff x="4382937" y="5523837"/>
                <a:chExt cx="230051" cy="326829"/>
              </a:xfrm>
            </p:grpSpPr>
            <p:sp>
              <p:nvSpPr>
                <p:cNvPr id="115" name="îṩḻíḓê"/>
                <p:cNvSpPr/>
                <p:nvPr/>
              </p:nvSpPr>
              <p:spPr bwMode="auto">
                <a:xfrm>
                  <a:off x="4382937" y="5523837"/>
                  <a:ext cx="226877" cy="326829"/>
                </a:xfrm>
                <a:custGeom>
                  <a:avLst/>
                  <a:gdLst>
                    <a:gd name="T0" fmla="*/ 0 w 60"/>
                    <a:gd name="T1" fmla="*/ 87 h 87"/>
                    <a:gd name="T2" fmla="*/ 2 w 60"/>
                    <a:gd name="T3" fmla="*/ 50 h 87"/>
                    <a:gd name="T4" fmla="*/ 16 w 60"/>
                    <a:gd name="T5" fmla="*/ 62 h 87"/>
                    <a:gd name="T6" fmla="*/ 17 w 60"/>
                    <a:gd name="T7" fmla="*/ 15 h 87"/>
                    <a:gd name="T8" fmla="*/ 16 w 60"/>
                    <a:gd name="T9" fmla="*/ 14 h 87"/>
                    <a:gd name="T10" fmla="*/ 38 w 60"/>
                    <a:gd name="T11" fmla="*/ 0 h 87"/>
                    <a:gd name="T12" fmla="*/ 38 w 60"/>
                    <a:gd name="T13" fmla="*/ 1 h 87"/>
                    <a:gd name="T14" fmla="*/ 26 w 60"/>
                    <a:gd name="T15" fmla="*/ 70 h 87"/>
                    <a:gd name="T16" fmla="*/ 40 w 60"/>
                    <a:gd name="T17" fmla="*/ 85 h 87"/>
                    <a:gd name="T18" fmla="*/ 0 w 60"/>
                    <a:gd name="T19" fmla="*/ 87 h 87"/>
                    <a:gd name="T20" fmla="*/ 5 w 60"/>
                    <a:gd name="T21" fmla="*/ 56 h 87"/>
                    <a:gd name="T22" fmla="*/ 3 w 60"/>
                    <a:gd name="T23" fmla="*/ 83 h 87"/>
                    <a:gd name="T24" fmla="*/ 33 w 60"/>
                    <a:gd name="T25" fmla="*/ 82 h 87"/>
                    <a:gd name="T26" fmla="*/ 22 w 60"/>
                    <a:gd name="T27" fmla="*/ 70 h 87"/>
                    <a:gd name="T28" fmla="*/ 23 w 60"/>
                    <a:gd name="T29" fmla="*/ 69 h 87"/>
                    <a:gd name="T30" fmla="*/ 36 w 60"/>
                    <a:gd name="T31" fmla="*/ 4 h 87"/>
                    <a:gd name="T32" fmla="*/ 20 w 60"/>
                    <a:gd name="T33" fmla="*/ 14 h 87"/>
                    <a:gd name="T34" fmla="*/ 18 w 60"/>
                    <a:gd name="T35" fmla="*/ 65 h 87"/>
                    <a:gd name="T36" fmla="*/ 17 w 60"/>
                    <a:gd name="T37" fmla="*/ 66 h 87"/>
                    <a:gd name="T38" fmla="*/ 5 w 60"/>
                    <a:gd name="T39"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87">
                      <a:moveTo>
                        <a:pt x="0" y="87"/>
                      </a:moveTo>
                      <a:cubicBezTo>
                        <a:pt x="2" y="50"/>
                        <a:pt x="2" y="50"/>
                        <a:pt x="2" y="50"/>
                      </a:cubicBezTo>
                      <a:cubicBezTo>
                        <a:pt x="16" y="62"/>
                        <a:pt x="16" y="62"/>
                        <a:pt x="16" y="62"/>
                      </a:cubicBezTo>
                      <a:cubicBezTo>
                        <a:pt x="20" y="57"/>
                        <a:pt x="35" y="39"/>
                        <a:pt x="17" y="15"/>
                      </a:cubicBezTo>
                      <a:cubicBezTo>
                        <a:pt x="16" y="14"/>
                        <a:pt x="16" y="14"/>
                        <a:pt x="16" y="14"/>
                      </a:cubicBezTo>
                      <a:cubicBezTo>
                        <a:pt x="38" y="0"/>
                        <a:pt x="38" y="0"/>
                        <a:pt x="38" y="0"/>
                      </a:cubicBezTo>
                      <a:cubicBezTo>
                        <a:pt x="38" y="1"/>
                        <a:pt x="38" y="1"/>
                        <a:pt x="38" y="1"/>
                      </a:cubicBezTo>
                      <a:cubicBezTo>
                        <a:pt x="39" y="1"/>
                        <a:pt x="60" y="45"/>
                        <a:pt x="26" y="70"/>
                      </a:cubicBezTo>
                      <a:cubicBezTo>
                        <a:pt x="40" y="85"/>
                        <a:pt x="40" y="85"/>
                        <a:pt x="40" y="85"/>
                      </a:cubicBezTo>
                      <a:lnTo>
                        <a:pt x="0" y="87"/>
                      </a:lnTo>
                      <a:close/>
                      <a:moveTo>
                        <a:pt x="5" y="56"/>
                      </a:moveTo>
                      <a:cubicBezTo>
                        <a:pt x="3" y="83"/>
                        <a:pt x="3" y="83"/>
                        <a:pt x="3" y="83"/>
                      </a:cubicBezTo>
                      <a:cubicBezTo>
                        <a:pt x="33" y="82"/>
                        <a:pt x="33" y="82"/>
                        <a:pt x="33" y="82"/>
                      </a:cubicBezTo>
                      <a:cubicBezTo>
                        <a:pt x="22" y="70"/>
                        <a:pt x="22" y="70"/>
                        <a:pt x="22" y="70"/>
                      </a:cubicBezTo>
                      <a:cubicBezTo>
                        <a:pt x="23" y="69"/>
                        <a:pt x="23" y="69"/>
                        <a:pt x="23" y="69"/>
                      </a:cubicBezTo>
                      <a:cubicBezTo>
                        <a:pt x="53" y="48"/>
                        <a:pt x="40" y="12"/>
                        <a:pt x="36" y="4"/>
                      </a:cubicBezTo>
                      <a:cubicBezTo>
                        <a:pt x="20" y="14"/>
                        <a:pt x="20" y="14"/>
                        <a:pt x="20" y="14"/>
                      </a:cubicBezTo>
                      <a:cubicBezTo>
                        <a:pt x="40" y="42"/>
                        <a:pt x="18" y="65"/>
                        <a:pt x="18" y="65"/>
                      </a:cubicBezTo>
                      <a:cubicBezTo>
                        <a:pt x="17" y="66"/>
                        <a:pt x="17" y="66"/>
                        <a:pt x="17" y="66"/>
                      </a:cubicBezTo>
                      <a:lnTo>
                        <a:pt x="5" y="56"/>
                      </a:lnTo>
                      <a:close/>
                    </a:path>
                  </a:pathLst>
                </a:custGeom>
                <a:solidFill>
                  <a:schemeClr val="bg1">
                    <a:lumMod val="85000"/>
                  </a:schemeClr>
                </a:solidFill>
                <a:ln>
                  <a:noFill/>
                </a:ln>
              </p:spPr>
              <p:txBody>
                <a:bodyPr anchor="ctr"/>
                <a:lstStyle/>
                <a:p>
                  <a:pPr algn="ctr"/>
                  <a:endParaRPr/>
                </a:p>
              </p:txBody>
            </p:sp>
            <p:sp>
              <p:nvSpPr>
                <p:cNvPr id="116" name="ïšlidê"/>
                <p:cNvSpPr/>
                <p:nvPr/>
              </p:nvSpPr>
              <p:spPr bwMode="auto">
                <a:xfrm>
                  <a:off x="4462265" y="5527010"/>
                  <a:ext cx="150723" cy="315723"/>
                </a:xfrm>
                <a:custGeom>
                  <a:avLst/>
                  <a:gdLst>
                    <a:gd name="T0" fmla="*/ 15 w 40"/>
                    <a:gd name="T1" fmla="*/ 84 h 84"/>
                    <a:gd name="T2" fmla="*/ 0 w 40"/>
                    <a:gd name="T3" fmla="*/ 68 h 84"/>
                    <a:gd name="T4" fmla="*/ 11 w 40"/>
                    <a:gd name="T5" fmla="*/ 68 h 84"/>
                    <a:gd name="T6" fmla="*/ 22 w 40"/>
                    <a:gd name="T7" fmla="*/ 9 h 84"/>
                    <a:gd name="T8" fmla="*/ 15 w 40"/>
                    <a:gd name="T9" fmla="*/ 2 h 84"/>
                    <a:gd name="T10" fmla="*/ 17 w 40"/>
                    <a:gd name="T11" fmla="*/ 0 h 84"/>
                    <a:gd name="T12" fmla="*/ 25 w 40"/>
                    <a:gd name="T13" fmla="*/ 7 h 84"/>
                    <a:gd name="T14" fmla="*/ 13 w 40"/>
                    <a:gd name="T15" fmla="*/ 70 h 84"/>
                    <a:gd name="T16" fmla="*/ 24 w 40"/>
                    <a:gd name="T17" fmla="*/ 83 h 84"/>
                    <a:gd name="T18" fmla="*/ 15 w 40"/>
                    <a:gd name="T19" fmla="*/ 84 h 84"/>
                    <a:gd name="T20" fmla="*/ 7 w 40"/>
                    <a:gd name="T21" fmla="*/ 71 h 84"/>
                    <a:gd name="T22" fmla="*/ 16 w 40"/>
                    <a:gd name="T23" fmla="*/ 81 h 84"/>
                    <a:gd name="T24" fmla="*/ 18 w 40"/>
                    <a:gd name="T25" fmla="*/ 80 h 84"/>
                    <a:gd name="T26" fmla="*/ 10 w 40"/>
                    <a:gd name="T27" fmla="*/ 71 h 84"/>
                    <a:gd name="T28" fmla="*/ 7 w 40"/>
                    <a:gd name="T29"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84">
                      <a:moveTo>
                        <a:pt x="15" y="84"/>
                      </a:moveTo>
                      <a:cubicBezTo>
                        <a:pt x="0" y="68"/>
                        <a:pt x="0" y="68"/>
                        <a:pt x="0" y="68"/>
                      </a:cubicBezTo>
                      <a:cubicBezTo>
                        <a:pt x="11" y="68"/>
                        <a:pt x="11" y="68"/>
                        <a:pt x="11" y="68"/>
                      </a:cubicBezTo>
                      <a:cubicBezTo>
                        <a:pt x="14" y="65"/>
                        <a:pt x="37" y="44"/>
                        <a:pt x="22" y="9"/>
                      </a:cubicBezTo>
                      <a:cubicBezTo>
                        <a:pt x="15" y="2"/>
                        <a:pt x="15" y="2"/>
                        <a:pt x="15" y="2"/>
                      </a:cubicBezTo>
                      <a:cubicBezTo>
                        <a:pt x="17" y="0"/>
                        <a:pt x="17" y="0"/>
                        <a:pt x="17" y="0"/>
                      </a:cubicBezTo>
                      <a:cubicBezTo>
                        <a:pt x="25" y="7"/>
                        <a:pt x="25" y="7"/>
                        <a:pt x="25" y="7"/>
                      </a:cubicBezTo>
                      <a:cubicBezTo>
                        <a:pt x="40" y="43"/>
                        <a:pt x="19" y="65"/>
                        <a:pt x="13" y="70"/>
                      </a:cubicBezTo>
                      <a:cubicBezTo>
                        <a:pt x="24" y="83"/>
                        <a:pt x="24" y="83"/>
                        <a:pt x="24" y="83"/>
                      </a:cubicBezTo>
                      <a:lnTo>
                        <a:pt x="15" y="84"/>
                      </a:lnTo>
                      <a:close/>
                      <a:moveTo>
                        <a:pt x="7" y="71"/>
                      </a:moveTo>
                      <a:cubicBezTo>
                        <a:pt x="16" y="81"/>
                        <a:pt x="16" y="81"/>
                        <a:pt x="16" y="81"/>
                      </a:cubicBezTo>
                      <a:cubicBezTo>
                        <a:pt x="18" y="80"/>
                        <a:pt x="18" y="80"/>
                        <a:pt x="18" y="80"/>
                      </a:cubicBezTo>
                      <a:cubicBezTo>
                        <a:pt x="10" y="71"/>
                        <a:pt x="10" y="71"/>
                        <a:pt x="10" y="71"/>
                      </a:cubicBezTo>
                      <a:lnTo>
                        <a:pt x="7" y="71"/>
                      </a:lnTo>
                      <a:close/>
                    </a:path>
                  </a:pathLst>
                </a:custGeom>
                <a:solidFill>
                  <a:schemeClr val="bg1">
                    <a:lumMod val="85000"/>
                  </a:schemeClr>
                </a:solidFill>
                <a:ln>
                  <a:noFill/>
                </a:ln>
              </p:spPr>
              <p:txBody>
                <a:bodyPr anchor="ctr"/>
                <a:lstStyle/>
                <a:p>
                  <a:pPr algn="ctr"/>
                  <a:endParaRPr/>
                </a:p>
              </p:txBody>
            </p:sp>
            <p:sp>
              <p:nvSpPr>
                <p:cNvPr id="117" name="iṣlïḍê"/>
                <p:cNvSpPr/>
                <p:nvPr/>
              </p:nvSpPr>
              <p:spPr bwMode="auto">
                <a:xfrm>
                  <a:off x="4394044" y="5715808"/>
                  <a:ext cx="68222" cy="36490"/>
                </a:xfrm>
                <a:custGeom>
                  <a:avLst/>
                  <a:gdLst>
                    <a:gd name="T0" fmla="*/ 38 w 43"/>
                    <a:gd name="T1" fmla="*/ 23 h 23"/>
                    <a:gd name="T2" fmla="*/ 22 w 43"/>
                    <a:gd name="T3" fmla="*/ 7 h 23"/>
                    <a:gd name="T4" fmla="*/ 0 w 43"/>
                    <a:gd name="T5" fmla="*/ 7 h 23"/>
                    <a:gd name="T6" fmla="*/ 0 w 43"/>
                    <a:gd name="T7" fmla="*/ 0 h 23"/>
                    <a:gd name="T8" fmla="*/ 24 w 43"/>
                    <a:gd name="T9" fmla="*/ 0 h 23"/>
                    <a:gd name="T10" fmla="*/ 43 w 43"/>
                    <a:gd name="T11" fmla="*/ 18 h 23"/>
                    <a:gd name="T12" fmla="*/ 38 w 43"/>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43" h="23">
                      <a:moveTo>
                        <a:pt x="38" y="23"/>
                      </a:moveTo>
                      <a:lnTo>
                        <a:pt x="22" y="7"/>
                      </a:lnTo>
                      <a:lnTo>
                        <a:pt x="0" y="7"/>
                      </a:lnTo>
                      <a:lnTo>
                        <a:pt x="0" y="0"/>
                      </a:lnTo>
                      <a:lnTo>
                        <a:pt x="24" y="0"/>
                      </a:lnTo>
                      <a:lnTo>
                        <a:pt x="43" y="18"/>
                      </a:lnTo>
                      <a:lnTo>
                        <a:pt x="38" y="23"/>
                      </a:lnTo>
                      <a:close/>
                    </a:path>
                  </a:pathLst>
                </a:custGeom>
                <a:solidFill>
                  <a:schemeClr val="bg1">
                    <a:lumMod val="85000"/>
                  </a:schemeClr>
                </a:solidFill>
                <a:ln>
                  <a:noFill/>
                </a:ln>
              </p:spPr>
              <p:txBody>
                <a:bodyPr anchor="ctr"/>
                <a:lstStyle/>
                <a:p>
                  <a:pPr algn="ctr"/>
                  <a:endParaRPr/>
                </a:p>
              </p:txBody>
            </p:sp>
          </p:grpSp>
          <p:grpSp>
            <p:nvGrpSpPr>
              <p:cNvPr id="40" name="îšļïḑé"/>
              <p:cNvGrpSpPr/>
              <p:nvPr/>
            </p:nvGrpSpPr>
            <p:grpSpPr>
              <a:xfrm>
                <a:off x="1931456" y="1808281"/>
                <a:ext cx="406156" cy="679041"/>
                <a:chOff x="5714051" y="2563340"/>
                <a:chExt cx="406156" cy="679041"/>
              </a:xfrm>
            </p:grpSpPr>
            <p:sp>
              <p:nvSpPr>
                <p:cNvPr id="101" name="íṩḻidê"/>
                <p:cNvSpPr/>
                <p:nvPr/>
              </p:nvSpPr>
              <p:spPr bwMode="auto">
                <a:xfrm>
                  <a:off x="5755301" y="2701369"/>
                  <a:ext cx="320483" cy="395049"/>
                </a:xfrm>
                <a:custGeom>
                  <a:avLst/>
                  <a:gdLst>
                    <a:gd name="T0" fmla="*/ 57 w 85"/>
                    <a:gd name="T1" fmla="*/ 105 h 105"/>
                    <a:gd name="T2" fmla="*/ 61 w 85"/>
                    <a:gd name="T3" fmla="*/ 71 h 105"/>
                    <a:gd name="T4" fmla="*/ 75 w 85"/>
                    <a:gd name="T5" fmla="*/ 25 h 105"/>
                    <a:gd name="T6" fmla="*/ 50 w 85"/>
                    <a:gd name="T7" fmla="*/ 8 h 105"/>
                    <a:gd name="T8" fmla="*/ 13 w 85"/>
                    <a:gd name="T9" fmla="*/ 16 h 105"/>
                    <a:gd name="T10" fmla="*/ 18 w 85"/>
                    <a:gd name="T11" fmla="*/ 67 h 105"/>
                    <a:gd name="T12" fmla="*/ 29 w 85"/>
                    <a:gd name="T13" fmla="*/ 104 h 105"/>
                    <a:gd name="T14" fmla="*/ 26 w 85"/>
                    <a:gd name="T15" fmla="*/ 104 h 105"/>
                    <a:gd name="T16" fmla="*/ 15 w 85"/>
                    <a:gd name="T17" fmla="*/ 68 h 105"/>
                    <a:gd name="T18" fmla="*/ 10 w 85"/>
                    <a:gd name="T19" fmla="*/ 15 h 105"/>
                    <a:gd name="T20" fmla="*/ 51 w 85"/>
                    <a:gd name="T21" fmla="*/ 5 h 105"/>
                    <a:gd name="T22" fmla="*/ 77 w 85"/>
                    <a:gd name="T23" fmla="*/ 23 h 105"/>
                    <a:gd name="T24" fmla="*/ 64 w 85"/>
                    <a:gd name="T25" fmla="*/ 72 h 105"/>
                    <a:gd name="T26" fmla="*/ 59 w 85"/>
                    <a:gd name="T27" fmla="*/ 103 h 105"/>
                    <a:gd name="T28" fmla="*/ 57 w 85"/>
                    <a:gd name="T29"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105">
                      <a:moveTo>
                        <a:pt x="57" y="105"/>
                      </a:moveTo>
                      <a:cubicBezTo>
                        <a:pt x="51" y="100"/>
                        <a:pt x="50" y="86"/>
                        <a:pt x="61" y="71"/>
                      </a:cubicBezTo>
                      <a:cubicBezTo>
                        <a:pt x="62" y="69"/>
                        <a:pt x="82" y="43"/>
                        <a:pt x="75" y="25"/>
                      </a:cubicBezTo>
                      <a:cubicBezTo>
                        <a:pt x="71" y="16"/>
                        <a:pt x="63" y="11"/>
                        <a:pt x="50" y="8"/>
                      </a:cubicBezTo>
                      <a:cubicBezTo>
                        <a:pt x="32" y="4"/>
                        <a:pt x="19" y="7"/>
                        <a:pt x="13" y="16"/>
                      </a:cubicBezTo>
                      <a:cubicBezTo>
                        <a:pt x="4" y="29"/>
                        <a:pt x="8" y="52"/>
                        <a:pt x="18" y="67"/>
                      </a:cubicBezTo>
                      <a:cubicBezTo>
                        <a:pt x="29" y="86"/>
                        <a:pt x="29" y="103"/>
                        <a:pt x="29" y="104"/>
                      </a:cubicBezTo>
                      <a:cubicBezTo>
                        <a:pt x="26" y="104"/>
                        <a:pt x="26" y="104"/>
                        <a:pt x="26" y="104"/>
                      </a:cubicBezTo>
                      <a:cubicBezTo>
                        <a:pt x="26" y="104"/>
                        <a:pt x="26" y="87"/>
                        <a:pt x="15" y="68"/>
                      </a:cubicBezTo>
                      <a:cubicBezTo>
                        <a:pt x="5" y="52"/>
                        <a:pt x="0" y="29"/>
                        <a:pt x="10" y="15"/>
                      </a:cubicBezTo>
                      <a:cubicBezTo>
                        <a:pt x="15" y="7"/>
                        <a:pt x="26" y="0"/>
                        <a:pt x="51" y="5"/>
                      </a:cubicBezTo>
                      <a:cubicBezTo>
                        <a:pt x="65" y="8"/>
                        <a:pt x="74" y="14"/>
                        <a:pt x="77" y="23"/>
                      </a:cubicBezTo>
                      <a:cubicBezTo>
                        <a:pt x="85" y="43"/>
                        <a:pt x="66" y="69"/>
                        <a:pt x="64" y="72"/>
                      </a:cubicBezTo>
                      <a:cubicBezTo>
                        <a:pt x="54" y="85"/>
                        <a:pt x="53" y="98"/>
                        <a:pt x="59" y="103"/>
                      </a:cubicBezTo>
                      <a:lnTo>
                        <a:pt x="57" y="105"/>
                      </a:lnTo>
                      <a:close/>
                    </a:path>
                  </a:pathLst>
                </a:custGeom>
                <a:solidFill>
                  <a:schemeClr val="bg1">
                    <a:lumMod val="85000"/>
                  </a:schemeClr>
                </a:solidFill>
                <a:ln>
                  <a:noFill/>
                </a:ln>
              </p:spPr>
              <p:txBody>
                <a:bodyPr anchor="ctr"/>
                <a:lstStyle/>
                <a:p>
                  <a:pPr algn="ctr"/>
                  <a:endParaRPr/>
                </a:p>
              </p:txBody>
            </p:sp>
            <p:sp>
              <p:nvSpPr>
                <p:cNvPr id="102" name="ísḷîde"/>
                <p:cNvSpPr/>
                <p:nvPr/>
              </p:nvSpPr>
              <p:spPr bwMode="auto">
                <a:xfrm>
                  <a:off x="5879052" y="2931419"/>
                  <a:ext cx="71395" cy="157068"/>
                </a:xfrm>
                <a:custGeom>
                  <a:avLst/>
                  <a:gdLst>
                    <a:gd name="T0" fmla="*/ 16 w 19"/>
                    <a:gd name="T1" fmla="*/ 42 h 42"/>
                    <a:gd name="T2" fmla="*/ 13 w 19"/>
                    <a:gd name="T3" fmla="*/ 42 h 42"/>
                    <a:gd name="T4" fmla="*/ 8 w 19"/>
                    <a:gd name="T5" fmla="*/ 4 h 42"/>
                    <a:gd name="T6" fmla="*/ 7 w 19"/>
                    <a:gd name="T7" fmla="*/ 3 h 42"/>
                    <a:gd name="T8" fmla="*/ 5 w 19"/>
                    <a:gd name="T9" fmla="*/ 42 h 42"/>
                    <a:gd name="T10" fmla="*/ 2 w 19"/>
                    <a:gd name="T11" fmla="*/ 42 h 42"/>
                    <a:gd name="T12" fmla="*/ 6 w 19"/>
                    <a:gd name="T13" fmla="*/ 1 h 42"/>
                    <a:gd name="T14" fmla="*/ 9 w 19"/>
                    <a:gd name="T15" fmla="*/ 1 h 42"/>
                    <a:gd name="T16" fmla="*/ 16 w 19"/>
                    <a:gd name="T17"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42">
                      <a:moveTo>
                        <a:pt x="16" y="42"/>
                      </a:moveTo>
                      <a:cubicBezTo>
                        <a:pt x="13" y="42"/>
                        <a:pt x="13" y="42"/>
                        <a:pt x="13" y="42"/>
                      </a:cubicBezTo>
                      <a:cubicBezTo>
                        <a:pt x="14" y="33"/>
                        <a:pt x="14" y="7"/>
                        <a:pt x="8" y="4"/>
                      </a:cubicBezTo>
                      <a:cubicBezTo>
                        <a:pt x="7" y="3"/>
                        <a:pt x="7" y="3"/>
                        <a:pt x="7" y="3"/>
                      </a:cubicBezTo>
                      <a:cubicBezTo>
                        <a:pt x="4" y="5"/>
                        <a:pt x="4" y="25"/>
                        <a:pt x="5" y="42"/>
                      </a:cubicBezTo>
                      <a:cubicBezTo>
                        <a:pt x="2" y="42"/>
                        <a:pt x="2" y="42"/>
                        <a:pt x="2" y="42"/>
                      </a:cubicBezTo>
                      <a:cubicBezTo>
                        <a:pt x="1" y="33"/>
                        <a:pt x="0" y="5"/>
                        <a:pt x="6" y="1"/>
                      </a:cubicBezTo>
                      <a:cubicBezTo>
                        <a:pt x="7" y="0"/>
                        <a:pt x="8" y="0"/>
                        <a:pt x="9" y="1"/>
                      </a:cubicBezTo>
                      <a:cubicBezTo>
                        <a:pt x="19" y="6"/>
                        <a:pt x="16" y="39"/>
                        <a:pt x="16" y="42"/>
                      </a:cubicBezTo>
                      <a:close/>
                    </a:path>
                  </a:pathLst>
                </a:custGeom>
                <a:solidFill>
                  <a:schemeClr val="bg1">
                    <a:lumMod val="85000"/>
                  </a:schemeClr>
                </a:solidFill>
                <a:ln>
                  <a:noFill/>
                </a:ln>
              </p:spPr>
              <p:txBody>
                <a:bodyPr anchor="ctr"/>
                <a:lstStyle/>
                <a:p>
                  <a:pPr algn="ctr"/>
                  <a:endParaRPr/>
                </a:p>
              </p:txBody>
            </p:sp>
            <p:sp>
              <p:nvSpPr>
                <p:cNvPr id="103" name="ïşľíḍé"/>
                <p:cNvSpPr/>
                <p:nvPr/>
              </p:nvSpPr>
              <p:spPr bwMode="auto">
                <a:xfrm>
                  <a:off x="5856841" y="2874304"/>
                  <a:ext cx="109472" cy="109471"/>
                </a:xfrm>
                <a:custGeom>
                  <a:avLst/>
                  <a:gdLst>
                    <a:gd name="T0" fmla="*/ 21 w 29"/>
                    <a:gd name="T1" fmla="*/ 29 h 29"/>
                    <a:gd name="T2" fmla="*/ 18 w 29"/>
                    <a:gd name="T3" fmla="*/ 27 h 29"/>
                    <a:gd name="T4" fmla="*/ 26 w 29"/>
                    <a:gd name="T5" fmla="*/ 9 h 29"/>
                    <a:gd name="T6" fmla="*/ 25 w 29"/>
                    <a:gd name="T7" fmla="*/ 7 h 29"/>
                    <a:gd name="T8" fmla="*/ 20 w 29"/>
                    <a:gd name="T9" fmla="*/ 8 h 29"/>
                    <a:gd name="T10" fmla="*/ 10 w 29"/>
                    <a:gd name="T11" fmla="*/ 6 h 29"/>
                    <a:gd name="T12" fmla="*/ 8 w 29"/>
                    <a:gd name="T13" fmla="*/ 4 h 29"/>
                    <a:gd name="T14" fmla="*/ 5 w 29"/>
                    <a:gd name="T15" fmla="*/ 3 h 29"/>
                    <a:gd name="T16" fmla="*/ 3 w 29"/>
                    <a:gd name="T17" fmla="*/ 7 h 29"/>
                    <a:gd name="T18" fmla="*/ 11 w 29"/>
                    <a:gd name="T19" fmla="*/ 26 h 29"/>
                    <a:gd name="T20" fmla="*/ 8 w 29"/>
                    <a:gd name="T21" fmla="*/ 27 h 29"/>
                    <a:gd name="T22" fmla="*/ 0 w 29"/>
                    <a:gd name="T23" fmla="*/ 8 h 29"/>
                    <a:gd name="T24" fmla="*/ 0 w 29"/>
                    <a:gd name="T25" fmla="*/ 7 h 29"/>
                    <a:gd name="T26" fmla="*/ 4 w 29"/>
                    <a:gd name="T27" fmla="*/ 0 h 29"/>
                    <a:gd name="T28" fmla="*/ 9 w 29"/>
                    <a:gd name="T29" fmla="*/ 2 h 29"/>
                    <a:gd name="T30" fmla="*/ 12 w 29"/>
                    <a:gd name="T31" fmla="*/ 5 h 29"/>
                    <a:gd name="T32" fmla="*/ 18 w 29"/>
                    <a:gd name="T33" fmla="*/ 6 h 29"/>
                    <a:gd name="T34" fmla="*/ 27 w 29"/>
                    <a:gd name="T35" fmla="*/ 4 h 29"/>
                    <a:gd name="T36" fmla="*/ 29 w 29"/>
                    <a:gd name="T37" fmla="*/ 9 h 29"/>
                    <a:gd name="T38" fmla="*/ 29 w 29"/>
                    <a:gd name="T39" fmla="*/ 10 h 29"/>
                    <a:gd name="T40" fmla="*/ 21 w 29"/>
                    <a:gd name="T4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29">
                      <a:moveTo>
                        <a:pt x="21" y="29"/>
                      </a:moveTo>
                      <a:cubicBezTo>
                        <a:pt x="18" y="27"/>
                        <a:pt x="18" y="27"/>
                        <a:pt x="18" y="27"/>
                      </a:cubicBezTo>
                      <a:cubicBezTo>
                        <a:pt x="26" y="9"/>
                        <a:pt x="26" y="9"/>
                        <a:pt x="26" y="9"/>
                      </a:cubicBezTo>
                      <a:cubicBezTo>
                        <a:pt x="26" y="8"/>
                        <a:pt x="26" y="7"/>
                        <a:pt x="25" y="7"/>
                      </a:cubicBezTo>
                      <a:cubicBezTo>
                        <a:pt x="24" y="6"/>
                        <a:pt x="22" y="7"/>
                        <a:pt x="20" y="8"/>
                      </a:cubicBezTo>
                      <a:cubicBezTo>
                        <a:pt x="13" y="12"/>
                        <a:pt x="11" y="9"/>
                        <a:pt x="10" y="6"/>
                      </a:cubicBezTo>
                      <a:cubicBezTo>
                        <a:pt x="9" y="6"/>
                        <a:pt x="8" y="5"/>
                        <a:pt x="8" y="4"/>
                      </a:cubicBezTo>
                      <a:cubicBezTo>
                        <a:pt x="7" y="3"/>
                        <a:pt x="6" y="3"/>
                        <a:pt x="5" y="3"/>
                      </a:cubicBezTo>
                      <a:cubicBezTo>
                        <a:pt x="4" y="4"/>
                        <a:pt x="3" y="6"/>
                        <a:pt x="3" y="7"/>
                      </a:cubicBezTo>
                      <a:cubicBezTo>
                        <a:pt x="11" y="26"/>
                        <a:pt x="11" y="26"/>
                        <a:pt x="11" y="26"/>
                      </a:cubicBezTo>
                      <a:cubicBezTo>
                        <a:pt x="8" y="27"/>
                        <a:pt x="8" y="27"/>
                        <a:pt x="8" y="27"/>
                      </a:cubicBezTo>
                      <a:cubicBezTo>
                        <a:pt x="0" y="8"/>
                        <a:pt x="0" y="8"/>
                        <a:pt x="0" y="8"/>
                      </a:cubicBezTo>
                      <a:cubicBezTo>
                        <a:pt x="0" y="7"/>
                        <a:pt x="0" y="7"/>
                        <a:pt x="0" y="7"/>
                      </a:cubicBezTo>
                      <a:cubicBezTo>
                        <a:pt x="0" y="7"/>
                        <a:pt x="1" y="1"/>
                        <a:pt x="4" y="0"/>
                      </a:cubicBezTo>
                      <a:cubicBezTo>
                        <a:pt x="6" y="0"/>
                        <a:pt x="7" y="0"/>
                        <a:pt x="9" y="2"/>
                      </a:cubicBezTo>
                      <a:cubicBezTo>
                        <a:pt x="11" y="3"/>
                        <a:pt x="11" y="4"/>
                        <a:pt x="12" y="5"/>
                      </a:cubicBezTo>
                      <a:cubicBezTo>
                        <a:pt x="14" y="7"/>
                        <a:pt x="14" y="8"/>
                        <a:pt x="18" y="6"/>
                      </a:cubicBezTo>
                      <a:cubicBezTo>
                        <a:pt x="22" y="4"/>
                        <a:pt x="25" y="3"/>
                        <a:pt x="27" y="4"/>
                      </a:cubicBezTo>
                      <a:cubicBezTo>
                        <a:pt x="28" y="5"/>
                        <a:pt x="29" y="7"/>
                        <a:pt x="29" y="9"/>
                      </a:cubicBezTo>
                      <a:cubicBezTo>
                        <a:pt x="29" y="10"/>
                        <a:pt x="29" y="10"/>
                        <a:pt x="29" y="10"/>
                      </a:cubicBezTo>
                      <a:lnTo>
                        <a:pt x="21" y="29"/>
                      </a:lnTo>
                      <a:close/>
                    </a:path>
                  </a:pathLst>
                </a:custGeom>
                <a:solidFill>
                  <a:schemeClr val="bg1">
                    <a:lumMod val="85000"/>
                  </a:schemeClr>
                </a:solidFill>
                <a:ln>
                  <a:noFill/>
                </a:ln>
              </p:spPr>
              <p:txBody>
                <a:bodyPr anchor="ctr"/>
                <a:lstStyle/>
                <a:p>
                  <a:pPr algn="ctr"/>
                  <a:endParaRPr/>
                </a:p>
              </p:txBody>
            </p:sp>
            <p:sp>
              <p:nvSpPr>
                <p:cNvPr id="104" name="îṥḻiḋe"/>
                <p:cNvSpPr/>
                <p:nvPr/>
              </p:nvSpPr>
              <p:spPr bwMode="auto">
                <a:xfrm>
                  <a:off x="5826696" y="3080555"/>
                  <a:ext cx="169761" cy="49182"/>
                </a:xfrm>
                <a:custGeom>
                  <a:avLst/>
                  <a:gdLst>
                    <a:gd name="T0" fmla="*/ 23 w 45"/>
                    <a:gd name="T1" fmla="*/ 13 h 13"/>
                    <a:gd name="T2" fmla="*/ 0 w 45"/>
                    <a:gd name="T3" fmla="*/ 7 h 13"/>
                    <a:gd name="T4" fmla="*/ 0 w 45"/>
                    <a:gd name="T5" fmla="*/ 4 h 13"/>
                    <a:gd name="T6" fmla="*/ 19 w 45"/>
                    <a:gd name="T7" fmla="*/ 0 h 13"/>
                    <a:gd name="T8" fmla="*/ 41 w 45"/>
                    <a:gd name="T9" fmla="*/ 1 h 13"/>
                    <a:gd name="T10" fmla="*/ 45 w 45"/>
                    <a:gd name="T11" fmla="*/ 6 h 13"/>
                    <a:gd name="T12" fmla="*/ 44 w 45"/>
                    <a:gd name="T13" fmla="*/ 9 h 13"/>
                    <a:gd name="T14" fmla="*/ 23 w 45"/>
                    <a:gd name="T15" fmla="*/ 13 h 13"/>
                    <a:gd name="T16" fmla="*/ 19 w 45"/>
                    <a:gd name="T17" fmla="*/ 3 h 13"/>
                    <a:gd name="T18" fmla="*/ 3 w 45"/>
                    <a:gd name="T19" fmla="*/ 6 h 13"/>
                    <a:gd name="T20" fmla="*/ 23 w 45"/>
                    <a:gd name="T21" fmla="*/ 10 h 13"/>
                    <a:gd name="T22" fmla="*/ 42 w 45"/>
                    <a:gd name="T23" fmla="*/ 7 h 13"/>
                    <a:gd name="T24" fmla="*/ 42 w 45"/>
                    <a:gd name="T25" fmla="*/ 6 h 13"/>
                    <a:gd name="T26" fmla="*/ 41 w 45"/>
                    <a:gd name="T27" fmla="*/ 4 h 13"/>
                    <a:gd name="T28" fmla="*/ 19 w 45"/>
                    <a:gd name="T29"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13">
                      <a:moveTo>
                        <a:pt x="23" y="13"/>
                      </a:moveTo>
                      <a:cubicBezTo>
                        <a:pt x="18" y="13"/>
                        <a:pt x="2" y="13"/>
                        <a:pt x="0" y="7"/>
                      </a:cubicBezTo>
                      <a:cubicBezTo>
                        <a:pt x="0" y="6"/>
                        <a:pt x="0" y="5"/>
                        <a:pt x="0" y="4"/>
                      </a:cubicBezTo>
                      <a:cubicBezTo>
                        <a:pt x="1" y="3"/>
                        <a:pt x="4" y="0"/>
                        <a:pt x="19" y="0"/>
                      </a:cubicBezTo>
                      <a:cubicBezTo>
                        <a:pt x="25" y="0"/>
                        <a:pt x="32" y="1"/>
                        <a:pt x="41" y="1"/>
                      </a:cubicBezTo>
                      <a:cubicBezTo>
                        <a:pt x="43" y="2"/>
                        <a:pt x="45" y="3"/>
                        <a:pt x="45" y="6"/>
                      </a:cubicBezTo>
                      <a:cubicBezTo>
                        <a:pt x="45" y="7"/>
                        <a:pt x="45" y="8"/>
                        <a:pt x="44" y="9"/>
                      </a:cubicBezTo>
                      <a:cubicBezTo>
                        <a:pt x="41" y="12"/>
                        <a:pt x="31" y="13"/>
                        <a:pt x="23" y="13"/>
                      </a:cubicBezTo>
                      <a:close/>
                      <a:moveTo>
                        <a:pt x="19" y="3"/>
                      </a:moveTo>
                      <a:cubicBezTo>
                        <a:pt x="4" y="3"/>
                        <a:pt x="3" y="6"/>
                        <a:pt x="3" y="6"/>
                      </a:cubicBezTo>
                      <a:cubicBezTo>
                        <a:pt x="3" y="8"/>
                        <a:pt x="11" y="10"/>
                        <a:pt x="23" y="10"/>
                      </a:cubicBezTo>
                      <a:cubicBezTo>
                        <a:pt x="32" y="10"/>
                        <a:pt x="40" y="9"/>
                        <a:pt x="42" y="7"/>
                      </a:cubicBezTo>
                      <a:cubicBezTo>
                        <a:pt x="42" y="7"/>
                        <a:pt x="42" y="6"/>
                        <a:pt x="42" y="6"/>
                      </a:cubicBezTo>
                      <a:cubicBezTo>
                        <a:pt x="42" y="5"/>
                        <a:pt x="41" y="5"/>
                        <a:pt x="41" y="4"/>
                      </a:cubicBezTo>
                      <a:cubicBezTo>
                        <a:pt x="32" y="4"/>
                        <a:pt x="25" y="3"/>
                        <a:pt x="19" y="3"/>
                      </a:cubicBezTo>
                      <a:close/>
                    </a:path>
                  </a:pathLst>
                </a:custGeom>
                <a:solidFill>
                  <a:schemeClr val="bg1">
                    <a:lumMod val="85000"/>
                  </a:schemeClr>
                </a:solidFill>
                <a:ln>
                  <a:noFill/>
                </a:ln>
              </p:spPr>
              <p:txBody>
                <a:bodyPr anchor="ctr"/>
                <a:lstStyle/>
                <a:p>
                  <a:pPr algn="ctr"/>
                  <a:endParaRPr/>
                </a:p>
              </p:txBody>
            </p:sp>
            <p:sp>
              <p:nvSpPr>
                <p:cNvPr id="105" name="ïSḷidé"/>
                <p:cNvSpPr/>
                <p:nvPr/>
              </p:nvSpPr>
              <p:spPr bwMode="auto">
                <a:xfrm>
                  <a:off x="5826696" y="3118632"/>
                  <a:ext cx="169761" cy="49182"/>
                </a:xfrm>
                <a:custGeom>
                  <a:avLst/>
                  <a:gdLst>
                    <a:gd name="T0" fmla="*/ 23 w 45"/>
                    <a:gd name="T1" fmla="*/ 13 h 13"/>
                    <a:gd name="T2" fmla="*/ 0 w 45"/>
                    <a:gd name="T3" fmla="*/ 6 h 13"/>
                    <a:gd name="T4" fmla="*/ 0 w 45"/>
                    <a:gd name="T5" fmla="*/ 4 h 13"/>
                    <a:gd name="T6" fmla="*/ 19 w 45"/>
                    <a:gd name="T7" fmla="*/ 0 h 13"/>
                    <a:gd name="T8" fmla="*/ 41 w 45"/>
                    <a:gd name="T9" fmla="*/ 1 h 13"/>
                    <a:gd name="T10" fmla="*/ 45 w 45"/>
                    <a:gd name="T11" fmla="*/ 6 h 13"/>
                    <a:gd name="T12" fmla="*/ 44 w 45"/>
                    <a:gd name="T13" fmla="*/ 8 h 13"/>
                    <a:gd name="T14" fmla="*/ 23 w 45"/>
                    <a:gd name="T15" fmla="*/ 13 h 13"/>
                    <a:gd name="T16" fmla="*/ 19 w 45"/>
                    <a:gd name="T17" fmla="*/ 3 h 13"/>
                    <a:gd name="T18" fmla="*/ 3 w 45"/>
                    <a:gd name="T19" fmla="*/ 5 h 13"/>
                    <a:gd name="T20" fmla="*/ 23 w 45"/>
                    <a:gd name="T21" fmla="*/ 10 h 13"/>
                    <a:gd name="T22" fmla="*/ 42 w 45"/>
                    <a:gd name="T23" fmla="*/ 6 h 13"/>
                    <a:gd name="T24" fmla="*/ 42 w 45"/>
                    <a:gd name="T25" fmla="*/ 6 h 13"/>
                    <a:gd name="T26" fmla="*/ 41 w 45"/>
                    <a:gd name="T27" fmla="*/ 4 h 13"/>
                    <a:gd name="T28" fmla="*/ 19 w 45"/>
                    <a:gd name="T29"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13">
                      <a:moveTo>
                        <a:pt x="23" y="13"/>
                      </a:moveTo>
                      <a:cubicBezTo>
                        <a:pt x="18" y="13"/>
                        <a:pt x="2" y="12"/>
                        <a:pt x="0" y="6"/>
                      </a:cubicBezTo>
                      <a:cubicBezTo>
                        <a:pt x="0" y="6"/>
                        <a:pt x="0" y="5"/>
                        <a:pt x="0" y="4"/>
                      </a:cubicBezTo>
                      <a:cubicBezTo>
                        <a:pt x="1" y="2"/>
                        <a:pt x="4" y="0"/>
                        <a:pt x="19" y="0"/>
                      </a:cubicBezTo>
                      <a:cubicBezTo>
                        <a:pt x="25" y="0"/>
                        <a:pt x="32" y="0"/>
                        <a:pt x="41" y="1"/>
                      </a:cubicBezTo>
                      <a:cubicBezTo>
                        <a:pt x="43" y="1"/>
                        <a:pt x="45" y="3"/>
                        <a:pt x="45" y="6"/>
                      </a:cubicBezTo>
                      <a:cubicBezTo>
                        <a:pt x="45" y="7"/>
                        <a:pt x="45" y="8"/>
                        <a:pt x="44" y="8"/>
                      </a:cubicBezTo>
                      <a:cubicBezTo>
                        <a:pt x="41" y="12"/>
                        <a:pt x="31" y="13"/>
                        <a:pt x="23" y="13"/>
                      </a:cubicBezTo>
                      <a:close/>
                      <a:moveTo>
                        <a:pt x="19" y="3"/>
                      </a:moveTo>
                      <a:cubicBezTo>
                        <a:pt x="4" y="3"/>
                        <a:pt x="3" y="5"/>
                        <a:pt x="3" y="5"/>
                      </a:cubicBezTo>
                      <a:cubicBezTo>
                        <a:pt x="3" y="7"/>
                        <a:pt x="11" y="10"/>
                        <a:pt x="23" y="10"/>
                      </a:cubicBezTo>
                      <a:cubicBezTo>
                        <a:pt x="32" y="10"/>
                        <a:pt x="40" y="8"/>
                        <a:pt x="42" y="6"/>
                      </a:cubicBezTo>
                      <a:cubicBezTo>
                        <a:pt x="42" y="6"/>
                        <a:pt x="42" y="6"/>
                        <a:pt x="42" y="6"/>
                      </a:cubicBezTo>
                      <a:cubicBezTo>
                        <a:pt x="42" y="4"/>
                        <a:pt x="41" y="4"/>
                        <a:pt x="41" y="4"/>
                      </a:cubicBezTo>
                      <a:cubicBezTo>
                        <a:pt x="32" y="3"/>
                        <a:pt x="25" y="3"/>
                        <a:pt x="19" y="3"/>
                      </a:cubicBezTo>
                      <a:close/>
                    </a:path>
                  </a:pathLst>
                </a:custGeom>
                <a:solidFill>
                  <a:schemeClr val="bg1">
                    <a:lumMod val="85000"/>
                  </a:schemeClr>
                </a:solidFill>
                <a:ln>
                  <a:noFill/>
                </a:ln>
              </p:spPr>
              <p:txBody>
                <a:bodyPr anchor="ctr"/>
                <a:lstStyle/>
                <a:p>
                  <a:pPr algn="ctr"/>
                  <a:endParaRPr/>
                </a:p>
              </p:txBody>
            </p:sp>
            <p:sp>
              <p:nvSpPr>
                <p:cNvPr id="106" name="iṣlïḍé"/>
                <p:cNvSpPr/>
                <p:nvPr/>
              </p:nvSpPr>
              <p:spPr bwMode="auto">
                <a:xfrm>
                  <a:off x="5826696" y="3156709"/>
                  <a:ext cx="169761" cy="44423"/>
                </a:xfrm>
                <a:custGeom>
                  <a:avLst/>
                  <a:gdLst>
                    <a:gd name="T0" fmla="*/ 23 w 45"/>
                    <a:gd name="T1" fmla="*/ 12 h 12"/>
                    <a:gd name="T2" fmla="*/ 0 w 45"/>
                    <a:gd name="T3" fmla="*/ 6 h 12"/>
                    <a:gd name="T4" fmla="*/ 0 w 45"/>
                    <a:gd name="T5" fmla="*/ 4 h 12"/>
                    <a:gd name="T6" fmla="*/ 19 w 45"/>
                    <a:gd name="T7" fmla="*/ 0 h 12"/>
                    <a:gd name="T8" fmla="*/ 41 w 45"/>
                    <a:gd name="T9" fmla="*/ 1 h 12"/>
                    <a:gd name="T10" fmla="*/ 45 w 45"/>
                    <a:gd name="T11" fmla="*/ 6 h 12"/>
                    <a:gd name="T12" fmla="*/ 44 w 45"/>
                    <a:gd name="T13" fmla="*/ 8 h 12"/>
                    <a:gd name="T14" fmla="*/ 23 w 45"/>
                    <a:gd name="T15" fmla="*/ 12 h 12"/>
                    <a:gd name="T16" fmla="*/ 19 w 45"/>
                    <a:gd name="T17" fmla="*/ 3 h 12"/>
                    <a:gd name="T18" fmla="*/ 3 w 45"/>
                    <a:gd name="T19" fmla="*/ 5 h 12"/>
                    <a:gd name="T20" fmla="*/ 23 w 45"/>
                    <a:gd name="T21" fmla="*/ 9 h 12"/>
                    <a:gd name="T22" fmla="*/ 42 w 45"/>
                    <a:gd name="T23" fmla="*/ 6 h 12"/>
                    <a:gd name="T24" fmla="*/ 42 w 45"/>
                    <a:gd name="T25" fmla="*/ 6 h 12"/>
                    <a:gd name="T26" fmla="*/ 41 w 45"/>
                    <a:gd name="T27" fmla="*/ 4 h 12"/>
                    <a:gd name="T28" fmla="*/ 19 w 45"/>
                    <a:gd name="T29"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12">
                      <a:moveTo>
                        <a:pt x="23" y="12"/>
                      </a:moveTo>
                      <a:cubicBezTo>
                        <a:pt x="18" y="12"/>
                        <a:pt x="2" y="12"/>
                        <a:pt x="0" y="6"/>
                      </a:cubicBezTo>
                      <a:cubicBezTo>
                        <a:pt x="0" y="6"/>
                        <a:pt x="0" y="5"/>
                        <a:pt x="0" y="4"/>
                      </a:cubicBezTo>
                      <a:cubicBezTo>
                        <a:pt x="1" y="2"/>
                        <a:pt x="4" y="0"/>
                        <a:pt x="19" y="0"/>
                      </a:cubicBezTo>
                      <a:cubicBezTo>
                        <a:pt x="25" y="0"/>
                        <a:pt x="32" y="0"/>
                        <a:pt x="41" y="1"/>
                      </a:cubicBezTo>
                      <a:cubicBezTo>
                        <a:pt x="43" y="1"/>
                        <a:pt x="45" y="2"/>
                        <a:pt x="45" y="6"/>
                      </a:cubicBezTo>
                      <a:cubicBezTo>
                        <a:pt x="45" y="6"/>
                        <a:pt x="45" y="7"/>
                        <a:pt x="44" y="8"/>
                      </a:cubicBezTo>
                      <a:cubicBezTo>
                        <a:pt x="41" y="11"/>
                        <a:pt x="31" y="12"/>
                        <a:pt x="23" y="12"/>
                      </a:cubicBezTo>
                      <a:close/>
                      <a:moveTo>
                        <a:pt x="19" y="3"/>
                      </a:moveTo>
                      <a:cubicBezTo>
                        <a:pt x="4" y="3"/>
                        <a:pt x="3" y="5"/>
                        <a:pt x="3" y="5"/>
                      </a:cubicBezTo>
                      <a:cubicBezTo>
                        <a:pt x="3" y="7"/>
                        <a:pt x="11" y="9"/>
                        <a:pt x="23" y="9"/>
                      </a:cubicBezTo>
                      <a:cubicBezTo>
                        <a:pt x="32" y="9"/>
                        <a:pt x="40" y="8"/>
                        <a:pt x="42" y="6"/>
                      </a:cubicBezTo>
                      <a:cubicBezTo>
                        <a:pt x="42" y="6"/>
                        <a:pt x="42" y="6"/>
                        <a:pt x="42" y="6"/>
                      </a:cubicBezTo>
                      <a:cubicBezTo>
                        <a:pt x="42" y="4"/>
                        <a:pt x="41" y="4"/>
                        <a:pt x="41" y="4"/>
                      </a:cubicBezTo>
                      <a:cubicBezTo>
                        <a:pt x="32" y="3"/>
                        <a:pt x="25" y="3"/>
                        <a:pt x="19" y="3"/>
                      </a:cubicBezTo>
                      <a:close/>
                    </a:path>
                  </a:pathLst>
                </a:custGeom>
                <a:solidFill>
                  <a:schemeClr val="bg1">
                    <a:lumMod val="85000"/>
                  </a:schemeClr>
                </a:solidFill>
                <a:ln>
                  <a:noFill/>
                </a:ln>
              </p:spPr>
              <p:txBody>
                <a:bodyPr anchor="ctr"/>
                <a:lstStyle/>
                <a:p>
                  <a:pPr algn="ctr"/>
                  <a:endParaRPr/>
                </a:p>
              </p:txBody>
            </p:sp>
            <p:sp>
              <p:nvSpPr>
                <p:cNvPr id="107" name="íṩľiďé"/>
                <p:cNvSpPr/>
                <p:nvPr/>
              </p:nvSpPr>
              <p:spPr bwMode="auto">
                <a:xfrm>
                  <a:off x="5883811" y="3193199"/>
                  <a:ext cx="71395" cy="49182"/>
                </a:xfrm>
                <a:custGeom>
                  <a:avLst/>
                  <a:gdLst>
                    <a:gd name="T0" fmla="*/ 9 w 19"/>
                    <a:gd name="T1" fmla="*/ 13 h 13"/>
                    <a:gd name="T2" fmla="*/ 9 w 19"/>
                    <a:gd name="T3" fmla="*/ 13 h 13"/>
                    <a:gd name="T4" fmla="*/ 0 w 19"/>
                    <a:gd name="T5" fmla="*/ 1 h 13"/>
                    <a:gd name="T6" fmla="*/ 3 w 19"/>
                    <a:gd name="T7" fmla="*/ 0 h 13"/>
                    <a:gd name="T8" fmla="*/ 9 w 19"/>
                    <a:gd name="T9" fmla="*/ 10 h 13"/>
                    <a:gd name="T10" fmla="*/ 9 w 19"/>
                    <a:gd name="T11" fmla="*/ 10 h 13"/>
                    <a:gd name="T12" fmla="*/ 16 w 19"/>
                    <a:gd name="T13" fmla="*/ 0 h 13"/>
                    <a:gd name="T14" fmla="*/ 19 w 19"/>
                    <a:gd name="T15" fmla="*/ 1 h 13"/>
                    <a:gd name="T16" fmla="*/ 9 w 19"/>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3">
                      <a:moveTo>
                        <a:pt x="9" y="13"/>
                      </a:moveTo>
                      <a:cubicBezTo>
                        <a:pt x="9" y="13"/>
                        <a:pt x="9" y="13"/>
                        <a:pt x="9" y="13"/>
                      </a:cubicBezTo>
                      <a:cubicBezTo>
                        <a:pt x="4" y="12"/>
                        <a:pt x="0" y="2"/>
                        <a:pt x="0" y="1"/>
                      </a:cubicBezTo>
                      <a:cubicBezTo>
                        <a:pt x="3" y="0"/>
                        <a:pt x="3" y="0"/>
                        <a:pt x="3" y="0"/>
                      </a:cubicBezTo>
                      <a:cubicBezTo>
                        <a:pt x="4" y="4"/>
                        <a:pt x="7" y="10"/>
                        <a:pt x="9" y="10"/>
                      </a:cubicBezTo>
                      <a:cubicBezTo>
                        <a:pt x="9" y="10"/>
                        <a:pt x="9" y="10"/>
                        <a:pt x="9" y="10"/>
                      </a:cubicBezTo>
                      <a:cubicBezTo>
                        <a:pt x="10" y="10"/>
                        <a:pt x="13" y="9"/>
                        <a:pt x="16" y="0"/>
                      </a:cubicBezTo>
                      <a:cubicBezTo>
                        <a:pt x="19" y="1"/>
                        <a:pt x="19" y="1"/>
                        <a:pt x="19" y="1"/>
                      </a:cubicBezTo>
                      <a:cubicBezTo>
                        <a:pt x="16" y="9"/>
                        <a:pt x="13" y="13"/>
                        <a:pt x="9" y="13"/>
                      </a:cubicBezTo>
                      <a:close/>
                    </a:path>
                  </a:pathLst>
                </a:custGeom>
                <a:solidFill>
                  <a:schemeClr val="bg1">
                    <a:lumMod val="85000"/>
                  </a:schemeClr>
                </a:solidFill>
                <a:ln>
                  <a:noFill/>
                </a:ln>
              </p:spPr>
              <p:txBody>
                <a:bodyPr anchor="ctr"/>
                <a:lstStyle/>
                <a:p>
                  <a:pPr algn="ctr"/>
                  <a:endParaRPr/>
                </a:p>
              </p:txBody>
            </p:sp>
            <p:sp>
              <p:nvSpPr>
                <p:cNvPr id="108" name="iṩḻïḋe"/>
                <p:cNvSpPr/>
                <p:nvPr/>
              </p:nvSpPr>
              <p:spPr bwMode="auto">
                <a:xfrm>
                  <a:off x="5714051" y="2610936"/>
                  <a:ext cx="90433" cy="98366"/>
                </a:xfrm>
                <a:custGeom>
                  <a:avLst/>
                  <a:gdLst>
                    <a:gd name="T0" fmla="*/ 21 w 24"/>
                    <a:gd name="T1" fmla="*/ 26 h 26"/>
                    <a:gd name="T2" fmla="*/ 0 w 24"/>
                    <a:gd name="T3" fmla="*/ 3 h 26"/>
                    <a:gd name="T4" fmla="*/ 1 w 24"/>
                    <a:gd name="T5" fmla="*/ 0 h 26"/>
                    <a:gd name="T6" fmla="*/ 24 w 24"/>
                    <a:gd name="T7" fmla="*/ 24 h 26"/>
                    <a:gd name="T8" fmla="*/ 21 w 24"/>
                    <a:gd name="T9" fmla="*/ 26 h 26"/>
                  </a:gdLst>
                  <a:ahLst/>
                  <a:cxnLst>
                    <a:cxn ang="0">
                      <a:pos x="T0" y="T1"/>
                    </a:cxn>
                    <a:cxn ang="0">
                      <a:pos x="T2" y="T3"/>
                    </a:cxn>
                    <a:cxn ang="0">
                      <a:pos x="T4" y="T5"/>
                    </a:cxn>
                    <a:cxn ang="0">
                      <a:pos x="T6" y="T7"/>
                    </a:cxn>
                    <a:cxn ang="0">
                      <a:pos x="T8" y="T9"/>
                    </a:cxn>
                  </a:cxnLst>
                  <a:rect l="0" t="0" r="r" b="b"/>
                  <a:pathLst>
                    <a:path w="24" h="26">
                      <a:moveTo>
                        <a:pt x="21" y="26"/>
                      </a:moveTo>
                      <a:cubicBezTo>
                        <a:pt x="21" y="26"/>
                        <a:pt x="11" y="5"/>
                        <a:pt x="0" y="3"/>
                      </a:cubicBezTo>
                      <a:cubicBezTo>
                        <a:pt x="1" y="0"/>
                        <a:pt x="1" y="0"/>
                        <a:pt x="1" y="0"/>
                      </a:cubicBezTo>
                      <a:cubicBezTo>
                        <a:pt x="13" y="2"/>
                        <a:pt x="23" y="24"/>
                        <a:pt x="24" y="24"/>
                      </a:cubicBezTo>
                      <a:lnTo>
                        <a:pt x="21" y="26"/>
                      </a:lnTo>
                      <a:close/>
                    </a:path>
                  </a:pathLst>
                </a:custGeom>
                <a:solidFill>
                  <a:schemeClr val="bg1">
                    <a:lumMod val="85000"/>
                  </a:schemeClr>
                </a:solidFill>
                <a:ln>
                  <a:noFill/>
                </a:ln>
              </p:spPr>
              <p:txBody>
                <a:bodyPr anchor="ctr"/>
                <a:lstStyle/>
                <a:p>
                  <a:pPr algn="ctr"/>
                  <a:endParaRPr/>
                </a:p>
              </p:txBody>
            </p:sp>
            <p:sp>
              <p:nvSpPr>
                <p:cNvPr id="109" name="îṣlídê"/>
                <p:cNvSpPr/>
                <p:nvPr/>
              </p:nvSpPr>
              <p:spPr bwMode="auto">
                <a:xfrm>
                  <a:off x="5837802" y="2607763"/>
                  <a:ext cx="30145" cy="82500"/>
                </a:xfrm>
                <a:custGeom>
                  <a:avLst/>
                  <a:gdLst>
                    <a:gd name="T0" fmla="*/ 5 w 8"/>
                    <a:gd name="T1" fmla="*/ 22 h 22"/>
                    <a:gd name="T2" fmla="*/ 0 w 8"/>
                    <a:gd name="T3" fmla="*/ 4 h 22"/>
                    <a:gd name="T4" fmla="*/ 1 w 8"/>
                    <a:gd name="T5" fmla="*/ 4 h 22"/>
                    <a:gd name="T6" fmla="*/ 1 w 8"/>
                    <a:gd name="T7" fmla="*/ 1 h 22"/>
                    <a:gd name="T8" fmla="*/ 8 w 8"/>
                    <a:gd name="T9" fmla="*/ 21 h 22"/>
                    <a:gd name="T10" fmla="*/ 5 w 8"/>
                    <a:gd name="T11" fmla="*/ 22 h 22"/>
                  </a:gdLst>
                  <a:ahLst/>
                  <a:cxnLst>
                    <a:cxn ang="0">
                      <a:pos x="T0" y="T1"/>
                    </a:cxn>
                    <a:cxn ang="0">
                      <a:pos x="T2" y="T3"/>
                    </a:cxn>
                    <a:cxn ang="0">
                      <a:pos x="T4" y="T5"/>
                    </a:cxn>
                    <a:cxn ang="0">
                      <a:pos x="T6" y="T7"/>
                    </a:cxn>
                    <a:cxn ang="0">
                      <a:pos x="T8" y="T9"/>
                    </a:cxn>
                    <a:cxn ang="0">
                      <a:pos x="T10" y="T11"/>
                    </a:cxn>
                  </a:cxnLst>
                  <a:rect l="0" t="0" r="r" b="b"/>
                  <a:pathLst>
                    <a:path w="8" h="22">
                      <a:moveTo>
                        <a:pt x="5" y="22"/>
                      </a:moveTo>
                      <a:cubicBezTo>
                        <a:pt x="3" y="14"/>
                        <a:pt x="1" y="5"/>
                        <a:pt x="0" y="4"/>
                      </a:cubicBezTo>
                      <a:cubicBezTo>
                        <a:pt x="0" y="4"/>
                        <a:pt x="1" y="4"/>
                        <a:pt x="1" y="4"/>
                      </a:cubicBezTo>
                      <a:cubicBezTo>
                        <a:pt x="1" y="1"/>
                        <a:pt x="1" y="1"/>
                        <a:pt x="1" y="1"/>
                      </a:cubicBezTo>
                      <a:cubicBezTo>
                        <a:pt x="2" y="1"/>
                        <a:pt x="4" y="0"/>
                        <a:pt x="8" y="21"/>
                      </a:cubicBezTo>
                      <a:lnTo>
                        <a:pt x="5" y="22"/>
                      </a:lnTo>
                      <a:close/>
                    </a:path>
                  </a:pathLst>
                </a:custGeom>
                <a:solidFill>
                  <a:schemeClr val="bg1">
                    <a:lumMod val="85000"/>
                  </a:schemeClr>
                </a:solidFill>
                <a:ln>
                  <a:noFill/>
                </a:ln>
              </p:spPr>
              <p:txBody>
                <a:bodyPr anchor="ctr"/>
                <a:lstStyle/>
                <a:p>
                  <a:pPr algn="ctr"/>
                  <a:endParaRPr/>
                </a:p>
              </p:txBody>
            </p:sp>
            <p:sp>
              <p:nvSpPr>
                <p:cNvPr id="110" name="ïṡlîḋê"/>
                <p:cNvSpPr/>
                <p:nvPr/>
              </p:nvSpPr>
              <p:spPr bwMode="auto">
                <a:xfrm>
                  <a:off x="5909196" y="2563340"/>
                  <a:ext cx="30145" cy="126924"/>
                </a:xfrm>
                <a:custGeom>
                  <a:avLst/>
                  <a:gdLst>
                    <a:gd name="T0" fmla="*/ 3 w 8"/>
                    <a:gd name="T1" fmla="*/ 34 h 34"/>
                    <a:gd name="T2" fmla="*/ 6 w 8"/>
                    <a:gd name="T3" fmla="*/ 0 h 34"/>
                    <a:gd name="T4" fmla="*/ 8 w 8"/>
                    <a:gd name="T5" fmla="*/ 1 h 34"/>
                    <a:gd name="T6" fmla="*/ 6 w 8"/>
                    <a:gd name="T7" fmla="*/ 33 h 34"/>
                    <a:gd name="T8" fmla="*/ 3 w 8"/>
                    <a:gd name="T9" fmla="*/ 34 h 34"/>
                  </a:gdLst>
                  <a:ahLst/>
                  <a:cxnLst>
                    <a:cxn ang="0">
                      <a:pos x="T0" y="T1"/>
                    </a:cxn>
                    <a:cxn ang="0">
                      <a:pos x="T2" y="T3"/>
                    </a:cxn>
                    <a:cxn ang="0">
                      <a:pos x="T4" y="T5"/>
                    </a:cxn>
                    <a:cxn ang="0">
                      <a:pos x="T6" y="T7"/>
                    </a:cxn>
                    <a:cxn ang="0">
                      <a:pos x="T8" y="T9"/>
                    </a:cxn>
                  </a:cxnLst>
                  <a:rect l="0" t="0" r="r" b="b"/>
                  <a:pathLst>
                    <a:path w="8" h="34">
                      <a:moveTo>
                        <a:pt x="3" y="34"/>
                      </a:moveTo>
                      <a:cubicBezTo>
                        <a:pt x="3" y="31"/>
                        <a:pt x="0" y="6"/>
                        <a:pt x="6" y="0"/>
                      </a:cubicBezTo>
                      <a:cubicBezTo>
                        <a:pt x="8" y="1"/>
                        <a:pt x="8" y="1"/>
                        <a:pt x="8" y="1"/>
                      </a:cubicBezTo>
                      <a:cubicBezTo>
                        <a:pt x="4" y="6"/>
                        <a:pt x="5" y="26"/>
                        <a:pt x="6" y="33"/>
                      </a:cubicBezTo>
                      <a:lnTo>
                        <a:pt x="3" y="34"/>
                      </a:lnTo>
                      <a:close/>
                    </a:path>
                  </a:pathLst>
                </a:custGeom>
                <a:solidFill>
                  <a:schemeClr val="bg1">
                    <a:lumMod val="85000"/>
                  </a:schemeClr>
                </a:solidFill>
                <a:ln>
                  <a:noFill/>
                </a:ln>
              </p:spPr>
              <p:txBody>
                <a:bodyPr anchor="ctr"/>
                <a:lstStyle/>
                <a:p>
                  <a:pPr algn="ctr"/>
                  <a:endParaRPr/>
                </a:p>
              </p:txBody>
            </p:sp>
            <p:sp>
              <p:nvSpPr>
                <p:cNvPr id="111" name="iśḻïḍè"/>
                <p:cNvSpPr/>
                <p:nvPr/>
              </p:nvSpPr>
              <p:spPr bwMode="auto">
                <a:xfrm>
                  <a:off x="5969484" y="2629975"/>
                  <a:ext cx="34904" cy="68221"/>
                </a:xfrm>
                <a:custGeom>
                  <a:avLst/>
                  <a:gdLst>
                    <a:gd name="T0" fmla="*/ 3 w 9"/>
                    <a:gd name="T1" fmla="*/ 18 h 18"/>
                    <a:gd name="T2" fmla="*/ 0 w 9"/>
                    <a:gd name="T3" fmla="*/ 18 h 18"/>
                    <a:gd name="T4" fmla="*/ 8 w 9"/>
                    <a:gd name="T5" fmla="*/ 0 h 18"/>
                    <a:gd name="T6" fmla="*/ 9 w 9"/>
                    <a:gd name="T7" fmla="*/ 3 h 18"/>
                    <a:gd name="T8" fmla="*/ 3 w 9"/>
                    <a:gd name="T9" fmla="*/ 18 h 18"/>
                  </a:gdLst>
                  <a:ahLst/>
                  <a:cxnLst>
                    <a:cxn ang="0">
                      <a:pos x="T0" y="T1"/>
                    </a:cxn>
                    <a:cxn ang="0">
                      <a:pos x="T2" y="T3"/>
                    </a:cxn>
                    <a:cxn ang="0">
                      <a:pos x="T4" y="T5"/>
                    </a:cxn>
                    <a:cxn ang="0">
                      <a:pos x="T6" y="T7"/>
                    </a:cxn>
                    <a:cxn ang="0">
                      <a:pos x="T8" y="T9"/>
                    </a:cxn>
                  </a:cxnLst>
                  <a:rect l="0" t="0" r="r" b="b"/>
                  <a:pathLst>
                    <a:path w="9" h="18">
                      <a:moveTo>
                        <a:pt x="3" y="18"/>
                      </a:moveTo>
                      <a:cubicBezTo>
                        <a:pt x="0" y="18"/>
                        <a:pt x="0" y="18"/>
                        <a:pt x="0" y="18"/>
                      </a:cubicBezTo>
                      <a:cubicBezTo>
                        <a:pt x="1" y="15"/>
                        <a:pt x="3" y="1"/>
                        <a:pt x="8" y="0"/>
                      </a:cubicBezTo>
                      <a:cubicBezTo>
                        <a:pt x="9" y="3"/>
                        <a:pt x="9" y="3"/>
                        <a:pt x="9" y="3"/>
                      </a:cubicBezTo>
                      <a:cubicBezTo>
                        <a:pt x="6" y="4"/>
                        <a:pt x="4" y="12"/>
                        <a:pt x="3" y="18"/>
                      </a:cubicBezTo>
                      <a:close/>
                    </a:path>
                  </a:pathLst>
                </a:custGeom>
                <a:solidFill>
                  <a:schemeClr val="bg1">
                    <a:lumMod val="85000"/>
                  </a:schemeClr>
                </a:solidFill>
                <a:ln>
                  <a:noFill/>
                </a:ln>
              </p:spPr>
              <p:txBody>
                <a:bodyPr anchor="ctr"/>
                <a:lstStyle/>
                <a:p>
                  <a:pPr algn="ctr"/>
                  <a:endParaRPr/>
                </a:p>
              </p:txBody>
            </p:sp>
            <p:sp>
              <p:nvSpPr>
                <p:cNvPr id="112" name="ïşļïdê"/>
                <p:cNvSpPr/>
                <p:nvPr/>
              </p:nvSpPr>
              <p:spPr bwMode="auto">
                <a:xfrm>
                  <a:off x="6023427" y="2656946"/>
                  <a:ext cx="96780" cy="66635"/>
                </a:xfrm>
                <a:custGeom>
                  <a:avLst/>
                  <a:gdLst>
                    <a:gd name="T0" fmla="*/ 3 w 26"/>
                    <a:gd name="T1" fmla="*/ 18 h 18"/>
                    <a:gd name="T2" fmla="*/ 0 w 26"/>
                    <a:gd name="T3" fmla="*/ 16 h 18"/>
                    <a:gd name="T4" fmla="*/ 26 w 26"/>
                    <a:gd name="T5" fmla="*/ 1 h 18"/>
                    <a:gd name="T6" fmla="*/ 25 w 26"/>
                    <a:gd name="T7" fmla="*/ 4 h 18"/>
                    <a:gd name="T8" fmla="*/ 3 w 26"/>
                    <a:gd name="T9" fmla="*/ 18 h 18"/>
                  </a:gdLst>
                  <a:ahLst/>
                  <a:cxnLst>
                    <a:cxn ang="0">
                      <a:pos x="T0" y="T1"/>
                    </a:cxn>
                    <a:cxn ang="0">
                      <a:pos x="T2" y="T3"/>
                    </a:cxn>
                    <a:cxn ang="0">
                      <a:pos x="T4" y="T5"/>
                    </a:cxn>
                    <a:cxn ang="0">
                      <a:pos x="T6" y="T7"/>
                    </a:cxn>
                    <a:cxn ang="0">
                      <a:pos x="T8" y="T9"/>
                    </a:cxn>
                  </a:cxnLst>
                  <a:rect l="0" t="0" r="r" b="b"/>
                  <a:pathLst>
                    <a:path w="26" h="18">
                      <a:moveTo>
                        <a:pt x="3" y="18"/>
                      </a:moveTo>
                      <a:cubicBezTo>
                        <a:pt x="0" y="16"/>
                        <a:pt x="0" y="16"/>
                        <a:pt x="0" y="16"/>
                      </a:cubicBezTo>
                      <a:cubicBezTo>
                        <a:pt x="1" y="15"/>
                        <a:pt x="14" y="0"/>
                        <a:pt x="26" y="1"/>
                      </a:cubicBezTo>
                      <a:cubicBezTo>
                        <a:pt x="25" y="4"/>
                        <a:pt x="25" y="4"/>
                        <a:pt x="25" y="4"/>
                      </a:cubicBezTo>
                      <a:cubicBezTo>
                        <a:pt x="16" y="3"/>
                        <a:pt x="3" y="18"/>
                        <a:pt x="3" y="18"/>
                      </a:cubicBezTo>
                      <a:close/>
                    </a:path>
                  </a:pathLst>
                </a:custGeom>
                <a:solidFill>
                  <a:schemeClr val="bg1">
                    <a:lumMod val="85000"/>
                  </a:schemeClr>
                </a:solidFill>
                <a:ln>
                  <a:noFill/>
                </a:ln>
              </p:spPr>
              <p:txBody>
                <a:bodyPr anchor="ctr"/>
                <a:lstStyle/>
                <a:p>
                  <a:pPr algn="ctr"/>
                  <a:endParaRPr/>
                </a:p>
              </p:txBody>
            </p:sp>
            <p:sp>
              <p:nvSpPr>
                <p:cNvPr id="113" name="íṣļíďê"/>
                <p:cNvSpPr/>
                <p:nvPr/>
              </p:nvSpPr>
              <p:spPr bwMode="auto">
                <a:xfrm>
                  <a:off x="6056745" y="2736273"/>
                  <a:ext cx="44423" cy="22212"/>
                </a:xfrm>
                <a:custGeom>
                  <a:avLst/>
                  <a:gdLst>
                    <a:gd name="T0" fmla="*/ 2 w 12"/>
                    <a:gd name="T1" fmla="*/ 6 h 6"/>
                    <a:gd name="T2" fmla="*/ 0 w 12"/>
                    <a:gd name="T3" fmla="*/ 4 h 6"/>
                    <a:gd name="T4" fmla="*/ 12 w 12"/>
                    <a:gd name="T5" fmla="*/ 1 h 6"/>
                    <a:gd name="T6" fmla="*/ 11 w 12"/>
                    <a:gd name="T7" fmla="*/ 4 h 6"/>
                    <a:gd name="T8" fmla="*/ 2 w 12"/>
                    <a:gd name="T9" fmla="*/ 6 h 6"/>
                  </a:gdLst>
                  <a:ahLst/>
                  <a:cxnLst>
                    <a:cxn ang="0">
                      <a:pos x="T0" y="T1"/>
                    </a:cxn>
                    <a:cxn ang="0">
                      <a:pos x="T2" y="T3"/>
                    </a:cxn>
                    <a:cxn ang="0">
                      <a:pos x="T4" y="T5"/>
                    </a:cxn>
                    <a:cxn ang="0">
                      <a:pos x="T6" y="T7"/>
                    </a:cxn>
                    <a:cxn ang="0">
                      <a:pos x="T8" y="T9"/>
                    </a:cxn>
                  </a:cxnLst>
                  <a:rect l="0" t="0" r="r" b="b"/>
                  <a:pathLst>
                    <a:path w="12" h="6">
                      <a:moveTo>
                        <a:pt x="2" y="6"/>
                      </a:moveTo>
                      <a:cubicBezTo>
                        <a:pt x="0" y="4"/>
                        <a:pt x="0" y="4"/>
                        <a:pt x="0" y="4"/>
                      </a:cubicBezTo>
                      <a:cubicBezTo>
                        <a:pt x="1" y="4"/>
                        <a:pt x="6" y="0"/>
                        <a:pt x="12" y="1"/>
                      </a:cubicBezTo>
                      <a:cubicBezTo>
                        <a:pt x="11" y="4"/>
                        <a:pt x="11" y="4"/>
                        <a:pt x="11" y="4"/>
                      </a:cubicBezTo>
                      <a:cubicBezTo>
                        <a:pt x="7" y="4"/>
                        <a:pt x="2" y="6"/>
                        <a:pt x="2" y="6"/>
                      </a:cubicBezTo>
                      <a:close/>
                    </a:path>
                  </a:pathLst>
                </a:custGeom>
                <a:solidFill>
                  <a:schemeClr val="bg1">
                    <a:lumMod val="85000"/>
                  </a:schemeClr>
                </a:solidFill>
                <a:ln>
                  <a:noFill/>
                </a:ln>
              </p:spPr>
              <p:txBody>
                <a:bodyPr anchor="ctr"/>
                <a:lstStyle/>
                <a:p>
                  <a:pPr algn="ctr"/>
                  <a:endParaRPr/>
                </a:p>
              </p:txBody>
            </p:sp>
            <p:sp>
              <p:nvSpPr>
                <p:cNvPr id="114" name="íşḷîḑè"/>
                <p:cNvSpPr/>
                <p:nvPr/>
              </p:nvSpPr>
              <p:spPr bwMode="auto">
                <a:xfrm>
                  <a:off x="5717224" y="2736273"/>
                  <a:ext cx="46010" cy="22212"/>
                </a:xfrm>
                <a:custGeom>
                  <a:avLst/>
                  <a:gdLst>
                    <a:gd name="T0" fmla="*/ 10 w 12"/>
                    <a:gd name="T1" fmla="*/ 6 h 6"/>
                    <a:gd name="T2" fmla="*/ 0 w 12"/>
                    <a:gd name="T3" fmla="*/ 3 h 6"/>
                    <a:gd name="T4" fmla="*/ 0 w 12"/>
                    <a:gd name="T5" fmla="*/ 0 h 6"/>
                    <a:gd name="T6" fmla="*/ 12 w 12"/>
                    <a:gd name="T7" fmla="*/ 4 h 6"/>
                    <a:gd name="T8" fmla="*/ 10 w 12"/>
                    <a:gd name="T9" fmla="*/ 6 h 6"/>
                  </a:gdLst>
                  <a:ahLst/>
                  <a:cxnLst>
                    <a:cxn ang="0">
                      <a:pos x="T0" y="T1"/>
                    </a:cxn>
                    <a:cxn ang="0">
                      <a:pos x="T2" y="T3"/>
                    </a:cxn>
                    <a:cxn ang="0">
                      <a:pos x="T4" y="T5"/>
                    </a:cxn>
                    <a:cxn ang="0">
                      <a:pos x="T6" y="T7"/>
                    </a:cxn>
                    <a:cxn ang="0">
                      <a:pos x="T8" y="T9"/>
                    </a:cxn>
                  </a:cxnLst>
                  <a:rect l="0" t="0" r="r" b="b"/>
                  <a:pathLst>
                    <a:path w="12" h="6">
                      <a:moveTo>
                        <a:pt x="10" y="6"/>
                      </a:moveTo>
                      <a:cubicBezTo>
                        <a:pt x="9" y="6"/>
                        <a:pt x="6" y="3"/>
                        <a:pt x="0" y="3"/>
                      </a:cubicBezTo>
                      <a:cubicBezTo>
                        <a:pt x="0" y="0"/>
                        <a:pt x="0" y="0"/>
                        <a:pt x="0" y="0"/>
                      </a:cubicBezTo>
                      <a:cubicBezTo>
                        <a:pt x="7" y="0"/>
                        <a:pt x="11" y="4"/>
                        <a:pt x="12" y="4"/>
                      </a:cubicBezTo>
                      <a:lnTo>
                        <a:pt x="10" y="6"/>
                      </a:lnTo>
                      <a:close/>
                    </a:path>
                  </a:pathLst>
                </a:custGeom>
                <a:solidFill>
                  <a:schemeClr val="bg1">
                    <a:lumMod val="85000"/>
                  </a:schemeClr>
                </a:solidFill>
                <a:ln>
                  <a:noFill/>
                </a:ln>
              </p:spPr>
              <p:txBody>
                <a:bodyPr anchor="ctr"/>
                <a:lstStyle/>
                <a:p>
                  <a:pPr algn="ctr"/>
                  <a:endParaRPr/>
                </a:p>
              </p:txBody>
            </p:sp>
          </p:grpSp>
          <p:grpSp>
            <p:nvGrpSpPr>
              <p:cNvPr id="41" name="íṩḷïḓê"/>
              <p:cNvGrpSpPr/>
              <p:nvPr/>
            </p:nvGrpSpPr>
            <p:grpSpPr>
              <a:xfrm>
                <a:off x="3272257" y="5170037"/>
                <a:ext cx="309377" cy="414088"/>
                <a:chOff x="3957743" y="5628549"/>
                <a:chExt cx="309377" cy="414088"/>
              </a:xfrm>
            </p:grpSpPr>
            <p:sp>
              <p:nvSpPr>
                <p:cNvPr id="95" name="íŝľídê"/>
                <p:cNvSpPr/>
                <p:nvPr/>
              </p:nvSpPr>
              <p:spPr bwMode="auto">
                <a:xfrm>
                  <a:off x="3957743" y="5639654"/>
                  <a:ext cx="120578" cy="150721"/>
                </a:xfrm>
                <a:custGeom>
                  <a:avLst/>
                  <a:gdLst>
                    <a:gd name="T0" fmla="*/ 29 w 32"/>
                    <a:gd name="T1" fmla="*/ 2 h 40"/>
                    <a:gd name="T2" fmla="*/ 26 w 32"/>
                    <a:gd name="T3" fmla="*/ 1 h 40"/>
                    <a:gd name="T4" fmla="*/ 22 w 32"/>
                    <a:gd name="T5" fmla="*/ 0 h 40"/>
                    <a:gd name="T6" fmla="*/ 4 w 32"/>
                    <a:gd name="T7" fmla="*/ 14 h 40"/>
                    <a:gd name="T8" fmla="*/ 11 w 32"/>
                    <a:gd name="T9" fmla="*/ 39 h 40"/>
                    <a:gd name="T10" fmla="*/ 14 w 32"/>
                    <a:gd name="T11" fmla="*/ 40 h 40"/>
                    <a:gd name="T12" fmla="*/ 15 w 32"/>
                    <a:gd name="T13" fmla="*/ 40 h 40"/>
                    <a:gd name="T14" fmla="*/ 18 w 32"/>
                    <a:gd name="T15" fmla="*/ 40 h 40"/>
                    <a:gd name="T16" fmla="*/ 15 w 32"/>
                    <a:gd name="T17" fmla="*/ 38 h 40"/>
                    <a:gd name="T18" fmla="*/ 12 w 32"/>
                    <a:gd name="T19" fmla="*/ 37 h 40"/>
                    <a:gd name="T20" fmla="*/ 12 w 32"/>
                    <a:gd name="T21" fmla="*/ 37 h 40"/>
                    <a:gd name="T22" fmla="*/ 6 w 32"/>
                    <a:gd name="T23" fmla="*/ 15 h 40"/>
                    <a:gd name="T24" fmla="*/ 22 w 32"/>
                    <a:gd name="T25" fmla="*/ 2 h 40"/>
                    <a:gd name="T26" fmla="*/ 26 w 32"/>
                    <a:gd name="T27" fmla="*/ 2 h 40"/>
                    <a:gd name="T28" fmla="*/ 28 w 32"/>
                    <a:gd name="T29" fmla="*/ 4 h 40"/>
                    <a:gd name="T30" fmla="*/ 32 w 32"/>
                    <a:gd name="T31" fmla="*/ 5 h 40"/>
                    <a:gd name="T32" fmla="*/ 29 w 32"/>
                    <a:gd name="T33" fmla="*/ 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40">
                      <a:moveTo>
                        <a:pt x="29" y="2"/>
                      </a:moveTo>
                      <a:cubicBezTo>
                        <a:pt x="28" y="2"/>
                        <a:pt x="27" y="1"/>
                        <a:pt x="26" y="1"/>
                      </a:cubicBezTo>
                      <a:cubicBezTo>
                        <a:pt x="25" y="0"/>
                        <a:pt x="23" y="0"/>
                        <a:pt x="22" y="0"/>
                      </a:cubicBezTo>
                      <a:cubicBezTo>
                        <a:pt x="15" y="0"/>
                        <a:pt x="8" y="5"/>
                        <a:pt x="4" y="14"/>
                      </a:cubicBezTo>
                      <a:cubicBezTo>
                        <a:pt x="0" y="25"/>
                        <a:pt x="3" y="36"/>
                        <a:pt x="11" y="39"/>
                      </a:cubicBezTo>
                      <a:cubicBezTo>
                        <a:pt x="12" y="39"/>
                        <a:pt x="13" y="40"/>
                        <a:pt x="14" y="40"/>
                      </a:cubicBezTo>
                      <a:cubicBezTo>
                        <a:pt x="15" y="40"/>
                        <a:pt x="15" y="40"/>
                        <a:pt x="15" y="40"/>
                      </a:cubicBezTo>
                      <a:cubicBezTo>
                        <a:pt x="16" y="40"/>
                        <a:pt x="17" y="40"/>
                        <a:pt x="18" y="40"/>
                      </a:cubicBezTo>
                      <a:cubicBezTo>
                        <a:pt x="17" y="39"/>
                        <a:pt x="16" y="39"/>
                        <a:pt x="15" y="38"/>
                      </a:cubicBezTo>
                      <a:cubicBezTo>
                        <a:pt x="14" y="38"/>
                        <a:pt x="13" y="38"/>
                        <a:pt x="12" y="37"/>
                      </a:cubicBezTo>
                      <a:cubicBezTo>
                        <a:pt x="12" y="37"/>
                        <a:pt x="12" y="37"/>
                        <a:pt x="12" y="37"/>
                      </a:cubicBezTo>
                      <a:cubicBezTo>
                        <a:pt x="5" y="34"/>
                        <a:pt x="2" y="24"/>
                        <a:pt x="6" y="15"/>
                      </a:cubicBezTo>
                      <a:cubicBezTo>
                        <a:pt x="9" y="7"/>
                        <a:pt x="16" y="2"/>
                        <a:pt x="22" y="2"/>
                      </a:cubicBezTo>
                      <a:cubicBezTo>
                        <a:pt x="23" y="2"/>
                        <a:pt x="24" y="2"/>
                        <a:pt x="26" y="2"/>
                      </a:cubicBezTo>
                      <a:cubicBezTo>
                        <a:pt x="27" y="3"/>
                        <a:pt x="28" y="4"/>
                        <a:pt x="28" y="4"/>
                      </a:cubicBezTo>
                      <a:cubicBezTo>
                        <a:pt x="30" y="4"/>
                        <a:pt x="31" y="5"/>
                        <a:pt x="32" y="5"/>
                      </a:cubicBezTo>
                      <a:cubicBezTo>
                        <a:pt x="31" y="4"/>
                        <a:pt x="30" y="3"/>
                        <a:pt x="29" y="2"/>
                      </a:cubicBezTo>
                      <a:close/>
                    </a:path>
                  </a:pathLst>
                </a:custGeom>
                <a:solidFill>
                  <a:schemeClr val="bg1">
                    <a:lumMod val="85000"/>
                  </a:schemeClr>
                </a:solidFill>
                <a:ln>
                  <a:noFill/>
                </a:ln>
              </p:spPr>
              <p:txBody>
                <a:bodyPr anchor="ctr"/>
                <a:lstStyle/>
                <a:p>
                  <a:pPr algn="ctr"/>
                  <a:endParaRPr/>
                </a:p>
              </p:txBody>
            </p:sp>
            <p:sp>
              <p:nvSpPr>
                <p:cNvPr id="96" name="íŝlíďé"/>
                <p:cNvSpPr/>
                <p:nvPr/>
              </p:nvSpPr>
              <p:spPr bwMode="auto">
                <a:xfrm>
                  <a:off x="3987888" y="5647588"/>
                  <a:ext cx="134857" cy="150721"/>
                </a:xfrm>
                <a:custGeom>
                  <a:avLst/>
                  <a:gdLst>
                    <a:gd name="T0" fmla="*/ 25 w 36"/>
                    <a:gd name="T1" fmla="*/ 1 h 40"/>
                    <a:gd name="T2" fmla="*/ 21 w 36"/>
                    <a:gd name="T3" fmla="*/ 0 h 40"/>
                    <a:gd name="T4" fmla="*/ 20 w 36"/>
                    <a:gd name="T5" fmla="*/ 0 h 40"/>
                    <a:gd name="T6" fmla="*/ 18 w 36"/>
                    <a:gd name="T7" fmla="*/ 0 h 40"/>
                    <a:gd name="T8" fmla="*/ 3 w 36"/>
                    <a:gd name="T9" fmla="*/ 15 h 40"/>
                    <a:gd name="T10" fmla="*/ 4 w 36"/>
                    <a:gd name="T11" fmla="*/ 35 h 40"/>
                    <a:gd name="T12" fmla="*/ 6 w 36"/>
                    <a:gd name="T13" fmla="*/ 38 h 40"/>
                    <a:gd name="T14" fmla="*/ 9 w 36"/>
                    <a:gd name="T15" fmla="*/ 40 h 40"/>
                    <a:gd name="T16" fmla="*/ 14 w 36"/>
                    <a:gd name="T17" fmla="*/ 40 h 40"/>
                    <a:gd name="T18" fmla="*/ 31 w 36"/>
                    <a:gd name="T19" fmla="*/ 26 h 40"/>
                    <a:gd name="T20" fmla="*/ 25 w 36"/>
                    <a:gd name="T21" fmla="*/ 1 h 40"/>
                    <a:gd name="T22" fmla="*/ 29 w 36"/>
                    <a:gd name="T23" fmla="*/ 25 h 40"/>
                    <a:gd name="T24" fmla="*/ 14 w 36"/>
                    <a:gd name="T25" fmla="*/ 38 h 40"/>
                    <a:gd name="T26" fmla="*/ 10 w 36"/>
                    <a:gd name="T27" fmla="*/ 38 h 40"/>
                    <a:gd name="T28" fmla="*/ 10 w 36"/>
                    <a:gd name="T29" fmla="*/ 38 h 40"/>
                    <a:gd name="T30" fmla="*/ 7 w 36"/>
                    <a:gd name="T31" fmla="*/ 36 h 40"/>
                    <a:gd name="T32" fmla="*/ 4 w 36"/>
                    <a:gd name="T33" fmla="*/ 15 h 40"/>
                    <a:gd name="T34" fmla="*/ 20 w 36"/>
                    <a:gd name="T35" fmla="*/ 2 h 40"/>
                    <a:gd name="T36" fmla="*/ 20 w 36"/>
                    <a:gd name="T37" fmla="*/ 2 h 40"/>
                    <a:gd name="T38" fmla="*/ 24 w 36"/>
                    <a:gd name="T39" fmla="*/ 3 h 40"/>
                    <a:gd name="T40" fmla="*/ 24 w 36"/>
                    <a:gd name="T41" fmla="*/ 3 h 40"/>
                    <a:gd name="T42" fmla="*/ 29 w 36"/>
                    <a:gd name="T4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40">
                      <a:moveTo>
                        <a:pt x="25" y="1"/>
                      </a:moveTo>
                      <a:cubicBezTo>
                        <a:pt x="24" y="1"/>
                        <a:pt x="22" y="0"/>
                        <a:pt x="21" y="0"/>
                      </a:cubicBezTo>
                      <a:cubicBezTo>
                        <a:pt x="21" y="0"/>
                        <a:pt x="21" y="0"/>
                        <a:pt x="20" y="0"/>
                      </a:cubicBezTo>
                      <a:cubicBezTo>
                        <a:pt x="19" y="0"/>
                        <a:pt x="18" y="0"/>
                        <a:pt x="18" y="0"/>
                      </a:cubicBezTo>
                      <a:cubicBezTo>
                        <a:pt x="11" y="2"/>
                        <a:pt x="6" y="7"/>
                        <a:pt x="3" y="15"/>
                      </a:cubicBezTo>
                      <a:cubicBezTo>
                        <a:pt x="0" y="22"/>
                        <a:pt x="0" y="30"/>
                        <a:pt x="4" y="35"/>
                      </a:cubicBezTo>
                      <a:cubicBezTo>
                        <a:pt x="4" y="36"/>
                        <a:pt x="5" y="37"/>
                        <a:pt x="6" y="38"/>
                      </a:cubicBezTo>
                      <a:cubicBezTo>
                        <a:pt x="7" y="39"/>
                        <a:pt x="8" y="39"/>
                        <a:pt x="9" y="40"/>
                      </a:cubicBezTo>
                      <a:cubicBezTo>
                        <a:pt x="11" y="40"/>
                        <a:pt x="12" y="40"/>
                        <a:pt x="14" y="40"/>
                      </a:cubicBezTo>
                      <a:cubicBezTo>
                        <a:pt x="21" y="40"/>
                        <a:pt x="28" y="35"/>
                        <a:pt x="31" y="26"/>
                      </a:cubicBezTo>
                      <a:cubicBezTo>
                        <a:pt x="36" y="15"/>
                        <a:pt x="33" y="4"/>
                        <a:pt x="25" y="1"/>
                      </a:cubicBezTo>
                      <a:close/>
                      <a:moveTo>
                        <a:pt x="29" y="25"/>
                      </a:moveTo>
                      <a:cubicBezTo>
                        <a:pt x="26" y="33"/>
                        <a:pt x="20" y="38"/>
                        <a:pt x="14" y="38"/>
                      </a:cubicBezTo>
                      <a:cubicBezTo>
                        <a:pt x="12" y="38"/>
                        <a:pt x="11" y="38"/>
                        <a:pt x="10" y="38"/>
                      </a:cubicBezTo>
                      <a:cubicBezTo>
                        <a:pt x="10" y="38"/>
                        <a:pt x="10" y="38"/>
                        <a:pt x="10" y="38"/>
                      </a:cubicBezTo>
                      <a:cubicBezTo>
                        <a:pt x="9" y="37"/>
                        <a:pt x="8" y="37"/>
                        <a:pt x="7" y="36"/>
                      </a:cubicBezTo>
                      <a:cubicBezTo>
                        <a:pt x="3" y="32"/>
                        <a:pt x="1" y="23"/>
                        <a:pt x="4" y="15"/>
                      </a:cubicBezTo>
                      <a:cubicBezTo>
                        <a:pt x="8" y="8"/>
                        <a:pt x="14" y="2"/>
                        <a:pt x="20" y="2"/>
                      </a:cubicBezTo>
                      <a:cubicBezTo>
                        <a:pt x="20" y="2"/>
                        <a:pt x="20" y="2"/>
                        <a:pt x="20" y="2"/>
                      </a:cubicBezTo>
                      <a:cubicBezTo>
                        <a:pt x="22" y="2"/>
                        <a:pt x="23" y="3"/>
                        <a:pt x="24" y="3"/>
                      </a:cubicBezTo>
                      <a:cubicBezTo>
                        <a:pt x="24" y="3"/>
                        <a:pt x="24" y="3"/>
                        <a:pt x="24" y="3"/>
                      </a:cubicBezTo>
                      <a:cubicBezTo>
                        <a:pt x="31" y="6"/>
                        <a:pt x="33" y="16"/>
                        <a:pt x="29" y="25"/>
                      </a:cubicBezTo>
                      <a:close/>
                    </a:path>
                  </a:pathLst>
                </a:custGeom>
                <a:solidFill>
                  <a:schemeClr val="bg1">
                    <a:lumMod val="85000"/>
                  </a:schemeClr>
                </a:solidFill>
                <a:ln>
                  <a:noFill/>
                </a:ln>
              </p:spPr>
              <p:txBody>
                <a:bodyPr anchor="ctr"/>
                <a:lstStyle/>
                <a:p>
                  <a:pPr algn="ctr"/>
                  <a:endParaRPr/>
                </a:p>
              </p:txBody>
            </p:sp>
            <p:sp>
              <p:nvSpPr>
                <p:cNvPr id="97" name="î$1ídè"/>
                <p:cNvSpPr/>
                <p:nvPr/>
              </p:nvSpPr>
              <p:spPr bwMode="auto">
                <a:xfrm>
                  <a:off x="4105292" y="5883982"/>
                  <a:ext cx="120578" cy="150721"/>
                </a:xfrm>
                <a:custGeom>
                  <a:avLst/>
                  <a:gdLst>
                    <a:gd name="T0" fmla="*/ 29 w 32"/>
                    <a:gd name="T1" fmla="*/ 2 h 40"/>
                    <a:gd name="T2" fmla="*/ 26 w 32"/>
                    <a:gd name="T3" fmla="*/ 1 h 40"/>
                    <a:gd name="T4" fmla="*/ 22 w 32"/>
                    <a:gd name="T5" fmla="*/ 0 h 40"/>
                    <a:gd name="T6" fmla="*/ 4 w 32"/>
                    <a:gd name="T7" fmla="*/ 14 h 40"/>
                    <a:gd name="T8" fmla="*/ 11 w 32"/>
                    <a:gd name="T9" fmla="*/ 39 h 40"/>
                    <a:gd name="T10" fmla="*/ 14 w 32"/>
                    <a:gd name="T11" fmla="*/ 40 h 40"/>
                    <a:gd name="T12" fmla="*/ 15 w 32"/>
                    <a:gd name="T13" fmla="*/ 40 h 40"/>
                    <a:gd name="T14" fmla="*/ 18 w 32"/>
                    <a:gd name="T15" fmla="*/ 40 h 40"/>
                    <a:gd name="T16" fmla="*/ 15 w 32"/>
                    <a:gd name="T17" fmla="*/ 38 h 40"/>
                    <a:gd name="T18" fmla="*/ 12 w 32"/>
                    <a:gd name="T19" fmla="*/ 37 h 40"/>
                    <a:gd name="T20" fmla="*/ 12 w 32"/>
                    <a:gd name="T21" fmla="*/ 37 h 40"/>
                    <a:gd name="T22" fmla="*/ 6 w 32"/>
                    <a:gd name="T23" fmla="*/ 15 h 40"/>
                    <a:gd name="T24" fmla="*/ 22 w 32"/>
                    <a:gd name="T25" fmla="*/ 2 h 40"/>
                    <a:gd name="T26" fmla="*/ 25 w 32"/>
                    <a:gd name="T27" fmla="*/ 3 h 40"/>
                    <a:gd name="T28" fmla="*/ 28 w 32"/>
                    <a:gd name="T29" fmla="*/ 4 h 40"/>
                    <a:gd name="T30" fmla="*/ 32 w 32"/>
                    <a:gd name="T31" fmla="*/ 5 h 40"/>
                    <a:gd name="T32" fmla="*/ 29 w 32"/>
                    <a:gd name="T33" fmla="*/ 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40">
                      <a:moveTo>
                        <a:pt x="29" y="2"/>
                      </a:moveTo>
                      <a:cubicBezTo>
                        <a:pt x="28" y="2"/>
                        <a:pt x="27" y="1"/>
                        <a:pt x="26" y="1"/>
                      </a:cubicBezTo>
                      <a:cubicBezTo>
                        <a:pt x="25" y="0"/>
                        <a:pt x="23" y="0"/>
                        <a:pt x="22" y="0"/>
                      </a:cubicBezTo>
                      <a:cubicBezTo>
                        <a:pt x="15" y="0"/>
                        <a:pt x="8" y="6"/>
                        <a:pt x="4" y="14"/>
                      </a:cubicBezTo>
                      <a:cubicBezTo>
                        <a:pt x="0" y="25"/>
                        <a:pt x="3" y="36"/>
                        <a:pt x="11" y="39"/>
                      </a:cubicBezTo>
                      <a:cubicBezTo>
                        <a:pt x="12" y="40"/>
                        <a:pt x="13" y="40"/>
                        <a:pt x="14" y="40"/>
                      </a:cubicBezTo>
                      <a:cubicBezTo>
                        <a:pt x="15" y="40"/>
                        <a:pt x="15" y="40"/>
                        <a:pt x="15" y="40"/>
                      </a:cubicBezTo>
                      <a:cubicBezTo>
                        <a:pt x="16" y="40"/>
                        <a:pt x="17" y="40"/>
                        <a:pt x="18" y="40"/>
                      </a:cubicBezTo>
                      <a:cubicBezTo>
                        <a:pt x="17" y="39"/>
                        <a:pt x="16" y="39"/>
                        <a:pt x="15" y="38"/>
                      </a:cubicBezTo>
                      <a:cubicBezTo>
                        <a:pt x="14" y="38"/>
                        <a:pt x="13" y="38"/>
                        <a:pt x="12" y="37"/>
                      </a:cubicBezTo>
                      <a:cubicBezTo>
                        <a:pt x="12" y="37"/>
                        <a:pt x="12" y="37"/>
                        <a:pt x="12" y="37"/>
                      </a:cubicBezTo>
                      <a:cubicBezTo>
                        <a:pt x="5" y="34"/>
                        <a:pt x="2" y="24"/>
                        <a:pt x="6" y="15"/>
                      </a:cubicBezTo>
                      <a:cubicBezTo>
                        <a:pt x="9" y="7"/>
                        <a:pt x="16" y="2"/>
                        <a:pt x="22" y="2"/>
                      </a:cubicBezTo>
                      <a:cubicBezTo>
                        <a:pt x="23" y="2"/>
                        <a:pt x="24" y="2"/>
                        <a:pt x="25" y="3"/>
                      </a:cubicBezTo>
                      <a:cubicBezTo>
                        <a:pt x="27" y="3"/>
                        <a:pt x="27" y="4"/>
                        <a:pt x="28" y="4"/>
                      </a:cubicBezTo>
                      <a:cubicBezTo>
                        <a:pt x="30" y="4"/>
                        <a:pt x="31" y="5"/>
                        <a:pt x="32" y="5"/>
                      </a:cubicBezTo>
                      <a:cubicBezTo>
                        <a:pt x="31" y="4"/>
                        <a:pt x="30" y="3"/>
                        <a:pt x="29" y="2"/>
                      </a:cubicBezTo>
                      <a:close/>
                    </a:path>
                  </a:pathLst>
                </a:custGeom>
                <a:solidFill>
                  <a:schemeClr val="bg1">
                    <a:lumMod val="85000"/>
                  </a:schemeClr>
                </a:solidFill>
                <a:ln>
                  <a:noFill/>
                </a:ln>
              </p:spPr>
              <p:txBody>
                <a:bodyPr anchor="ctr"/>
                <a:lstStyle/>
                <a:p>
                  <a:pPr algn="ctr"/>
                  <a:endParaRPr/>
                </a:p>
              </p:txBody>
            </p:sp>
            <p:sp>
              <p:nvSpPr>
                <p:cNvPr id="98" name="íṣļídé"/>
                <p:cNvSpPr/>
                <p:nvPr/>
              </p:nvSpPr>
              <p:spPr bwMode="auto">
                <a:xfrm>
                  <a:off x="4130677" y="5891916"/>
                  <a:ext cx="136443" cy="150721"/>
                </a:xfrm>
                <a:custGeom>
                  <a:avLst/>
                  <a:gdLst>
                    <a:gd name="T0" fmla="*/ 26 w 36"/>
                    <a:gd name="T1" fmla="*/ 1 h 40"/>
                    <a:gd name="T2" fmla="*/ 22 w 36"/>
                    <a:gd name="T3" fmla="*/ 0 h 40"/>
                    <a:gd name="T4" fmla="*/ 21 w 36"/>
                    <a:gd name="T5" fmla="*/ 0 h 40"/>
                    <a:gd name="T6" fmla="*/ 18 w 36"/>
                    <a:gd name="T7" fmla="*/ 1 h 40"/>
                    <a:gd name="T8" fmla="*/ 3 w 36"/>
                    <a:gd name="T9" fmla="*/ 15 h 40"/>
                    <a:gd name="T10" fmla="*/ 5 w 36"/>
                    <a:gd name="T11" fmla="*/ 35 h 40"/>
                    <a:gd name="T12" fmla="*/ 7 w 36"/>
                    <a:gd name="T13" fmla="*/ 38 h 40"/>
                    <a:gd name="T14" fmla="*/ 10 w 36"/>
                    <a:gd name="T15" fmla="*/ 40 h 40"/>
                    <a:gd name="T16" fmla="*/ 15 w 36"/>
                    <a:gd name="T17" fmla="*/ 40 h 40"/>
                    <a:gd name="T18" fmla="*/ 32 w 36"/>
                    <a:gd name="T19" fmla="*/ 26 h 40"/>
                    <a:gd name="T20" fmla="*/ 26 w 36"/>
                    <a:gd name="T21" fmla="*/ 1 h 40"/>
                    <a:gd name="T22" fmla="*/ 30 w 36"/>
                    <a:gd name="T23" fmla="*/ 25 h 40"/>
                    <a:gd name="T24" fmla="*/ 15 w 36"/>
                    <a:gd name="T25" fmla="*/ 38 h 40"/>
                    <a:gd name="T26" fmla="*/ 11 w 36"/>
                    <a:gd name="T27" fmla="*/ 38 h 40"/>
                    <a:gd name="T28" fmla="*/ 11 w 36"/>
                    <a:gd name="T29" fmla="*/ 38 h 40"/>
                    <a:gd name="T30" fmla="*/ 8 w 36"/>
                    <a:gd name="T31" fmla="*/ 36 h 40"/>
                    <a:gd name="T32" fmla="*/ 5 w 36"/>
                    <a:gd name="T33" fmla="*/ 15 h 40"/>
                    <a:gd name="T34" fmla="*/ 21 w 36"/>
                    <a:gd name="T35" fmla="*/ 2 h 40"/>
                    <a:gd name="T36" fmla="*/ 21 w 36"/>
                    <a:gd name="T37" fmla="*/ 2 h 40"/>
                    <a:gd name="T38" fmla="*/ 25 w 36"/>
                    <a:gd name="T39" fmla="*/ 3 h 40"/>
                    <a:gd name="T40" fmla="*/ 25 w 36"/>
                    <a:gd name="T41" fmla="*/ 3 h 40"/>
                    <a:gd name="T42" fmla="*/ 30 w 36"/>
                    <a:gd name="T4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40">
                      <a:moveTo>
                        <a:pt x="26" y="1"/>
                      </a:moveTo>
                      <a:cubicBezTo>
                        <a:pt x="25" y="1"/>
                        <a:pt x="23" y="0"/>
                        <a:pt x="22" y="0"/>
                      </a:cubicBezTo>
                      <a:cubicBezTo>
                        <a:pt x="22" y="0"/>
                        <a:pt x="21" y="0"/>
                        <a:pt x="21" y="0"/>
                      </a:cubicBezTo>
                      <a:cubicBezTo>
                        <a:pt x="20" y="0"/>
                        <a:pt x="19" y="0"/>
                        <a:pt x="18" y="1"/>
                      </a:cubicBezTo>
                      <a:cubicBezTo>
                        <a:pt x="12" y="2"/>
                        <a:pt x="6" y="7"/>
                        <a:pt x="3" y="15"/>
                      </a:cubicBezTo>
                      <a:cubicBezTo>
                        <a:pt x="0" y="22"/>
                        <a:pt x="1" y="30"/>
                        <a:pt x="5" y="35"/>
                      </a:cubicBezTo>
                      <a:cubicBezTo>
                        <a:pt x="5" y="36"/>
                        <a:pt x="6" y="37"/>
                        <a:pt x="7" y="38"/>
                      </a:cubicBezTo>
                      <a:cubicBezTo>
                        <a:pt x="8" y="39"/>
                        <a:pt x="9" y="39"/>
                        <a:pt x="10" y="40"/>
                      </a:cubicBezTo>
                      <a:cubicBezTo>
                        <a:pt x="12" y="40"/>
                        <a:pt x="13" y="40"/>
                        <a:pt x="15" y="40"/>
                      </a:cubicBezTo>
                      <a:cubicBezTo>
                        <a:pt x="22" y="40"/>
                        <a:pt x="29" y="35"/>
                        <a:pt x="32" y="26"/>
                      </a:cubicBezTo>
                      <a:cubicBezTo>
                        <a:pt x="36" y="16"/>
                        <a:pt x="33" y="4"/>
                        <a:pt x="26" y="1"/>
                      </a:cubicBezTo>
                      <a:close/>
                      <a:moveTo>
                        <a:pt x="30" y="25"/>
                      </a:moveTo>
                      <a:cubicBezTo>
                        <a:pt x="27" y="33"/>
                        <a:pt x="21" y="38"/>
                        <a:pt x="15" y="38"/>
                      </a:cubicBezTo>
                      <a:cubicBezTo>
                        <a:pt x="13" y="38"/>
                        <a:pt x="12" y="38"/>
                        <a:pt x="11" y="38"/>
                      </a:cubicBezTo>
                      <a:cubicBezTo>
                        <a:pt x="11" y="38"/>
                        <a:pt x="11" y="38"/>
                        <a:pt x="11" y="38"/>
                      </a:cubicBezTo>
                      <a:cubicBezTo>
                        <a:pt x="10" y="37"/>
                        <a:pt x="9" y="37"/>
                        <a:pt x="8" y="36"/>
                      </a:cubicBezTo>
                      <a:cubicBezTo>
                        <a:pt x="3" y="32"/>
                        <a:pt x="2" y="23"/>
                        <a:pt x="5" y="15"/>
                      </a:cubicBezTo>
                      <a:cubicBezTo>
                        <a:pt x="8" y="8"/>
                        <a:pt x="15" y="2"/>
                        <a:pt x="21" y="2"/>
                      </a:cubicBezTo>
                      <a:cubicBezTo>
                        <a:pt x="21" y="2"/>
                        <a:pt x="21" y="2"/>
                        <a:pt x="21" y="2"/>
                      </a:cubicBezTo>
                      <a:cubicBezTo>
                        <a:pt x="23" y="2"/>
                        <a:pt x="24" y="3"/>
                        <a:pt x="25" y="3"/>
                      </a:cubicBezTo>
                      <a:cubicBezTo>
                        <a:pt x="25" y="3"/>
                        <a:pt x="25" y="3"/>
                        <a:pt x="25" y="3"/>
                      </a:cubicBezTo>
                      <a:cubicBezTo>
                        <a:pt x="32" y="6"/>
                        <a:pt x="34" y="16"/>
                        <a:pt x="30" y="25"/>
                      </a:cubicBezTo>
                      <a:close/>
                    </a:path>
                  </a:pathLst>
                </a:custGeom>
                <a:solidFill>
                  <a:schemeClr val="bg1">
                    <a:lumMod val="85000"/>
                  </a:schemeClr>
                </a:solidFill>
                <a:ln>
                  <a:noFill/>
                </a:ln>
              </p:spPr>
              <p:txBody>
                <a:bodyPr anchor="ctr"/>
                <a:lstStyle/>
                <a:p>
                  <a:pPr algn="ctr"/>
                  <a:endParaRPr/>
                </a:p>
              </p:txBody>
            </p:sp>
            <p:sp>
              <p:nvSpPr>
                <p:cNvPr id="99" name="iŝļíḍè"/>
                <p:cNvSpPr/>
                <p:nvPr/>
              </p:nvSpPr>
              <p:spPr bwMode="auto">
                <a:xfrm>
                  <a:off x="3984715" y="5647588"/>
                  <a:ext cx="274473" cy="395049"/>
                </a:xfrm>
                <a:custGeom>
                  <a:avLst/>
                  <a:gdLst>
                    <a:gd name="T0" fmla="*/ 125 w 173"/>
                    <a:gd name="T1" fmla="*/ 0 h 249"/>
                    <a:gd name="T2" fmla="*/ 2 w 173"/>
                    <a:gd name="T3" fmla="*/ 244 h 249"/>
                    <a:gd name="T4" fmla="*/ 0 w 173"/>
                    <a:gd name="T5" fmla="*/ 249 h 249"/>
                    <a:gd name="T6" fmla="*/ 0 w 173"/>
                    <a:gd name="T7" fmla="*/ 249 h 249"/>
                    <a:gd name="T8" fmla="*/ 47 w 173"/>
                    <a:gd name="T9" fmla="*/ 249 h 249"/>
                    <a:gd name="T10" fmla="*/ 173 w 173"/>
                    <a:gd name="T11" fmla="*/ 0 h 249"/>
                    <a:gd name="T12" fmla="*/ 125 w 173"/>
                    <a:gd name="T13" fmla="*/ 0 h 249"/>
                    <a:gd name="T14" fmla="*/ 45 w 173"/>
                    <a:gd name="T15" fmla="*/ 244 h 249"/>
                    <a:gd name="T16" fmla="*/ 7 w 173"/>
                    <a:gd name="T17" fmla="*/ 244 h 249"/>
                    <a:gd name="T18" fmla="*/ 128 w 173"/>
                    <a:gd name="T19" fmla="*/ 5 h 249"/>
                    <a:gd name="T20" fmla="*/ 166 w 173"/>
                    <a:gd name="T21" fmla="*/ 5 h 249"/>
                    <a:gd name="T22" fmla="*/ 130 w 173"/>
                    <a:gd name="T23" fmla="*/ 73 h 249"/>
                    <a:gd name="T24" fmla="*/ 45 w 173"/>
                    <a:gd name="T25" fmla="*/ 24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49">
                      <a:moveTo>
                        <a:pt x="125" y="0"/>
                      </a:moveTo>
                      <a:lnTo>
                        <a:pt x="2" y="244"/>
                      </a:lnTo>
                      <a:lnTo>
                        <a:pt x="0" y="249"/>
                      </a:lnTo>
                      <a:lnTo>
                        <a:pt x="0" y="249"/>
                      </a:lnTo>
                      <a:lnTo>
                        <a:pt x="47" y="249"/>
                      </a:lnTo>
                      <a:lnTo>
                        <a:pt x="173" y="0"/>
                      </a:lnTo>
                      <a:lnTo>
                        <a:pt x="125" y="0"/>
                      </a:lnTo>
                      <a:close/>
                      <a:moveTo>
                        <a:pt x="45" y="244"/>
                      </a:moveTo>
                      <a:lnTo>
                        <a:pt x="7" y="244"/>
                      </a:lnTo>
                      <a:lnTo>
                        <a:pt x="128" y="5"/>
                      </a:lnTo>
                      <a:lnTo>
                        <a:pt x="166" y="5"/>
                      </a:lnTo>
                      <a:lnTo>
                        <a:pt x="130" y="73"/>
                      </a:lnTo>
                      <a:lnTo>
                        <a:pt x="45" y="244"/>
                      </a:lnTo>
                      <a:close/>
                    </a:path>
                  </a:pathLst>
                </a:custGeom>
                <a:solidFill>
                  <a:schemeClr val="bg1">
                    <a:lumMod val="85000"/>
                  </a:schemeClr>
                </a:solidFill>
                <a:ln>
                  <a:noFill/>
                </a:ln>
              </p:spPr>
              <p:txBody>
                <a:bodyPr anchor="ctr"/>
                <a:lstStyle/>
                <a:p>
                  <a:pPr algn="ctr"/>
                  <a:endParaRPr/>
                </a:p>
              </p:txBody>
            </p:sp>
            <p:sp>
              <p:nvSpPr>
                <p:cNvPr id="100" name="iṩļîḑé"/>
                <p:cNvSpPr/>
                <p:nvPr/>
              </p:nvSpPr>
              <p:spPr bwMode="auto">
                <a:xfrm>
                  <a:off x="3968849" y="5628549"/>
                  <a:ext cx="290338" cy="414088"/>
                </a:xfrm>
                <a:custGeom>
                  <a:avLst/>
                  <a:gdLst>
                    <a:gd name="T0" fmla="*/ 166 w 183"/>
                    <a:gd name="T1" fmla="*/ 0 h 261"/>
                    <a:gd name="T2" fmla="*/ 126 w 183"/>
                    <a:gd name="T3" fmla="*/ 0 h 261"/>
                    <a:gd name="T4" fmla="*/ 0 w 183"/>
                    <a:gd name="T5" fmla="*/ 246 h 261"/>
                    <a:gd name="T6" fmla="*/ 0 w 183"/>
                    <a:gd name="T7" fmla="*/ 246 h 261"/>
                    <a:gd name="T8" fmla="*/ 10 w 183"/>
                    <a:gd name="T9" fmla="*/ 261 h 261"/>
                    <a:gd name="T10" fmla="*/ 10 w 183"/>
                    <a:gd name="T11" fmla="*/ 261 h 261"/>
                    <a:gd name="T12" fmla="*/ 40 w 183"/>
                    <a:gd name="T13" fmla="*/ 261 h 261"/>
                    <a:gd name="T14" fmla="*/ 43 w 183"/>
                    <a:gd name="T15" fmla="*/ 256 h 261"/>
                    <a:gd name="T16" fmla="*/ 12 w 183"/>
                    <a:gd name="T17" fmla="*/ 256 h 261"/>
                    <a:gd name="T18" fmla="*/ 12 w 183"/>
                    <a:gd name="T19" fmla="*/ 256 h 261"/>
                    <a:gd name="T20" fmla="*/ 5 w 183"/>
                    <a:gd name="T21" fmla="*/ 246 h 261"/>
                    <a:gd name="T22" fmla="*/ 128 w 183"/>
                    <a:gd name="T23" fmla="*/ 5 h 261"/>
                    <a:gd name="T24" fmla="*/ 164 w 183"/>
                    <a:gd name="T25" fmla="*/ 5 h 261"/>
                    <a:gd name="T26" fmla="*/ 173 w 183"/>
                    <a:gd name="T27" fmla="*/ 12 h 261"/>
                    <a:gd name="T28" fmla="*/ 176 w 183"/>
                    <a:gd name="T29" fmla="*/ 14 h 261"/>
                    <a:gd name="T30" fmla="*/ 173 w 183"/>
                    <a:gd name="T31" fmla="*/ 17 h 261"/>
                    <a:gd name="T32" fmla="*/ 176 w 183"/>
                    <a:gd name="T33" fmla="*/ 17 h 261"/>
                    <a:gd name="T34" fmla="*/ 140 w 183"/>
                    <a:gd name="T35" fmla="*/ 85 h 261"/>
                    <a:gd name="T36" fmla="*/ 183 w 183"/>
                    <a:gd name="T37" fmla="*/ 12 h 261"/>
                    <a:gd name="T38" fmla="*/ 183 w 183"/>
                    <a:gd name="T39" fmla="*/ 12 h 261"/>
                    <a:gd name="T40" fmla="*/ 166 w 183"/>
                    <a:gd name="T41" fmla="*/ 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3" h="261">
                      <a:moveTo>
                        <a:pt x="166" y="0"/>
                      </a:moveTo>
                      <a:lnTo>
                        <a:pt x="126" y="0"/>
                      </a:lnTo>
                      <a:lnTo>
                        <a:pt x="0" y="246"/>
                      </a:lnTo>
                      <a:lnTo>
                        <a:pt x="0" y="246"/>
                      </a:lnTo>
                      <a:lnTo>
                        <a:pt x="10" y="261"/>
                      </a:lnTo>
                      <a:lnTo>
                        <a:pt x="10" y="261"/>
                      </a:lnTo>
                      <a:lnTo>
                        <a:pt x="40" y="261"/>
                      </a:lnTo>
                      <a:lnTo>
                        <a:pt x="43" y="256"/>
                      </a:lnTo>
                      <a:lnTo>
                        <a:pt x="12" y="256"/>
                      </a:lnTo>
                      <a:lnTo>
                        <a:pt x="12" y="256"/>
                      </a:lnTo>
                      <a:lnTo>
                        <a:pt x="5" y="246"/>
                      </a:lnTo>
                      <a:lnTo>
                        <a:pt x="128" y="5"/>
                      </a:lnTo>
                      <a:lnTo>
                        <a:pt x="164" y="5"/>
                      </a:lnTo>
                      <a:lnTo>
                        <a:pt x="173" y="12"/>
                      </a:lnTo>
                      <a:lnTo>
                        <a:pt x="176" y="14"/>
                      </a:lnTo>
                      <a:lnTo>
                        <a:pt x="173" y="17"/>
                      </a:lnTo>
                      <a:lnTo>
                        <a:pt x="176" y="17"/>
                      </a:lnTo>
                      <a:lnTo>
                        <a:pt x="140" y="85"/>
                      </a:lnTo>
                      <a:lnTo>
                        <a:pt x="183" y="12"/>
                      </a:lnTo>
                      <a:lnTo>
                        <a:pt x="183" y="12"/>
                      </a:lnTo>
                      <a:lnTo>
                        <a:pt x="166" y="0"/>
                      </a:lnTo>
                      <a:close/>
                    </a:path>
                  </a:pathLst>
                </a:custGeom>
                <a:solidFill>
                  <a:schemeClr val="bg1">
                    <a:lumMod val="85000"/>
                  </a:schemeClr>
                </a:solidFill>
                <a:ln>
                  <a:noFill/>
                </a:ln>
              </p:spPr>
              <p:txBody>
                <a:bodyPr anchor="ctr"/>
                <a:lstStyle/>
                <a:p>
                  <a:pPr algn="ctr"/>
                  <a:endParaRPr/>
                </a:p>
              </p:txBody>
            </p:sp>
          </p:grpSp>
          <p:grpSp>
            <p:nvGrpSpPr>
              <p:cNvPr id="42" name="iṥliḍê"/>
              <p:cNvGrpSpPr/>
              <p:nvPr/>
            </p:nvGrpSpPr>
            <p:grpSpPr>
              <a:xfrm>
                <a:off x="1882274" y="3689768"/>
                <a:ext cx="414088" cy="488656"/>
                <a:chOff x="4711354" y="5301720"/>
                <a:chExt cx="414088" cy="488656"/>
              </a:xfrm>
            </p:grpSpPr>
            <p:sp>
              <p:nvSpPr>
                <p:cNvPr id="91" name="ïṩḻîḑè"/>
                <p:cNvSpPr/>
                <p:nvPr/>
              </p:nvSpPr>
              <p:spPr bwMode="auto">
                <a:xfrm>
                  <a:off x="4801786" y="5301720"/>
                  <a:ext cx="323656" cy="323656"/>
                </a:xfrm>
                <a:custGeom>
                  <a:avLst/>
                  <a:gdLst>
                    <a:gd name="T0" fmla="*/ 43 w 86"/>
                    <a:gd name="T1" fmla="*/ 86 h 86"/>
                    <a:gd name="T2" fmla="*/ 0 w 86"/>
                    <a:gd name="T3" fmla="*/ 43 h 86"/>
                    <a:gd name="T4" fmla="*/ 43 w 86"/>
                    <a:gd name="T5" fmla="*/ 0 h 86"/>
                    <a:gd name="T6" fmla="*/ 86 w 86"/>
                    <a:gd name="T7" fmla="*/ 43 h 86"/>
                    <a:gd name="T8" fmla="*/ 43 w 86"/>
                    <a:gd name="T9" fmla="*/ 86 h 86"/>
                    <a:gd name="T10" fmla="*/ 43 w 86"/>
                    <a:gd name="T11" fmla="*/ 3 h 86"/>
                    <a:gd name="T12" fmla="*/ 3 w 86"/>
                    <a:gd name="T13" fmla="*/ 43 h 86"/>
                    <a:gd name="T14" fmla="*/ 43 w 86"/>
                    <a:gd name="T15" fmla="*/ 83 h 86"/>
                    <a:gd name="T16" fmla="*/ 83 w 86"/>
                    <a:gd name="T17" fmla="*/ 43 h 86"/>
                    <a:gd name="T18" fmla="*/ 43 w 86"/>
                    <a:gd name="T19" fmla="*/ 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43" y="86"/>
                      </a:moveTo>
                      <a:cubicBezTo>
                        <a:pt x="19" y="86"/>
                        <a:pt x="0" y="67"/>
                        <a:pt x="0" y="43"/>
                      </a:cubicBezTo>
                      <a:cubicBezTo>
                        <a:pt x="0" y="20"/>
                        <a:pt x="19" y="0"/>
                        <a:pt x="43" y="0"/>
                      </a:cubicBezTo>
                      <a:cubicBezTo>
                        <a:pt x="67" y="0"/>
                        <a:pt x="86" y="20"/>
                        <a:pt x="86" y="43"/>
                      </a:cubicBezTo>
                      <a:cubicBezTo>
                        <a:pt x="86" y="67"/>
                        <a:pt x="67" y="86"/>
                        <a:pt x="43" y="86"/>
                      </a:cubicBezTo>
                      <a:close/>
                      <a:moveTo>
                        <a:pt x="43" y="3"/>
                      </a:moveTo>
                      <a:cubicBezTo>
                        <a:pt x="21" y="3"/>
                        <a:pt x="3" y="21"/>
                        <a:pt x="3" y="43"/>
                      </a:cubicBezTo>
                      <a:cubicBezTo>
                        <a:pt x="3" y="65"/>
                        <a:pt x="21" y="83"/>
                        <a:pt x="43" y="83"/>
                      </a:cubicBezTo>
                      <a:cubicBezTo>
                        <a:pt x="65" y="83"/>
                        <a:pt x="83" y="65"/>
                        <a:pt x="83" y="43"/>
                      </a:cubicBezTo>
                      <a:cubicBezTo>
                        <a:pt x="83" y="21"/>
                        <a:pt x="65" y="3"/>
                        <a:pt x="43" y="3"/>
                      </a:cubicBezTo>
                      <a:close/>
                    </a:path>
                  </a:pathLst>
                </a:custGeom>
                <a:solidFill>
                  <a:schemeClr val="bg1">
                    <a:lumMod val="85000"/>
                  </a:schemeClr>
                </a:solidFill>
                <a:ln>
                  <a:noFill/>
                </a:ln>
              </p:spPr>
              <p:txBody>
                <a:bodyPr anchor="ctr"/>
                <a:lstStyle/>
                <a:p>
                  <a:pPr algn="ctr"/>
                  <a:endParaRPr/>
                </a:p>
              </p:txBody>
            </p:sp>
            <p:sp>
              <p:nvSpPr>
                <p:cNvPr id="92" name="îšḷïḑé"/>
                <p:cNvSpPr/>
                <p:nvPr/>
              </p:nvSpPr>
              <p:spPr bwMode="auto">
                <a:xfrm>
                  <a:off x="4835104" y="5335037"/>
                  <a:ext cx="257020" cy="260193"/>
                </a:xfrm>
                <a:custGeom>
                  <a:avLst/>
                  <a:gdLst>
                    <a:gd name="T0" fmla="*/ 34 w 68"/>
                    <a:gd name="T1" fmla="*/ 69 h 69"/>
                    <a:gd name="T2" fmla="*/ 0 w 68"/>
                    <a:gd name="T3" fmla="*/ 34 h 69"/>
                    <a:gd name="T4" fmla="*/ 34 w 68"/>
                    <a:gd name="T5" fmla="*/ 0 h 69"/>
                    <a:gd name="T6" fmla="*/ 68 w 68"/>
                    <a:gd name="T7" fmla="*/ 34 h 69"/>
                    <a:gd name="T8" fmla="*/ 34 w 68"/>
                    <a:gd name="T9" fmla="*/ 69 h 69"/>
                    <a:gd name="T10" fmla="*/ 34 w 68"/>
                    <a:gd name="T11" fmla="*/ 3 h 69"/>
                    <a:gd name="T12" fmla="*/ 3 w 68"/>
                    <a:gd name="T13" fmla="*/ 34 h 69"/>
                    <a:gd name="T14" fmla="*/ 34 w 68"/>
                    <a:gd name="T15" fmla="*/ 66 h 69"/>
                    <a:gd name="T16" fmla="*/ 65 w 68"/>
                    <a:gd name="T17" fmla="*/ 34 h 69"/>
                    <a:gd name="T18" fmla="*/ 34 w 68"/>
                    <a:gd name="T19"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 h="69">
                      <a:moveTo>
                        <a:pt x="34" y="69"/>
                      </a:moveTo>
                      <a:cubicBezTo>
                        <a:pt x="15" y="69"/>
                        <a:pt x="0" y="53"/>
                        <a:pt x="0" y="34"/>
                      </a:cubicBezTo>
                      <a:cubicBezTo>
                        <a:pt x="0" y="15"/>
                        <a:pt x="15" y="0"/>
                        <a:pt x="34" y="0"/>
                      </a:cubicBezTo>
                      <a:cubicBezTo>
                        <a:pt x="53" y="0"/>
                        <a:pt x="68" y="15"/>
                        <a:pt x="68" y="34"/>
                      </a:cubicBezTo>
                      <a:cubicBezTo>
                        <a:pt x="68" y="53"/>
                        <a:pt x="53" y="69"/>
                        <a:pt x="34" y="69"/>
                      </a:cubicBezTo>
                      <a:close/>
                      <a:moveTo>
                        <a:pt x="34" y="3"/>
                      </a:moveTo>
                      <a:cubicBezTo>
                        <a:pt x="17" y="3"/>
                        <a:pt x="3" y="17"/>
                        <a:pt x="3" y="34"/>
                      </a:cubicBezTo>
                      <a:cubicBezTo>
                        <a:pt x="3" y="51"/>
                        <a:pt x="17" y="66"/>
                        <a:pt x="34" y="66"/>
                      </a:cubicBezTo>
                      <a:cubicBezTo>
                        <a:pt x="51" y="66"/>
                        <a:pt x="65" y="51"/>
                        <a:pt x="65" y="34"/>
                      </a:cubicBezTo>
                      <a:cubicBezTo>
                        <a:pt x="65" y="17"/>
                        <a:pt x="51" y="3"/>
                        <a:pt x="34" y="3"/>
                      </a:cubicBezTo>
                      <a:close/>
                    </a:path>
                  </a:pathLst>
                </a:custGeom>
                <a:solidFill>
                  <a:schemeClr val="bg1">
                    <a:lumMod val="85000"/>
                  </a:schemeClr>
                </a:solidFill>
                <a:ln>
                  <a:noFill/>
                </a:ln>
              </p:spPr>
              <p:txBody>
                <a:bodyPr anchor="ctr"/>
                <a:lstStyle/>
                <a:p>
                  <a:pPr algn="ctr"/>
                  <a:endParaRPr/>
                </a:p>
              </p:txBody>
            </p:sp>
            <p:sp>
              <p:nvSpPr>
                <p:cNvPr id="93" name="ïṧḻîḋe"/>
                <p:cNvSpPr/>
                <p:nvPr/>
              </p:nvSpPr>
              <p:spPr bwMode="auto">
                <a:xfrm>
                  <a:off x="4711354" y="5584125"/>
                  <a:ext cx="199905" cy="206251"/>
                </a:xfrm>
                <a:custGeom>
                  <a:avLst/>
                  <a:gdLst>
                    <a:gd name="T0" fmla="*/ 8 w 53"/>
                    <a:gd name="T1" fmla="*/ 55 h 55"/>
                    <a:gd name="T2" fmla="*/ 8 w 53"/>
                    <a:gd name="T3" fmla="*/ 55 h 55"/>
                    <a:gd name="T4" fmla="*/ 4 w 53"/>
                    <a:gd name="T5" fmla="*/ 53 h 55"/>
                    <a:gd name="T6" fmla="*/ 40 w 53"/>
                    <a:gd name="T7" fmla="*/ 0 h 55"/>
                    <a:gd name="T8" fmla="*/ 42 w 53"/>
                    <a:gd name="T9" fmla="*/ 2 h 55"/>
                    <a:gd name="T10" fmla="*/ 6 w 53"/>
                    <a:gd name="T11" fmla="*/ 51 h 55"/>
                    <a:gd name="T12" fmla="*/ 8 w 53"/>
                    <a:gd name="T13" fmla="*/ 52 h 55"/>
                    <a:gd name="T14" fmla="*/ 50 w 53"/>
                    <a:gd name="T15" fmla="*/ 6 h 55"/>
                    <a:gd name="T16" fmla="*/ 53 w 53"/>
                    <a:gd name="T17" fmla="*/ 8 h 55"/>
                    <a:gd name="T18" fmla="*/ 8 w 53"/>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5">
                      <a:moveTo>
                        <a:pt x="8" y="55"/>
                      </a:moveTo>
                      <a:cubicBezTo>
                        <a:pt x="8" y="55"/>
                        <a:pt x="8" y="55"/>
                        <a:pt x="8" y="55"/>
                      </a:cubicBezTo>
                      <a:cubicBezTo>
                        <a:pt x="6" y="55"/>
                        <a:pt x="5" y="54"/>
                        <a:pt x="4" y="53"/>
                      </a:cubicBezTo>
                      <a:cubicBezTo>
                        <a:pt x="0" y="45"/>
                        <a:pt x="31" y="10"/>
                        <a:pt x="40" y="0"/>
                      </a:cubicBezTo>
                      <a:cubicBezTo>
                        <a:pt x="42" y="2"/>
                        <a:pt x="42" y="2"/>
                        <a:pt x="42" y="2"/>
                      </a:cubicBezTo>
                      <a:cubicBezTo>
                        <a:pt x="23" y="23"/>
                        <a:pt x="4" y="47"/>
                        <a:pt x="6" y="51"/>
                      </a:cubicBezTo>
                      <a:cubicBezTo>
                        <a:pt x="7" y="52"/>
                        <a:pt x="7" y="52"/>
                        <a:pt x="8" y="52"/>
                      </a:cubicBezTo>
                      <a:cubicBezTo>
                        <a:pt x="15" y="52"/>
                        <a:pt x="32" y="38"/>
                        <a:pt x="50" y="6"/>
                      </a:cubicBezTo>
                      <a:cubicBezTo>
                        <a:pt x="53" y="8"/>
                        <a:pt x="53" y="8"/>
                        <a:pt x="53" y="8"/>
                      </a:cubicBezTo>
                      <a:cubicBezTo>
                        <a:pt x="35" y="39"/>
                        <a:pt x="17" y="55"/>
                        <a:pt x="8" y="55"/>
                      </a:cubicBezTo>
                      <a:close/>
                    </a:path>
                  </a:pathLst>
                </a:custGeom>
                <a:solidFill>
                  <a:schemeClr val="bg1">
                    <a:lumMod val="85000"/>
                  </a:schemeClr>
                </a:solidFill>
                <a:ln>
                  <a:noFill/>
                </a:ln>
              </p:spPr>
              <p:txBody>
                <a:bodyPr anchor="ctr"/>
                <a:lstStyle/>
                <a:p>
                  <a:pPr algn="ctr"/>
                  <a:endParaRPr/>
                </a:p>
              </p:txBody>
            </p:sp>
            <p:sp>
              <p:nvSpPr>
                <p:cNvPr id="94" name="ïSļïḋè"/>
                <p:cNvSpPr/>
                <p:nvPr/>
              </p:nvSpPr>
              <p:spPr bwMode="auto">
                <a:xfrm>
                  <a:off x="5009624" y="5376288"/>
                  <a:ext cx="52356" cy="82500"/>
                </a:xfrm>
                <a:custGeom>
                  <a:avLst/>
                  <a:gdLst>
                    <a:gd name="T0" fmla="*/ 11 w 14"/>
                    <a:gd name="T1" fmla="*/ 22 h 22"/>
                    <a:gd name="T2" fmla="*/ 0 w 14"/>
                    <a:gd name="T3" fmla="*/ 3 h 22"/>
                    <a:gd name="T4" fmla="*/ 1 w 14"/>
                    <a:gd name="T5" fmla="*/ 0 h 22"/>
                    <a:gd name="T6" fmla="*/ 14 w 14"/>
                    <a:gd name="T7" fmla="*/ 21 h 22"/>
                    <a:gd name="T8" fmla="*/ 11 w 14"/>
                    <a:gd name="T9" fmla="*/ 22 h 22"/>
                  </a:gdLst>
                  <a:ahLst/>
                  <a:cxnLst>
                    <a:cxn ang="0">
                      <a:pos x="T0" y="T1"/>
                    </a:cxn>
                    <a:cxn ang="0">
                      <a:pos x="T2" y="T3"/>
                    </a:cxn>
                    <a:cxn ang="0">
                      <a:pos x="T4" y="T5"/>
                    </a:cxn>
                    <a:cxn ang="0">
                      <a:pos x="T6" y="T7"/>
                    </a:cxn>
                    <a:cxn ang="0">
                      <a:pos x="T8" y="T9"/>
                    </a:cxn>
                  </a:cxnLst>
                  <a:rect l="0" t="0" r="r" b="b"/>
                  <a:pathLst>
                    <a:path w="14" h="22">
                      <a:moveTo>
                        <a:pt x="11" y="22"/>
                      </a:moveTo>
                      <a:cubicBezTo>
                        <a:pt x="9" y="7"/>
                        <a:pt x="0" y="3"/>
                        <a:pt x="0" y="3"/>
                      </a:cubicBezTo>
                      <a:cubicBezTo>
                        <a:pt x="1" y="0"/>
                        <a:pt x="1" y="0"/>
                        <a:pt x="1" y="0"/>
                      </a:cubicBezTo>
                      <a:cubicBezTo>
                        <a:pt x="2" y="0"/>
                        <a:pt x="12" y="5"/>
                        <a:pt x="14" y="21"/>
                      </a:cubicBezTo>
                      <a:lnTo>
                        <a:pt x="11" y="22"/>
                      </a:lnTo>
                      <a:close/>
                    </a:path>
                  </a:pathLst>
                </a:custGeom>
                <a:solidFill>
                  <a:schemeClr val="bg1">
                    <a:lumMod val="85000"/>
                  </a:schemeClr>
                </a:solidFill>
                <a:ln>
                  <a:noFill/>
                </a:ln>
              </p:spPr>
              <p:txBody>
                <a:bodyPr anchor="ctr"/>
                <a:lstStyle/>
                <a:p>
                  <a:pPr algn="ctr"/>
                  <a:endParaRPr/>
                </a:p>
              </p:txBody>
            </p:sp>
          </p:grpSp>
          <p:grpSp>
            <p:nvGrpSpPr>
              <p:cNvPr id="43" name="íṥḷiḓé"/>
              <p:cNvGrpSpPr/>
              <p:nvPr/>
            </p:nvGrpSpPr>
            <p:grpSpPr>
              <a:xfrm>
                <a:off x="2627909" y="1485488"/>
                <a:ext cx="339521" cy="337934"/>
                <a:chOff x="5698186" y="4535417"/>
                <a:chExt cx="339521" cy="337934"/>
              </a:xfrm>
            </p:grpSpPr>
            <p:sp>
              <p:nvSpPr>
                <p:cNvPr id="86" name="íSlïḋè"/>
                <p:cNvSpPr/>
                <p:nvPr/>
              </p:nvSpPr>
              <p:spPr bwMode="auto">
                <a:xfrm>
                  <a:off x="5698186" y="4535417"/>
                  <a:ext cx="339521" cy="337934"/>
                </a:xfrm>
                <a:custGeom>
                  <a:avLst/>
                  <a:gdLst>
                    <a:gd name="T0" fmla="*/ 45 w 90"/>
                    <a:gd name="T1" fmla="*/ 90 h 90"/>
                    <a:gd name="T2" fmla="*/ 0 w 90"/>
                    <a:gd name="T3" fmla="*/ 45 h 90"/>
                    <a:gd name="T4" fmla="*/ 45 w 90"/>
                    <a:gd name="T5" fmla="*/ 0 h 90"/>
                    <a:gd name="T6" fmla="*/ 90 w 90"/>
                    <a:gd name="T7" fmla="*/ 45 h 90"/>
                    <a:gd name="T8" fmla="*/ 45 w 90"/>
                    <a:gd name="T9" fmla="*/ 90 h 90"/>
                    <a:gd name="T10" fmla="*/ 45 w 90"/>
                    <a:gd name="T11" fmla="*/ 3 h 90"/>
                    <a:gd name="T12" fmla="*/ 3 w 90"/>
                    <a:gd name="T13" fmla="*/ 45 h 90"/>
                    <a:gd name="T14" fmla="*/ 45 w 90"/>
                    <a:gd name="T15" fmla="*/ 87 h 90"/>
                    <a:gd name="T16" fmla="*/ 87 w 90"/>
                    <a:gd name="T17" fmla="*/ 45 h 90"/>
                    <a:gd name="T18" fmla="*/ 45 w 90"/>
                    <a:gd name="T19" fmla="*/ 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90">
                      <a:moveTo>
                        <a:pt x="45" y="90"/>
                      </a:moveTo>
                      <a:cubicBezTo>
                        <a:pt x="20" y="90"/>
                        <a:pt x="0" y="70"/>
                        <a:pt x="0" y="45"/>
                      </a:cubicBezTo>
                      <a:cubicBezTo>
                        <a:pt x="0" y="21"/>
                        <a:pt x="20" y="0"/>
                        <a:pt x="45" y="0"/>
                      </a:cubicBezTo>
                      <a:cubicBezTo>
                        <a:pt x="70" y="0"/>
                        <a:pt x="90" y="21"/>
                        <a:pt x="90" y="45"/>
                      </a:cubicBezTo>
                      <a:cubicBezTo>
                        <a:pt x="90" y="70"/>
                        <a:pt x="70" y="90"/>
                        <a:pt x="45" y="90"/>
                      </a:cubicBezTo>
                      <a:close/>
                      <a:moveTo>
                        <a:pt x="45" y="3"/>
                      </a:moveTo>
                      <a:cubicBezTo>
                        <a:pt x="22" y="3"/>
                        <a:pt x="3" y="22"/>
                        <a:pt x="3" y="45"/>
                      </a:cubicBezTo>
                      <a:cubicBezTo>
                        <a:pt x="3" y="69"/>
                        <a:pt x="22" y="87"/>
                        <a:pt x="45" y="87"/>
                      </a:cubicBezTo>
                      <a:cubicBezTo>
                        <a:pt x="68" y="87"/>
                        <a:pt x="87" y="69"/>
                        <a:pt x="87" y="45"/>
                      </a:cubicBezTo>
                      <a:cubicBezTo>
                        <a:pt x="87" y="22"/>
                        <a:pt x="68" y="3"/>
                        <a:pt x="45" y="3"/>
                      </a:cubicBezTo>
                      <a:close/>
                    </a:path>
                  </a:pathLst>
                </a:custGeom>
                <a:solidFill>
                  <a:schemeClr val="bg1">
                    <a:lumMod val="85000"/>
                  </a:schemeClr>
                </a:solidFill>
                <a:ln>
                  <a:noFill/>
                </a:ln>
              </p:spPr>
              <p:txBody>
                <a:bodyPr anchor="ctr"/>
                <a:lstStyle/>
                <a:p>
                  <a:pPr algn="ctr"/>
                  <a:endParaRPr/>
                </a:p>
              </p:txBody>
            </p:sp>
            <p:sp>
              <p:nvSpPr>
                <p:cNvPr id="87" name="i$ļíḑé"/>
                <p:cNvSpPr/>
                <p:nvPr/>
              </p:nvSpPr>
              <p:spPr bwMode="auto">
                <a:xfrm>
                  <a:off x="5733090" y="4573495"/>
                  <a:ext cx="271300" cy="266540"/>
                </a:xfrm>
                <a:custGeom>
                  <a:avLst/>
                  <a:gdLst>
                    <a:gd name="T0" fmla="*/ 36 w 72"/>
                    <a:gd name="T1" fmla="*/ 71 h 71"/>
                    <a:gd name="T2" fmla="*/ 0 w 72"/>
                    <a:gd name="T3" fmla="*/ 35 h 71"/>
                    <a:gd name="T4" fmla="*/ 36 w 72"/>
                    <a:gd name="T5" fmla="*/ 0 h 71"/>
                    <a:gd name="T6" fmla="*/ 72 w 72"/>
                    <a:gd name="T7" fmla="*/ 35 h 71"/>
                    <a:gd name="T8" fmla="*/ 36 w 72"/>
                    <a:gd name="T9" fmla="*/ 71 h 71"/>
                    <a:gd name="T10" fmla="*/ 36 w 72"/>
                    <a:gd name="T11" fmla="*/ 3 h 71"/>
                    <a:gd name="T12" fmla="*/ 3 w 72"/>
                    <a:gd name="T13" fmla="*/ 35 h 71"/>
                    <a:gd name="T14" fmla="*/ 36 w 72"/>
                    <a:gd name="T15" fmla="*/ 68 h 71"/>
                    <a:gd name="T16" fmla="*/ 69 w 72"/>
                    <a:gd name="T17" fmla="*/ 35 h 71"/>
                    <a:gd name="T18" fmla="*/ 36 w 72"/>
                    <a:gd name="T19" fmla="*/ 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1">
                      <a:moveTo>
                        <a:pt x="36" y="71"/>
                      </a:moveTo>
                      <a:cubicBezTo>
                        <a:pt x="16" y="71"/>
                        <a:pt x="0" y="55"/>
                        <a:pt x="0" y="35"/>
                      </a:cubicBezTo>
                      <a:cubicBezTo>
                        <a:pt x="0" y="16"/>
                        <a:pt x="16" y="0"/>
                        <a:pt x="36" y="0"/>
                      </a:cubicBezTo>
                      <a:cubicBezTo>
                        <a:pt x="56" y="0"/>
                        <a:pt x="72" y="16"/>
                        <a:pt x="72" y="35"/>
                      </a:cubicBezTo>
                      <a:cubicBezTo>
                        <a:pt x="72" y="55"/>
                        <a:pt x="56" y="71"/>
                        <a:pt x="36" y="71"/>
                      </a:cubicBezTo>
                      <a:close/>
                      <a:moveTo>
                        <a:pt x="36" y="3"/>
                      </a:moveTo>
                      <a:cubicBezTo>
                        <a:pt x="18" y="3"/>
                        <a:pt x="3" y="17"/>
                        <a:pt x="3" y="35"/>
                      </a:cubicBezTo>
                      <a:cubicBezTo>
                        <a:pt x="3" y="53"/>
                        <a:pt x="18" y="68"/>
                        <a:pt x="36" y="68"/>
                      </a:cubicBezTo>
                      <a:cubicBezTo>
                        <a:pt x="54" y="68"/>
                        <a:pt x="69" y="53"/>
                        <a:pt x="69" y="35"/>
                      </a:cubicBezTo>
                      <a:cubicBezTo>
                        <a:pt x="69" y="17"/>
                        <a:pt x="54" y="3"/>
                        <a:pt x="36" y="3"/>
                      </a:cubicBezTo>
                      <a:close/>
                    </a:path>
                  </a:pathLst>
                </a:custGeom>
                <a:solidFill>
                  <a:schemeClr val="bg1">
                    <a:lumMod val="85000"/>
                  </a:schemeClr>
                </a:solidFill>
                <a:ln>
                  <a:noFill/>
                </a:ln>
              </p:spPr>
              <p:txBody>
                <a:bodyPr anchor="ctr"/>
                <a:lstStyle/>
                <a:p>
                  <a:pPr algn="ctr"/>
                  <a:endParaRPr/>
                </a:p>
              </p:txBody>
            </p:sp>
            <p:sp>
              <p:nvSpPr>
                <p:cNvPr id="88" name="íš1íḓe"/>
                <p:cNvSpPr/>
                <p:nvPr/>
              </p:nvSpPr>
              <p:spPr bwMode="auto">
                <a:xfrm>
                  <a:off x="5845734" y="4686140"/>
                  <a:ext cx="41250" cy="41250"/>
                </a:xfrm>
                <a:custGeom>
                  <a:avLst/>
                  <a:gdLst>
                    <a:gd name="T0" fmla="*/ 6 w 11"/>
                    <a:gd name="T1" fmla="*/ 11 h 11"/>
                    <a:gd name="T2" fmla="*/ 0 w 11"/>
                    <a:gd name="T3" fmla="*/ 5 h 11"/>
                    <a:gd name="T4" fmla="*/ 6 w 11"/>
                    <a:gd name="T5" fmla="*/ 0 h 11"/>
                    <a:gd name="T6" fmla="*/ 11 w 11"/>
                    <a:gd name="T7" fmla="*/ 5 h 11"/>
                    <a:gd name="T8" fmla="*/ 6 w 11"/>
                    <a:gd name="T9" fmla="*/ 11 h 11"/>
                    <a:gd name="T10" fmla="*/ 6 w 11"/>
                    <a:gd name="T11" fmla="*/ 3 h 11"/>
                    <a:gd name="T12" fmla="*/ 3 w 11"/>
                    <a:gd name="T13" fmla="*/ 5 h 11"/>
                    <a:gd name="T14" fmla="*/ 6 w 11"/>
                    <a:gd name="T15" fmla="*/ 8 h 11"/>
                    <a:gd name="T16" fmla="*/ 8 w 11"/>
                    <a:gd name="T17" fmla="*/ 5 h 11"/>
                    <a:gd name="T18" fmla="*/ 6 w 11"/>
                    <a:gd name="T19"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11">
                      <a:moveTo>
                        <a:pt x="6" y="11"/>
                      </a:moveTo>
                      <a:cubicBezTo>
                        <a:pt x="3" y="11"/>
                        <a:pt x="0" y="9"/>
                        <a:pt x="0" y="5"/>
                      </a:cubicBezTo>
                      <a:cubicBezTo>
                        <a:pt x="0" y="2"/>
                        <a:pt x="3" y="0"/>
                        <a:pt x="6" y="0"/>
                      </a:cubicBezTo>
                      <a:cubicBezTo>
                        <a:pt x="9" y="0"/>
                        <a:pt x="11" y="2"/>
                        <a:pt x="11" y="5"/>
                      </a:cubicBezTo>
                      <a:cubicBezTo>
                        <a:pt x="11" y="9"/>
                        <a:pt x="9" y="11"/>
                        <a:pt x="6" y="11"/>
                      </a:cubicBezTo>
                      <a:close/>
                      <a:moveTo>
                        <a:pt x="6" y="3"/>
                      </a:moveTo>
                      <a:cubicBezTo>
                        <a:pt x="4" y="3"/>
                        <a:pt x="3" y="4"/>
                        <a:pt x="3" y="5"/>
                      </a:cubicBezTo>
                      <a:cubicBezTo>
                        <a:pt x="3" y="7"/>
                        <a:pt x="4" y="8"/>
                        <a:pt x="6" y="8"/>
                      </a:cubicBezTo>
                      <a:cubicBezTo>
                        <a:pt x="7" y="8"/>
                        <a:pt x="8" y="7"/>
                        <a:pt x="8" y="5"/>
                      </a:cubicBezTo>
                      <a:cubicBezTo>
                        <a:pt x="8" y="4"/>
                        <a:pt x="7" y="3"/>
                        <a:pt x="6" y="3"/>
                      </a:cubicBezTo>
                      <a:close/>
                    </a:path>
                  </a:pathLst>
                </a:custGeom>
                <a:solidFill>
                  <a:schemeClr val="bg1">
                    <a:lumMod val="85000"/>
                  </a:schemeClr>
                </a:solidFill>
                <a:ln>
                  <a:noFill/>
                </a:ln>
              </p:spPr>
              <p:txBody>
                <a:bodyPr anchor="ctr"/>
                <a:lstStyle/>
                <a:p>
                  <a:pPr algn="ctr"/>
                  <a:endParaRPr/>
                </a:p>
              </p:txBody>
            </p:sp>
            <p:sp>
              <p:nvSpPr>
                <p:cNvPr id="89" name="ïślïḑé"/>
                <p:cNvSpPr/>
                <p:nvPr/>
              </p:nvSpPr>
              <p:spPr bwMode="auto">
                <a:xfrm>
                  <a:off x="5853667" y="4598880"/>
                  <a:ext cx="30145" cy="98366"/>
                </a:xfrm>
                <a:custGeom>
                  <a:avLst/>
                  <a:gdLst>
                    <a:gd name="T0" fmla="*/ 5 w 8"/>
                    <a:gd name="T1" fmla="*/ 26 h 26"/>
                    <a:gd name="T2" fmla="*/ 4 w 8"/>
                    <a:gd name="T3" fmla="*/ 6 h 26"/>
                    <a:gd name="T4" fmla="*/ 3 w 8"/>
                    <a:gd name="T5" fmla="*/ 24 h 26"/>
                    <a:gd name="T6" fmla="*/ 0 w 8"/>
                    <a:gd name="T7" fmla="*/ 24 h 26"/>
                    <a:gd name="T8" fmla="*/ 3 w 8"/>
                    <a:gd name="T9" fmla="*/ 1 h 26"/>
                    <a:gd name="T10" fmla="*/ 5 w 8"/>
                    <a:gd name="T11" fmla="*/ 1 h 26"/>
                    <a:gd name="T12" fmla="*/ 8 w 8"/>
                    <a:gd name="T13" fmla="*/ 26 h 26"/>
                    <a:gd name="T14" fmla="*/ 5 w 8"/>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26">
                      <a:moveTo>
                        <a:pt x="5" y="26"/>
                      </a:moveTo>
                      <a:cubicBezTo>
                        <a:pt x="5" y="18"/>
                        <a:pt x="5" y="10"/>
                        <a:pt x="4" y="6"/>
                      </a:cubicBezTo>
                      <a:cubicBezTo>
                        <a:pt x="3" y="10"/>
                        <a:pt x="3" y="17"/>
                        <a:pt x="3" y="24"/>
                      </a:cubicBezTo>
                      <a:cubicBezTo>
                        <a:pt x="0" y="24"/>
                        <a:pt x="0" y="24"/>
                        <a:pt x="0" y="24"/>
                      </a:cubicBezTo>
                      <a:cubicBezTo>
                        <a:pt x="0" y="15"/>
                        <a:pt x="0" y="3"/>
                        <a:pt x="3" y="1"/>
                      </a:cubicBezTo>
                      <a:cubicBezTo>
                        <a:pt x="4" y="0"/>
                        <a:pt x="4" y="0"/>
                        <a:pt x="5" y="1"/>
                      </a:cubicBezTo>
                      <a:cubicBezTo>
                        <a:pt x="6" y="1"/>
                        <a:pt x="8" y="2"/>
                        <a:pt x="8" y="26"/>
                      </a:cubicBezTo>
                      <a:lnTo>
                        <a:pt x="5" y="26"/>
                      </a:lnTo>
                      <a:close/>
                    </a:path>
                  </a:pathLst>
                </a:custGeom>
                <a:solidFill>
                  <a:schemeClr val="bg1">
                    <a:lumMod val="85000"/>
                  </a:schemeClr>
                </a:solidFill>
                <a:ln>
                  <a:noFill/>
                </a:ln>
              </p:spPr>
              <p:txBody>
                <a:bodyPr anchor="ctr"/>
                <a:lstStyle/>
                <a:p>
                  <a:pPr algn="ctr"/>
                  <a:endParaRPr/>
                </a:p>
              </p:txBody>
            </p:sp>
            <p:sp>
              <p:nvSpPr>
                <p:cNvPr id="90" name="íṣlîḑé"/>
                <p:cNvSpPr/>
                <p:nvPr/>
              </p:nvSpPr>
              <p:spPr bwMode="auto">
                <a:xfrm>
                  <a:off x="5763233" y="4689313"/>
                  <a:ext cx="93606" cy="44423"/>
                </a:xfrm>
                <a:custGeom>
                  <a:avLst/>
                  <a:gdLst>
                    <a:gd name="T0" fmla="*/ 5 w 25"/>
                    <a:gd name="T1" fmla="*/ 12 h 12"/>
                    <a:gd name="T2" fmla="*/ 1 w 25"/>
                    <a:gd name="T3" fmla="*/ 11 h 12"/>
                    <a:gd name="T4" fmla="*/ 0 w 25"/>
                    <a:gd name="T5" fmla="*/ 9 h 12"/>
                    <a:gd name="T6" fmla="*/ 24 w 25"/>
                    <a:gd name="T7" fmla="*/ 0 h 12"/>
                    <a:gd name="T8" fmla="*/ 25 w 25"/>
                    <a:gd name="T9" fmla="*/ 3 h 12"/>
                    <a:gd name="T10" fmla="*/ 6 w 25"/>
                    <a:gd name="T11" fmla="*/ 9 h 12"/>
                    <a:gd name="T12" fmla="*/ 24 w 25"/>
                    <a:gd name="T13" fmla="*/ 6 h 12"/>
                    <a:gd name="T14" fmla="*/ 24 w 25"/>
                    <a:gd name="T15" fmla="*/ 8 h 12"/>
                    <a:gd name="T16" fmla="*/ 5 w 25"/>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12">
                      <a:moveTo>
                        <a:pt x="5" y="12"/>
                      </a:moveTo>
                      <a:cubicBezTo>
                        <a:pt x="3" y="12"/>
                        <a:pt x="2" y="11"/>
                        <a:pt x="1" y="11"/>
                      </a:cubicBezTo>
                      <a:cubicBezTo>
                        <a:pt x="0" y="10"/>
                        <a:pt x="0" y="9"/>
                        <a:pt x="0" y="9"/>
                      </a:cubicBezTo>
                      <a:cubicBezTo>
                        <a:pt x="1" y="8"/>
                        <a:pt x="1" y="6"/>
                        <a:pt x="24" y="0"/>
                      </a:cubicBezTo>
                      <a:cubicBezTo>
                        <a:pt x="25" y="3"/>
                        <a:pt x="25" y="3"/>
                        <a:pt x="25" y="3"/>
                      </a:cubicBezTo>
                      <a:cubicBezTo>
                        <a:pt x="18" y="5"/>
                        <a:pt x="10" y="7"/>
                        <a:pt x="6" y="9"/>
                      </a:cubicBezTo>
                      <a:cubicBezTo>
                        <a:pt x="10" y="8"/>
                        <a:pt x="17" y="7"/>
                        <a:pt x="24" y="6"/>
                      </a:cubicBezTo>
                      <a:cubicBezTo>
                        <a:pt x="24" y="8"/>
                        <a:pt x="24" y="8"/>
                        <a:pt x="24" y="8"/>
                      </a:cubicBezTo>
                      <a:cubicBezTo>
                        <a:pt x="18" y="10"/>
                        <a:pt x="10" y="12"/>
                        <a:pt x="5" y="12"/>
                      </a:cubicBezTo>
                      <a:close/>
                    </a:path>
                  </a:pathLst>
                </a:custGeom>
                <a:solidFill>
                  <a:schemeClr val="bg1">
                    <a:lumMod val="85000"/>
                  </a:schemeClr>
                </a:solidFill>
                <a:ln>
                  <a:noFill/>
                </a:ln>
              </p:spPr>
              <p:txBody>
                <a:bodyPr anchor="ctr"/>
                <a:lstStyle/>
                <a:p>
                  <a:pPr algn="ctr"/>
                  <a:endParaRPr/>
                </a:p>
              </p:txBody>
            </p:sp>
          </p:grpSp>
          <p:grpSp>
            <p:nvGrpSpPr>
              <p:cNvPr id="44" name="iśļïḍê"/>
              <p:cNvGrpSpPr/>
              <p:nvPr/>
            </p:nvGrpSpPr>
            <p:grpSpPr>
              <a:xfrm>
                <a:off x="3272006" y="1596959"/>
                <a:ext cx="425193" cy="425194"/>
                <a:chOff x="5623618" y="3915078"/>
                <a:chExt cx="425193" cy="425194"/>
              </a:xfrm>
            </p:grpSpPr>
            <p:sp>
              <p:nvSpPr>
                <p:cNvPr id="81" name="iS1îdé"/>
                <p:cNvSpPr/>
                <p:nvPr/>
              </p:nvSpPr>
              <p:spPr bwMode="auto">
                <a:xfrm>
                  <a:off x="5653762" y="3942049"/>
                  <a:ext cx="11106" cy="376011"/>
                </a:xfrm>
                <a:prstGeom prst="rect">
                  <a:avLst/>
                </a:prstGeom>
                <a:solidFill>
                  <a:schemeClr val="bg1">
                    <a:lumMod val="85000"/>
                  </a:schemeClr>
                </a:solidFill>
                <a:ln>
                  <a:noFill/>
                </a:ln>
              </p:spPr>
              <p:txBody>
                <a:bodyPr anchor="ctr"/>
                <a:lstStyle/>
                <a:p>
                  <a:pPr algn="ctr"/>
                  <a:endParaRPr/>
                </a:p>
              </p:txBody>
            </p:sp>
            <p:sp>
              <p:nvSpPr>
                <p:cNvPr id="82" name="ïṧļíďè"/>
                <p:cNvSpPr/>
                <p:nvPr/>
              </p:nvSpPr>
              <p:spPr bwMode="auto">
                <a:xfrm>
                  <a:off x="5623618" y="3915078"/>
                  <a:ext cx="60288" cy="82500"/>
                </a:xfrm>
                <a:custGeom>
                  <a:avLst/>
                  <a:gdLst>
                    <a:gd name="T0" fmla="*/ 7 w 38"/>
                    <a:gd name="T1" fmla="*/ 52 h 52"/>
                    <a:gd name="T2" fmla="*/ 0 w 38"/>
                    <a:gd name="T3" fmla="*/ 48 h 52"/>
                    <a:gd name="T4" fmla="*/ 21 w 38"/>
                    <a:gd name="T5" fmla="*/ 0 h 52"/>
                    <a:gd name="T6" fmla="*/ 38 w 38"/>
                    <a:gd name="T7" fmla="*/ 45 h 52"/>
                    <a:gd name="T8" fmla="*/ 31 w 38"/>
                    <a:gd name="T9" fmla="*/ 48 h 52"/>
                    <a:gd name="T10" fmla="*/ 21 w 38"/>
                    <a:gd name="T11" fmla="*/ 19 h 52"/>
                    <a:gd name="T12" fmla="*/ 7 w 3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8" h="52">
                      <a:moveTo>
                        <a:pt x="7" y="52"/>
                      </a:moveTo>
                      <a:lnTo>
                        <a:pt x="0" y="48"/>
                      </a:lnTo>
                      <a:lnTo>
                        <a:pt x="21" y="0"/>
                      </a:lnTo>
                      <a:lnTo>
                        <a:pt x="38" y="45"/>
                      </a:lnTo>
                      <a:lnTo>
                        <a:pt x="31" y="48"/>
                      </a:lnTo>
                      <a:lnTo>
                        <a:pt x="21" y="19"/>
                      </a:lnTo>
                      <a:lnTo>
                        <a:pt x="7" y="52"/>
                      </a:lnTo>
                      <a:close/>
                    </a:path>
                  </a:pathLst>
                </a:custGeom>
                <a:solidFill>
                  <a:schemeClr val="bg1">
                    <a:lumMod val="85000"/>
                  </a:schemeClr>
                </a:solidFill>
                <a:ln>
                  <a:noFill/>
                </a:ln>
              </p:spPr>
              <p:txBody>
                <a:bodyPr anchor="ctr"/>
                <a:lstStyle/>
                <a:p>
                  <a:pPr algn="ctr"/>
                  <a:endParaRPr/>
                </a:p>
              </p:txBody>
            </p:sp>
            <p:sp>
              <p:nvSpPr>
                <p:cNvPr id="83" name="iṥlidè"/>
                <p:cNvSpPr/>
                <p:nvPr/>
              </p:nvSpPr>
              <p:spPr bwMode="auto">
                <a:xfrm>
                  <a:off x="5653762" y="4305369"/>
                  <a:ext cx="369666" cy="12692"/>
                </a:xfrm>
                <a:prstGeom prst="rect">
                  <a:avLst/>
                </a:prstGeom>
                <a:solidFill>
                  <a:schemeClr val="bg1">
                    <a:lumMod val="85000"/>
                  </a:schemeClr>
                </a:solidFill>
                <a:ln>
                  <a:noFill/>
                </a:ln>
              </p:spPr>
              <p:txBody>
                <a:bodyPr anchor="ctr"/>
                <a:lstStyle/>
                <a:p>
                  <a:pPr algn="ctr"/>
                  <a:endParaRPr/>
                </a:p>
              </p:txBody>
            </p:sp>
            <p:sp>
              <p:nvSpPr>
                <p:cNvPr id="84" name="ïṥlídê"/>
                <p:cNvSpPr/>
                <p:nvPr/>
              </p:nvSpPr>
              <p:spPr bwMode="auto">
                <a:xfrm>
                  <a:off x="5969484" y="4279984"/>
                  <a:ext cx="79327" cy="60288"/>
                </a:xfrm>
                <a:custGeom>
                  <a:avLst/>
                  <a:gdLst>
                    <a:gd name="T0" fmla="*/ 5 w 50"/>
                    <a:gd name="T1" fmla="*/ 38 h 38"/>
                    <a:gd name="T2" fmla="*/ 3 w 50"/>
                    <a:gd name="T3" fmla="*/ 31 h 38"/>
                    <a:gd name="T4" fmla="*/ 31 w 50"/>
                    <a:gd name="T5" fmla="*/ 21 h 38"/>
                    <a:gd name="T6" fmla="*/ 0 w 50"/>
                    <a:gd name="T7" fmla="*/ 7 h 38"/>
                    <a:gd name="T8" fmla="*/ 3 w 50"/>
                    <a:gd name="T9" fmla="*/ 0 h 38"/>
                    <a:gd name="T10" fmla="*/ 50 w 50"/>
                    <a:gd name="T11" fmla="*/ 21 h 38"/>
                    <a:gd name="T12" fmla="*/ 5 w 50"/>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50" h="38">
                      <a:moveTo>
                        <a:pt x="5" y="38"/>
                      </a:moveTo>
                      <a:lnTo>
                        <a:pt x="3" y="31"/>
                      </a:lnTo>
                      <a:lnTo>
                        <a:pt x="31" y="21"/>
                      </a:lnTo>
                      <a:lnTo>
                        <a:pt x="0" y="7"/>
                      </a:lnTo>
                      <a:lnTo>
                        <a:pt x="3" y="0"/>
                      </a:lnTo>
                      <a:lnTo>
                        <a:pt x="50" y="21"/>
                      </a:lnTo>
                      <a:lnTo>
                        <a:pt x="5" y="38"/>
                      </a:lnTo>
                      <a:close/>
                    </a:path>
                  </a:pathLst>
                </a:custGeom>
                <a:solidFill>
                  <a:schemeClr val="bg1">
                    <a:lumMod val="85000"/>
                  </a:schemeClr>
                </a:solidFill>
                <a:ln>
                  <a:noFill/>
                </a:ln>
              </p:spPr>
              <p:txBody>
                <a:bodyPr anchor="ctr"/>
                <a:lstStyle/>
                <a:p>
                  <a:pPr algn="ctr"/>
                  <a:endParaRPr/>
                </a:p>
              </p:txBody>
            </p:sp>
            <p:sp>
              <p:nvSpPr>
                <p:cNvPr id="85" name="iŝľîḑé"/>
                <p:cNvSpPr/>
                <p:nvPr/>
              </p:nvSpPr>
              <p:spPr bwMode="auto">
                <a:xfrm>
                  <a:off x="5653762" y="4084838"/>
                  <a:ext cx="304617" cy="228463"/>
                </a:xfrm>
                <a:custGeom>
                  <a:avLst/>
                  <a:gdLst>
                    <a:gd name="T0" fmla="*/ 78 w 81"/>
                    <a:gd name="T1" fmla="*/ 61 h 61"/>
                    <a:gd name="T2" fmla="*/ 63 w 81"/>
                    <a:gd name="T3" fmla="*/ 5 h 61"/>
                    <a:gd name="T4" fmla="*/ 55 w 81"/>
                    <a:gd name="T5" fmla="*/ 4 h 61"/>
                    <a:gd name="T6" fmla="*/ 48 w 81"/>
                    <a:gd name="T7" fmla="*/ 23 h 61"/>
                    <a:gd name="T8" fmla="*/ 39 w 81"/>
                    <a:gd name="T9" fmla="*/ 44 h 61"/>
                    <a:gd name="T10" fmla="*/ 23 w 81"/>
                    <a:gd name="T11" fmla="*/ 37 h 61"/>
                    <a:gd name="T12" fmla="*/ 15 w 81"/>
                    <a:gd name="T13" fmla="*/ 28 h 61"/>
                    <a:gd name="T14" fmla="*/ 13 w 81"/>
                    <a:gd name="T15" fmla="*/ 29 h 61"/>
                    <a:gd name="T16" fmla="*/ 3 w 81"/>
                    <a:gd name="T17" fmla="*/ 59 h 61"/>
                    <a:gd name="T18" fmla="*/ 0 w 81"/>
                    <a:gd name="T19" fmla="*/ 58 h 61"/>
                    <a:gd name="T20" fmla="*/ 11 w 81"/>
                    <a:gd name="T21" fmla="*/ 26 h 61"/>
                    <a:gd name="T22" fmla="*/ 16 w 81"/>
                    <a:gd name="T23" fmla="*/ 26 h 61"/>
                    <a:gd name="T24" fmla="*/ 26 w 81"/>
                    <a:gd name="T25" fmla="*/ 35 h 61"/>
                    <a:gd name="T26" fmla="*/ 38 w 81"/>
                    <a:gd name="T27" fmla="*/ 41 h 61"/>
                    <a:gd name="T28" fmla="*/ 45 w 81"/>
                    <a:gd name="T29" fmla="*/ 23 h 61"/>
                    <a:gd name="T30" fmla="*/ 54 w 81"/>
                    <a:gd name="T31" fmla="*/ 2 h 61"/>
                    <a:gd name="T32" fmla="*/ 64 w 81"/>
                    <a:gd name="T33" fmla="*/ 3 h 61"/>
                    <a:gd name="T34" fmla="*/ 81 w 81"/>
                    <a:gd name="T35" fmla="*/ 61 h 61"/>
                    <a:gd name="T36" fmla="*/ 78 w 81"/>
                    <a:gd name="T37"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1" h="61">
                      <a:moveTo>
                        <a:pt x="78" y="61"/>
                      </a:moveTo>
                      <a:cubicBezTo>
                        <a:pt x="78" y="47"/>
                        <a:pt x="75" y="11"/>
                        <a:pt x="63" y="5"/>
                      </a:cubicBezTo>
                      <a:cubicBezTo>
                        <a:pt x="60" y="4"/>
                        <a:pt x="57" y="3"/>
                        <a:pt x="55" y="4"/>
                      </a:cubicBezTo>
                      <a:cubicBezTo>
                        <a:pt x="51" y="7"/>
                        <a:pt x="50" y="15"/>
                        <a:pt x="48" y="23"/>
                      </a:cubicBezTo>
                      <a:cubicBezTo>
                        <a:pt x="47" y="33"/>
                        <a:pt x="45" y="41"/>
                        <a:pt x="39" y="44"/>
                      </a:cubicBezTo>
                      <a:cubicBezTo>
                        <a:pt x="31" y="48"/>
                        <a:pt x="27" y="42"/>
                        <a:pt x="23" y="37"/>
                      </a:cubicBezTo>
                      <a:cubicBezTo>
                        <a:pt x="21" y="33"/>
                        <a:pt x="19" y="30"/>
                        <a:pt x="15" y="28"/>
                      </a:cubicBezTo>
                      <a:cubicBezTo>
                        <a:pt x="14" y="28"/>
                        <a:pt x="13" y="28"/>
                        <a:pt x="13" y="29"/>
                      </a:cubicBezTo>
                      <a:cubicBezTo>
                        <a:pt x="7" y="32"/>
                        <a:pt x="4" y="51"/>
                        <a:pt x="3" y="59"/>
                      </a:cubicBezTo>
                      <a:cubicBezTo>
                        <a:pt x="0" y="58"/>
                        <a:pt x="0" y="58"/>
                        <a:pt x="0" y="58"/>
                      </a:cubicBezTo>
                      <a:cubicBezTo>
                        <a:pt x="0" y="55"/>
                        <a:pt x="3" y="30"/>
                        <a:pt x="11" y="26"/>
                      </a:cubicBezTo>
                      <a:cubicBezTo>
                        <a:pt x="13" y="25"/>
                        <a:pt x="14" y="25"/>
                        <a:pt x="16" y="26"/>
                      </a:cubicBezTo>
                      <a:cubicBezTo>
                        <a:pt x="21" y="28"/>
                        <a:pt x="23" y="32"/>
                        <a:pt x="26" y="35"/>
                      </a:cubicBezTo>
                      <a:cubicBezTo>
                        <a:pt x="30" y="41"/>
                        <a:pt x="32" y="44"/>
                        <a:pt x="38" y="41"/>
                      </a:cubicBezTo>
                      <a:cubicBezTo>
                        <a:pt x="42" y="39"/>
                        <a:pt x="44" y="31"/>
                        <a:pt x="45" y="23"/>
                      </a:cubicBezTo>
                      <a:cubicBezTo>
                        <a:pt x="47" y="13"/>
                        <a:pt x="48" y="5"/>
                        <a:pt x="54" y="2"/>
                      </a:cubicBezTo>
                      <a:cubicBezTo>
                        <a:pt x="57" y="0"/>
                        <a:pt x="60" y="1"/>
                        <a:pt x="64" y="3"/>
                      </a:cubicBezTo>
                      <a:cubicBezTo>
                        <a:pt x="80" y="10"/>
                        <a:pt x="81" y="59"/>
                        <a:pt x="81" y="61"/>
                      </a:cubicBezTo>
                      <a:lnTo>
                        <a:pt x="78" y="61"/>
                      </a:lnTo>
                      <a:close/>
                    </a:path>
                  </a:pathLst>
                </a:custGeom>
                <a:solidFill>
                  <a:schemeClr val="bg1">
                    <a:lumMod val="85000"/>
                  </a:schemeClr>
                </a:solidFill>
                <a:ln>
                  <a:noFill/>
                </a:ln>
              </p:spPr>
              <p:txBody>
                <a:bodyPr anchor="ctr"/>
                <a:lstStyle/>
                <a:p>
                  <a:pPr algn="ctr"/>
                  <a:endParaRPr/>
                </a:p>
              </p:txBody>
            </p:sp>
          </p:grpSp>
          <p:grpSp>
            <p:nvGrpSpPr>
              <p:cNvPr id="45" name="íṥlíḑê"/>
              <p:cNvGrpSpPr/>
              <p:nvPr/>
            </p:nvGrpSpPr>
            <p:grpSpPr>
              <a:xfrm>
                <a:off x="4263837" y="2865836"/>
                <a:ext cx="380772" cy="341108"/>
                <a:chOff x="5100057" y="4749602"/>
                <a:chExt cx="380772" cy="341108"/>
              </a:xfrm>
            </p:grpSpPr>
            <p:sp>
              <p:nvSpPr>
                <p:cNvPr id="79" name="iṩļidè"/>
                <p:cNvSpPr/>
                <p:nvPr/>
              </p:nvSpPr>
              <p:spPr bwMode="auto">
                <a:xfrm>
                  <a:off x="5100057" y="4809891"/>
                  <a:ext cx="282405" cy="280819"/>
                </a:xfrm>
                <a:custGeom>
                  <a:avLst/>
                  <a:gdLst>
                    <a:gd name="T0" fmla="*/ 72 w 75"/>
                    <a:gd name="T1" fmla="*/ 72 h 75"/>
                    <a:gd name="T2" fmla="*/ 3 w 75"/>
                    <a:gd name="T3" fmla="*/ 72 h 75"/>
                    <a:gd name="T4" fmla="*/ 3 w 75"/>
                    <a:gd name="T5" fmla="*/ 3 h 75"/>
                    <a:gd name="T6" fmla="*/ 16 w 75"/>
                    <a:gd name="T7" fmla="*/ 3 h 75"/>
                    <a:gd name="T8" fmla="*/ 15 w 75"/>
                    <a:gd name="T9" fmla="*/ 0 h 75"/>
                    <a:gd name="T10" fmla="*/ 0 w 75"/>
                    <a:gd name="T11" fmla="*/ 0 h 75"/>
                    <a:gd name="T12" fmla="*/ 0 w 75"/>
                    <a:gd name="T13" fmla="*/ 75 h 75"/>
                    <a:gd name="T14" fmla="*/ 75 w 75"/>
                    <a:gd name="T15" fmla="*/ 75 h 75"/>
                    <a:gd name="T16" fmla="*/ 75 w 75"/>
                    <a:gd name="T17" fmla="*/ 27 h 75"/>
                    <a:gd name="T18" fmla="*/ 72 w 75"/>
                    <a:gd name="T19" fmla="*/ 29 h 75"/>
                    <a:gd name="T20" fmla="*/ 72 w 75"/>
                    <a:gd name="T21" fmla="*/ 72 h 75"/>
                    <a:gd name="T22" fmla="*/ 28 w 75"/>
                    <a:gd name="T23" fmla="*/ 0 h 75"/>
                    <a:gd name="T24" fmla="*/ 29 w 75"/>
                    <a:gd name="T25" fmla="*/ 3 h 75"/>
                    <a:gd name="T26" fmla="*/ 72 w 75"/>
                    <a:gd name="T27" fmla="*/ 3 h 75"/>
                    <a:gd name="T28" fmla="*/ 72 w 75"/>
                    <a:gd name="T29" fmla="*/ 13 h 75"/>
                    <a:gd name="T30" fmla="*/ 75 w 75"/>
                    <a:gd name="T31" fmla="*/ 11 h 75"/>
                    <a:gd name="T32" fmla="*/ 75 w 75"/>
                    <a:gd name="T33" fmla="*/ 0 h 75"/>
                    <a:gd name="T34" fmla="*/ 28 w 75"/>
                    <a:gd name="T3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5" h="75">
                      <a:moveTo>
                        <a:pt x="72" y="72"/>
                      </a:moveTo>
                      <a:cubicBezTo>
                        <a:pt x="3" y="72"/>
                        <a:pt x="3" y="72"/>
                        <a:pt x="3" y="72"/>
                      </a:cubicBezTo>
                      <a:cubicBezTo>
                        <a:pt x="3" y="3"/>
                        <a:pt x="3" y="3"/>
                        <a:pt x="3" y="3"/>
                      </a:cubicBezTo>
                      <a:cubicBezTo>
                        <a:pt x="16" y="3"/>
                        <a:pt x="16" y="3"/>
                        <a:pt x="16" y="3"/>
                      </a:cubicBezTo>
                      <a:cubicBezTo>
                        <a:pt x="15" y="2"/>
                        <a:pt x="15" y="1"/>
                        <a:pt x="15" y="0"/>
                      </a:cubicBezTo>
                      <a:cubicBezTo>
                        <a:pt x="0" y="0"/>
                        <a:pt x="0" y="0"/>
                        <a:pt x="0" y="0"/>
                      </a:cubicBezTo>
                      <a:cubicBezTo>
                        <a:pt x="0" y="75"/>
                        <a:pt x="0" y="75"/>
                        <a:pt x="0" y="75"/>
                      </a:cubicBezTo>
                      <a:cubicBezTo>
                        <a:pt x="75" y="75"/>
                        <a:pt x="75" y="75"/>
                        <a:pt x="75" y="75"/>
                      </a:cubicBezTo>
                      <a:cubicBezTo>
                        <a:pt x="75" y="27"/>
                        <a:pt x="75" y="27"/>
                        <a:pt x="75" y="27"/>
                      </a:cubicBezTo>
                      <a:cubicBezTo>
                        <a:pt x="74" y="28"/>
                        <a:pt x="73" y="29"/>
                        <a:pt x="72" y="29"/>
                      </a:cubicBezTo>
                      <a:lnTo>
                        <a:pt x="72" y="72"/>
                      </a:lnTo>
                      <a:close/>
                      <a:moveTo>
                        <a:pt x="28" y="0"/>
                      </a:moveTo>
                      <a:cubicBezTo>
                        <a:pt x="28" y="1"/>
                        <a:pt x="29" y="2"/>
                        <a:pt x="29" y="3"/>
                      </a:cubicBezTo>
                      <a:cubicBezTo>
                        <a:pt x="72" y="3"/>
                        <a:pt x="72" y="3"/>
                        <a:pt x="72" y="3"/>
                      </a:cubicBezTo>
                      <a:cubicBezTo>
                        <a:pt x="72" y="13"/>
                        <a:pt x="72" y="13"/>
                        <a:pt x="72" y="13"/>
                      </a:cubicBezTo>
                      <a:cubicBezTo>
                        <a:pt x="73" y="13"/>
                        <a:pt x="74" y="12"/>
                        <a:pt x="75" y="11"/>
                      </a:cubicBezTo>
                      <a:cubicBezTo>
                        <a:pt x="75" y="0"/>
                        <a:pt x="75" y="0"/>
                        <a:pt x="75" y="0"/>
                      </a:cubicBezTo>
                      <a:lnTo>
                        <a:pt x="28" y="0"/>
                      </a:lnTo>
                      <a:close/>
                    </a:path>
                  </a:pathLst>
                </a:custGeom>
                <a:solidFill>
                  <a:schemeClr val="bg1">
                    <a:lumMod val="85000"/>
                  </a:schemeClr>
                </a:solidFill>
                <a:ln>
                  <a:noFill/>
                </a:ln>
              </p:spPr>
              <p:txBody>
                <a:bodyPr anchor="ctr"/>
                <a:lstStyle/>
                <a:p>
                  <a:pPr algn="ctr"/>
                  <a:endParaRPr/>
                </a:p>
              </p:txBody>
            </p:sp>
            <p:sp>
              <p:nvSpPr>
                <p:cNvPr id="80" name="îṧḷîḍê"/>
                <p:cNvSpPr/>
                <p:nvPr/>
              </p:nvSpPr>
              <p:spPr bwMode="auto">
                <a:xfrm>
                  <a:off x="5133375" y="4749602"/>
                  <a:ext cx="347454" cy="258607"/>
                </a:xfrm>
                <a:custGeom>
                  <a:avLst/>
                  <a:gdLst>
                    <a:gd name="T0" fmla="*/ 91 w 92"/>
                    <a:gd name="T1" fmla="*/ 22 h 69"/>
                    <a:gd name="T2" fmla="*/ 83 w 92"/>
                    <a:gd name="T3" fmla="*/ 17 h 69"/>
                    <a:gd name="T4" fmla="*/ 66 w 92"/>
                    <a:gd name="T5" fmla="*/ 24 h 69"/>
                    <a:gd name="T6" fmla="*/ 63 w 92"/>
                    <a:gd name="T7" fmla="*/ 26 h 69"/>
                    <a:gd name="T8" fmla="*/ 44 w 92"/>
                    <a:gd name="T9" fmla="*/ 39 h 69"/>
                    <a:gd name="T10" fmla="*/ 35 w 92"/>
                    <a:gd name="T11" fmla="*/ 46 h 69"/>
                    <a:gd name="T12" fmla="*/ 29 w 92"/>
                    <a:gd name="T13" fmla="*/ 31 h 69"/>
                    <a:gd name="T14" fmla="*/ 23 w 92"/>
                    <a:gd name="T15" fmla="*/ 19 h 69"/>
                    <a:gd name="T16" fmla="*/ 22 w 92"/>
                    <a:gd name="T17" fmla="*/ 16 h 69"/>
                    <a:gd name="T18" fmla="*/ 8 w 92"/>
                    <a:gd name="T19" fmla="*/ 0 h 69"/>
                    <a:gd name="T20" fmla="*/ 0 w 92"/>
                    <a:gd name="T21" fmla="*/ 7 h 69"/>
                    <a:gd name="T22" fmla="*/ 0 w 92"/>
                    <a:gd name="T23" fmla="*/ 8 h 69"/>
                    <a:gd name="T24" fmla="*/ 0 w 92"/>
                    <a:gd name="T25" fmla="*/ 8 h 69"/>
                    <a:gd name="T26" fmla="*/ 2 w 92"/>
                    <a:gd name="T27" fmla="*/ 16 h 69"/>
                    <a:gd name="T28" fmla="*/ 3 w 92"/>
                    <a:gd name="T29" fmla="*/ 19 h 69"/>
                    <a:gd name="T30" fmla="*/ 28 w 92"/>
                    <a:gd name="T31" fmla="*/ 69 h 69"/>
                    <a:gd name="T32" fmla="*/ 63 w 92"/>
                    <a:gd name="T33" fmla="*/ 49 h 69"/>
                    <a:gd name="T34" fmla="*/ 66 w 92"/>
                    <a:gd name="T35" fmla="*/ 47 h 69"/>
                    <a:gd name="T36" fmla="*/ 90 w 92"/>
                    <a:gd name="T37" fmla="*/ 26 h 69"/>
                    <a:gd name="T38" fmla="*/ 91 w 92"/>
                    <a:gd name="T39" fmla="*/ 22 h 69"/>
                    <a:gd name="T40" fmla="*/ 85 w 92"/>
                    <a:gd name="T41" fmla="*/ 27 h 69"/>
                    <a:gd name="T42" fmla="*/ 66 w 92"/>
                    <a:gd name="T43" fmla="*/ 43 h 69"/>
                    <a:gd name="T44" fmla="*/ 63 w 92"/>
                    <a:gd name="T45" fmla="*/ 45 h 69"/>
                    <a:gd name="T46" fmla="*/ 28 w 92"/>
                    <a:gd name="T47" fmla="*/ 66 h 69"/>
                    <a:gd name="T48" fmla="*/ 7 w 92"/>
                    <a:gd name="T49" fmla="*/ 19 h 69"/>
                    <a:gd name="T50" fmla="*/ 6 w 92"/>
                    <a:gd name="T51" fmla="*/ 16 h 69"/>
                    <a:gd name="T52" fmla="*/ 3 w 92"/>
                    <a:gd name="T53" fmla="*/ 8 h 69"/>
                    <a:gd name="T54" fmla="*/ 8 w 92"/>
                    <a:gd name="T55" fmla="*/ 3 h 69"/>
                    <a:gd name="T56" fmla="*/ 19 w 92"/>
                    <a:gd name="T57" fmla="*/ 16 h 69"/>
                    <a:gd name="T58" fmla="*/ 20 w 92"/>
                    <a:gd name="T59" fmla="*/ 19 h 69"/>
                    <a:gd name="T60" fmla="*/ 26 w 92"/>
                    <a:gd name="T61" fmla="*/ 33 h 69"/>
                    <a:gd name="T62" fmla="*/ 35 w 92"/>
                    <a:gd name="T63" fmla="*/ 49 h 69"/>
                    <a:gd name="T64" fmla="*/ 36 w 92"/>
                    <a:gd name="T65" fmla="*/ 49 h 69"/>
                    <a:gd name="T66" fmla="*/ 46 w 92"/>
                    <a:gd name="T67" fmla="*/ 41 h 69"/>
                    <a:gd name="T68" fmla="*/ 63 w 92"/>
                    <a:gd name="T69" fmla="*/ 29 h 69"/>
                    <a:gd name="T70" fmla="*/ 66 w 92"/>
                    <a:gd name="T71" fmla="*/ 27 h 69"/>
                    <a:gd name="T72" fmla="*/ 83 w 92"/>
                    <a:gd name="T73" fmla="*/ 20 h 69"/>
                    <a:gd name="T74" fmla="*/ 88 w 92"/>
                    <a:gd name="T75" fmla="*/ 23 h 69"/>
                    <a:gd name="T76" fmla="*/ 85 w 92"/>
                    <a:gd name="T77" fmla="*/ 2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 h="69">
                      <a:moveTo>
                        <a:pt x="91" y="22"/>
                      </a:moveTo>
                      <a:cubicBezTo>
                        <a:pt x="89" y="19"/>
                        <a:pt x="87" y="17"/>
                        <a:pt x="83" y="17"/>
                      </a:cubicBezTo>
                      <a:cubicBezTo>
                        <a:pt x="78" y="17"/>
                        <a:pt x="72" y="20"/>
                        <a:pt x="66" y="24"/>
                      </a:cubicBezTo>
                      <a:cubicBezTo>
                        <a:pt x="65" y="24"/>
                        <a:pt x="64" y="25"/>
                        <a:pt x="63" y="26"/>
                      </a:cubicBezTo>
                      <a:cubicBezTo>
                        <a:pt x="56" y="30"/>
                        <a:pt x="50" y="35"/>
                        <a:pt x="44" y="39"/>
                      </a:cubicBezTo>
                      <a:cubicBezTo>
                        <a:pt x="41" y="42"/>
                        <a:pt x="37" y="45"/>
                        <a:pt x="35" y="46"/>
                      </a:cubicBezTo>
                      <a:cubicBezTo>
                        <a:pt x="34" y="44"/>
                        <a:pt x="31" y="37"/>
                        <a:pt x="29" y="31"/>
                      </a:cubicBezTo>
                      <a:cubicBezTo>
                        <a:pt x="27" y="27"/>
                        <a:pt x="25" y="23"/>
                        <a:pt x="23" y="19"/>
                      </a:cubicBezTo>
                      <a:cubicBezTo>
                        <a:pt x="23" y="18"/>
                        <a:pt x="23" y="17"/>
                        <a:pt x="22" y="16"/>
                      </a:cubicBezTo>
                      <a:cubicBezTo>
                        <a:pt x="17" y="6"/>
                        <a:pt x="13" y="0"/>
                        <a:pt x="8" y="0"/>
                      </a:cubicBezTo>
                      <a:cubicBezTo>
                        <a:pt x="5" y="0"/>
                        <a:pt x="2" y="2"/>
                        <a:pt x="0" y="7"/>
                      </a:cubicBezTo>
                      <a:cubicBezTo>
                        <a:pt x="0" y="8"/>
                        <a:pt x="0" y="8"/>
                        <a:pt x="0" y="8"/>
                      </a:cubicBezTo>
                      <a:cubicBezTo>
                        <a:pt x="0" y="8"/>
                        <a:pt x="0" y="8"/>
                        <a:pt x="0" y="8"/>
                      </a:cubicBezTo>
                      <a:cubicBezTo>
                        <a:pt x="1" y="10"/>
                        <a:pt x="1" y="13"/>
                        <a:pt x="2" y="16"/>
                      </a:cubicBezTo>
                      <a:cubicBezTo>
                        <a:pt x="3" y="17"/>
                        <a:pt x="3" y="18"/>
                        <a:pt x="3" y="19"/>
                      </a:cubicBezTo>
                      <a:cubicBezTo>
                        <a:pt x="10" y="38"/>
                        <a:pt x="21" y="69"/>
                        <a:pt x="28" y="69"/>
                      </a:cubicBezTo>
                      <a:cubicBezTo>
                        <a:pt x="32" y="69"/>
                        <a:pt x="48" y="59"/>
                        <a:pt x="63" y="49"/>
                      </a:cubicBezTo>
                      <a:cubicBezTo>
                        <a:pt x="64" y="48"/>
                        <a:pt x="65" y="48"/>
                        <a:pt x="66" y="47"/>
                      </a:cubicBezTo>
                      <a:cubicBezTo>
                        <a:pt x="77" y="39"/>
                        <a:pt x="88" y="30"/>
                        <a:pt x="90" y="26"/>
                      </a:cubicBezTo>
                      <a:cubicBezTo>
                        <a:pt x="91" y="25"/>
                        <a:pt x="92" y="23"/>
                        <a:pt x="91" y="22"/>
                      </a:cubicBezTo>
                      <a:close/>
                      <a:moveTo>
                        <a:pt x="85" y="27"/>
                      </a:moveTo>
                      <a:cubicBezTo>
                        <a:pt x="81" y="32"/>
                        <a:pt x="74" y="37"/>
                        <a:pt x="66" y="43"/>
                      </a:cubicBezTo>
                      <a:cubicBezTo>
                        <a:pt x="65" y="44"/>
                        <a:pt x="64" y="45"/>
                        <a:pt x="63" y="45"/>
                      </a:cubicBezTo>
                      <a:cubicBezTo>
                        <a:pt x="48" y="56"/>
                        <a:pt x="31" y="66"/>
                        <a:pt x="28" y="66"/>
                      </a:cubicBezTo>
                      <a:cubicBezTo>
                        <a:pt x="24" y="66"/>
                        <a:pt x="15" y="43"/>
                        <a:pt x="7" y="19"/>
                      </a:cubicBezTo>
                      <a:cubicBezTo>
                        <a:pt x="6" y="18"/>
                        <a:pt x="6" y="17"/>
                        <a:pt x="6" y="16"/>
                      </a:cubicBezTo>
                      <a:cubicBezTo>
                        <a:pt x="5" y="13"/>
                        <a:pt x="4" y="11"/>
                        <a:pt x="3" y="8"/>
                      </a:cubicBezTo>
                      <a:cubicBezTo>
                        <a:pt x="4" y="6"/>
                        <a:pt x="6" y="3"/>
                        <a:pt x="8" y="3"/>
                      </a:cubicBezTo>
                      <a:cubicBezTo>
                        <a:pt x="11" y="3"/>
                        <a:pt x="15" y="9"/>
                        <a:pt x="19" y="16"/>
                      </a:cubicBezTo>
                      <a:cubicBezTo>
                        <a:pt x="19" y="17"/>
                        <a:pt x="20" y="18"/>
                        <a:pt x="20" y="19"/>
                      </a:cubicBezTo>
                      <a:cubicBezTo>
                        <a:pt x="22" y="24"/>
                        <a:pt x="24" y="28"/>
                        <a:pt x="26" y="33"/>
                      </a:cubicBezTo>
                      <a:cubicBezTo>
                        <a:pt x="31" y="45"/>
                        <a:pt x="33" y="49"/>
                        <a:pt x="35" y="49"/>
                      </a:cubicBezTo>
                      <a:cubicBezTo>
                        <a:pt x="36" y="49"/>
                        <a:pt x="36" y="49"/>
                        <a:pt x="36" y="49"/>
                      </a:cubicBezTo>
                      <a:cubicBezTo>
                        <a:pt x="37" y="48"/>
                        <a:pt x="40" y="46"/>
                        <a:pt x="46" y="41"/>
                      </a:cubicBezTo>
                      <a:cubicBezTo>
                        <a:pt x="51" y="38"/>
                        <a:pt x="57" y="33"/>
                        <a:pt x="63" y="29"/>
                      </a:cubicBezTo>
                      <a:cubicBezTo>
                        <a:pt x="64" y="29"/>
                        <a:pt x="65" y="28"/>
                        <a:pt x="66" y="27"/>
                      </a:cubicBezTo>
                      <a:cubicBezTo>
                        <a:pt x="72" y="23"/>
                        <a:pt x="79" y="20"/>
                        <a:pt x="83" y="20"/>
                      </a:cubicBezTo>
                      <a:cubicBezTo>
                        <a:pt x="86" y="20"/>
                        <a:pt x="87" y="21"/>
                        <a:pt x="88" y="23"/>
                      </a:cubicBezTo>
                      <a:cubicBezTo>
                        <a:pt x="88" y="23"/>
                        <a:pt x="88" y="24"/>
                        <a:pt x="85" y="27"/>
                      </a:cubicBezTo>
                      <a:close/>
                    </a:path>
                  </a:pathLst>
                </a:custGeom>
                <a:solidFill>
                  <a:schemeClr val="bg1">
                    <a:lumMod val="85000"/>
                  </a:schemeClr>
                </a:solidFill>
                <a:ln>
                  <a:noFill/>
                </a:ln>
              </p:spPr>
              <p:txBody>
                <a:bodyPr anchor="ctr"/>
                <a:lstStyle/>
                <a:p>
                  <a:pPr algn="ctr"/>
                  <a:endParaRPr/>
                </a:p>
              </p:txBody>
            </p:sp>
          </p:grpSp>
          <p:grpSp>
            <p:nvGrpSpPr>
              <p:cNvPr id="46" name="iṣľîďé"/>
              <p:cNvGrpSpPr/>
              <p:nvPr/>
            </p:nvGrpSpPr>
            <p:grpSpPr>
              <a:xfrm>
                <a:off x="4006816" y="3479570"/>
                <a:ext cx="447407" cy="322069"/>
                <a:chOff x="5141307" y="4268878"/>
                <a:chExt cx="447407" cy="322069"/>
              </a:xfrm>
            </p:grpSpPr>
            <p:sp>
              <p:nvSpPr>
                <p:cNvPr id="77" name="îṥľïḑê"/>
                <p:cNvSpPr/>
                <p:nvPr/>
              </p:nvSpPr>
              <p:spPr bwMode="auto">
                <a:xfrm>
                  <a:off x="5141307" y="4268878"/>
                  <a:ext cx="339521" cy="225290"/>
                </a:xfrm>
                <a:custGeom>
                  <a:avLst/>
                  <a:gdLst>
                    <a:gd name="T0" fmla="*/ 5 w 90"/>
                    <a:gd name="T1" fmla="*/ 60 h 60"/>
                    <a:gd name="T2" fmla="*/ 10 w 90"/>
                    <a:gd name="T3" fmla="*/ 43 h 60"/>
                    <a:gd name="T4" fmla="*/ 0 w 90"/>
                    <a:gd name="T5" fmla="*/ 26 h 60"/>
                    <a:gd name="T6" fmla="*/ 45 w 90"/>
                    <a:gd name="T7" fmla="*/ 0 h 60"/>
                    <a:gd name="T8" fmla="*/ 90 w 90"/>
                    <a:gd name="T9" fmla="*/ 26 h 60"/>
                    <a:gd name="T10" fmla="*/ 45 w 90"/>
                    <a:gd name="T11" fmla="*/ 52 h 60"/>
                    <a:gd name="T12" fmla="*/ 35 w 90"/>
                    <a:gd name="T13" fmla="*/ 52 h 60"/>
                    <a:gd name="T14" fmla="*/ 5 w 90"/>
                    <a:gd name="T15" fmla="*/ 60 h 60"/>
                    <a:gd name="T16" fmla="*/ 45 w 90"/>
                    <a:gd name="T17" fmla="*/ 3 h 60"/>
                    <a:gd name="T18" fmla="*/ 3 w 90"/>
                    <a:gd name="T19" fmla="*/ 26 h 60"/>
                    <a:gd name="T20" fmla="*/ 13 w 90"/>
                    <a:gd name="T21" fmla="*/ 41 h 60"/>
                    <a:gd name="T22" fmla="*/ 13 w 90"/>
                    <a:gd name="T23" fmla="*/ 42 h 60"/>
                    <a:gd name="T24" fmla="*/ 9 w 90"/>
                    <a:gd name="T25" fmla="*/ 56 h 60"/>
                    <a:gd name="T26" fmla="*/ 32 w 90"/>
                    <a:gd name="T27" fmla="*/ 49 h 60"/>
                    <a:gd name="T28" fmla="*/ 31 w 90"/>
                    <a:gd name="T29" fmla="*/ 48 h 60"/>
                    <a:gd name="T30" fmla="*/ 35 w 90"/>
                    <a:gd name="T31" fmla="*/ 49 h 60"/>
                    <a:gd name="T32" fmla="*/ 45 w 90"/>
                    <a:gd name="T33" fmla="*/ 49 h 60"/>
                    <a:gd name="T34" fmla="*/ 87 w 90"/>
                    <a:gd name="T35" fmla="*/ 26 h 60"/>
                    <a:gd name="T36" fmla="*/ 45 w 90"/>
                    <a:gd name="T3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0" h="60">
                      <a:moveTo>
                        <a:pt x="5" y="60"/>
                      </a:moveTo>
                      <a:cubicBezTo>
                        <a:pt x="10" y="43"/>
                        <a:pt x="10" y="43"/>
                        <a:pt x="10" y="43"/>
                      </a:cubicBezTo>
                      <a:cubicBezTo>
                        <a:pt x="3" y="38"/>
                        <a:pt x="0" y="32"/>
                        <a:pt x="0" y="26"/>
                      </a:cubicBezTo>
                      <a:cubicBezTo>
                        <a:pt x="0" y="12"/>
                        <a:pt x="20" y="0"/>
                        <a:pt x="45" y="0"/>
                      </a:cubicBezTo>
                      <a:cubicBezTo>
                        <a:pt x="70" y="0"/>
                        <a:pt x="90" y="12"/>
                        <a:pt x="90" y="26"/>
                      </a:cubicBezTo>
                      <a:cubicBezTo>
                        <a:pt x="90" y="41"/>
                        <a:pt x="70" y="52"/>
                        <a:pt x="45" y="52"/>
                      </a:cubicBezTo>
                      <a:cubicBezTo>
                        <a:pt x="42" y="52"/>
                        <a:pt x="38" y="52"/>
                        <a:pt x="35" y="52"/>
                      </a:cubicBezTo>
                      <a:lnTo>
                        <a:pt x="5" y="60"/>
                      </a:lnTo>
                      <a:close/>
                      <a:moveTo>
                        <a:pt x="45" y="3"/>
                      </a:moveTo>
                      <a:cubicBezTo>
                        <a:pt x="22" y="3"/>
                        <a:pt x="3" y="13"/>
                        <a:pt x="3" y="26"/>
                      </a:cubicBezTo>
                      <a:cubicBezTo>
                        <a:pt x="3" y="31"/>
                        <a:pt x="6" y="37"/>
                        <a:pt x="13" y="41"/>
                      </a:cubicBezTo>
                      <a:cubicBezTo>
                        <a:pt x="13" y="42"/>
                        <a:pt x="13" y="42"/>
                        <a:pt x="13" y="42"/>
                      </a:cubicBezTo>
                      <a:cubicBezTo>
                        <a:pt x="9" y="56"/>
                        <a:pt x="9" y="56"/>
                        <a:pt x="9" y="56"/>
                      </a:cubicBezTo>
                      <a:cubicBezTo>
                        <a:pt x="32" y="49"/>
                        <a:pt x="32" y="49"/>
                        <a:pt x="32" y="49"/>
                      </a:cubicBezTo>
                      <a:cubicBezTo>
                        <a:pt x="31" y="48"/>
                        <a:pt x="31" y="48"/>
                        <a:pt x="31" y="48"/>
                      </a:cubicBezTo>
                      <a:cubicBezTo>
                        <a:pt x="35" y="49"/>
                        <a:pt x="35" y="49"/>
                        <a:pt x="35" y="49"/>
                      </a:cubicBezTo>
                      <a:cubicBezTo>
                        <a:pt x="38" y="49"/>
                        <a:pt x="42" y="49"/>
                        <a:pt x="45" y="49"/>
                      </a:cubicBezTo>
                      <a:cubicBezTo>
                        <a:pt x="68" y="49"/>
                        <a:pt x="87" y="39"/>
                        <a:pt x="87" y="26"/>
                      </a:cubicBezTo>
                      <a:cubicBezTo>
                        <a:pt x="87" y="13"/>
                        <a:pt x="68" y="3"/>
                        <a:pt x="45" y="3"/>
                      </a:cubicBezTo>
                      <a:close/>
                    </a:path>
                  </a:pathLst>
                </a:custGeom>
                <a:solidFill>
                  <a:schemeClr val="bg1">
                    <a:lumMod val="85000"/>
                  </a:schemeClr>
                </a:solidFill>
                <a:ln>
                  <a:noFill/>
                </a:ln>
              </p:spPr>
              <p:txBody>
                <a:bodyPr anchor="ctr"/>
                <a:lstStyle/>
                <a:p>
                  <a:pPr algn="ctr"/>
                  <a:endParaRPr/>
                </a:p>
              </p:txBody>
            </p:sp>
            <p:sp>
              <p:nvSpPr>
                <p:cNvPr id="78" name="í$ļïḑe"/>
                <p:cNvSpPr/>
                <p:nvPr/>
              </p:nvSpPr>
              <p:spPr bwMode="auto">
                <a:xfrm>
                  <a:off x="5250779" y="4362484"/>
                  <a:ext cx="337935" cy="228463"/>
                </a:xfrm>
                <a:custGeom>
                  <a:avLst/>
                  <a:gdLst>
                    <a:gd name="T0" fmla="*/ 5 w 90"/>
                    <a:gd name="T1" fmla="*/ 61 h 61"/>
                    <a:gd name="T2" fmla="*/ 10 w 90"/>
                    <a:gd name="T3" fmla="*/ 44 h 61"/>
                    <a:gd name="T4" fmla="*/ 0 w 90"/>
                    <a:gd name="T5" fmla="*/ 27 h 61"/>
                    <a:gd name="T6" fmla="*/ 45 w 90"/>
                    <a:gd name="T7" fmla="*/ 0 h 61"/>
                    <a:gd name="T8" fmla="*/ 90 w 90"/>
                    <a:gd name="T9" fmla="*/ 27 h 61"/>
                    <a:gd name="T10" fmla="*/ 45 w 90"/>
                    <a:gd name="T11" fmla="*/ 53 h 61"/>
                    <a:gd name="T12" fmla="*/ 35 w 90"/>
                    <a:gd name="T13" fmla="*/ 53 h 61"/>
                    <a:gd name="T14" fmla="*/ 5 w 90"/>
                    <a:gd name="T15" fmla="*/ 61 h 61"/>
                    <a:gd name="T16" fmla="*/ 45 w 90"/>
                    <a:gd name="T17" fmla="*/ 3 h 61"/>
                    <a:gd name="T18" fmla="*/ 3 w 90"/>
                    <a:gd name="T19" fmla="*/ 27 h 61"/>
                    <a:gd name="T20" fmla="*/ 12 w 90"/>
                    <a:gd name="T21" fmla="*/ 42 h 61"/>
                    <a:gd name="T22" fmla="*/ 13 w 90"/>
                    <a:gd name="T23" fmla="*/ 42 h 61"/>
                    <a:gd name="T24" fmla="*/ 9 w 90"/>
                    <a:gd name="T25" fmla="*/ 57 h 61"/>
                    <a:gd name="T26" fmla="*/ 32 w 90"/>
                    <a:gd name="T27" fmla="*/ 50 h 61"/>
                    <a:gd name="T28" fmla="*/ 30 w 90"/>
                    <a:gd name="T29" fmla="*/ 49 h 61"/>
                    <a:gd name="T30" fmla="*/ 35 w 90"/>
                    <a:gd name="T31" fmla="*/ 49 h 61"/>
                    <a:gd name="T32" fmla="*/ 45 w 90"/>
                    <a:gd name="T33" fmla="*/ 50 h 61"/>
                    <a:gd name="T34" fmla="*/ 87 w 90"/>
                    <a:gd name="T35" fmla="*/ 27 h 61"/>
                    <a:gd name="T36" fmla="*/ 45 w 90"/>
                    <a:gd name="T37" fmla="*/ 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0" h="61">
                      <a:moveTo>
                        <a:pt x="5" y="61"/>
                      </a:moveTo>
                      <a:cubicBezTo>
                        <a:pt x="10" y="44"/>
                        <a:pt x="10" y="44"/>
                        <a:pt x="10" y="44"/>
                      </a:cubicBezTo>
                      <a:cubicBezTo>
                        <a:pt x="3" y="39"/>
                        <a:pt x="0" y="33"/>
                        <a:pt x="0" y="27"/>
                      </a:cubicBezTo>
                      <a:cubicBezTo>
                        <a:pt x="0" y="12"/>
                        <a:pt x="20" y="0"/>
                        <a:pt x="45" y="0"/>
                      </a:cubicBezTo>
                      <a:cubicBezTo>
                        <a:pt x="70" y="0"/>
                        <a:pt x="90" y="12"/>
                        <a:pt x="90" y="27"/>
                      </a:cubicBezTo>
                      <a:cubicBezTo>
                        <a:pt x="90" y="41"/>
                        <a:pt x="70" y="53"/>
                        <a:pt x="45" y="53"/>
                      </a:cubicBezTo>
                      <a:cubicBezTo>
                        <a:pt x="42" y="53"/>
                        <a:pt x="38" y="53"/>
                        <a:pt x="35" y="53"/>
                      </a:cubicBezTo>
                      <a:lnTo>
                        <a:pt x="5" y="61"/>
                      </a:lnTo>
                      <a:close/>
                      <a:moveTo>
                        <a:pt x="45" y="3"/>
                      </a:moveTo>
                      <a:cubicBezTo>
                        <a:pt x="22" y="3"/>
                        <a:pt x="3" y="14"/>
                        <a:pt x="3" y="27"/>
                      </a:cubicBezTo>
                      <a:cubicBezTo>
                        <a:pt x="3" y="32"/>
                        <a:pt x="6" y="37"/>
                        <a:pt x="12" y="42"/>
                      </a:cubicBezTo>
                      <a:cubicBezTo>
                        <a:pt x="13" y="42"/>
                        <a:pt x="13" y="42"/>
                        <a:pt x="13" y="42"/>
                      </a:cubicBezTo>
                      <a:cubicBezTo>
                        <a:pt x="9" y="57"/>
                        <a:pt x="9" y="57"/>
                        <a:pt x="9" y="57"/>
                      </a:cubicBezTo>
                      <a:cubicBezTo>
                        <a:pt x="32" y="50"/>
                        <a:pt x="32" y="50"/>
                        <a:pt x="32" y="50"/>
                      </a:cubicBezTo>
                      <a:cubicBezTo>
                        <a:pt x="30" y="49"/>
                        <a:pt x="30" y="49"/>
                        <a:pt x="30" y="49"/>
                      </a:cubicBezTo>
                      <a:cubicBezTo>
                        <a:pt x="35" y="49"/>
                        <a:pt x="35" y="49"/>
                        <a:pt x="35" y="49"/>
                      </a:cubicBezTo>
                      <a:cubicBezTo>
                        <a:pt x="38" y="50"/>
                        <a:pt x="42" y="50"/>
                        <a:pt x="45" y="50"/>
                      </a:cubicBezTo>
                      <a:cubicBezTo>
                        <a:pt x="68" y="50"/>
                        <a:pt x="87" y="40"/>
                        <a:pt x="87" y="27"/>
                      </a:cubicBezTo>
                      <a:cubicBezTo>
                        <a:pt x="87" y="14"/>
                        <a:pt x="68" y="3"/>
                        <a:pt x="45" y="3"/>
                      </a:cubicBezTo>
                      <a:close/>
                    </a:path>
                  </a:pathLst>
                </a:custGeom>
                <a:solidFill>
                  <a:schemeClr val="bg1">
                    <a:lumMod val="85000"/>
                  </a:schemeClr>
                </a:solidFill>
                <a:ln>
                  <a:noFill/>
                </a:ln>
              </p:spPr>
              <p:txBody>
                <a:bodyPr anchor="ctr"/>
                <a:lstStyle/>
                <a:p>
                  <a:pPr algn="ctr"/>
                  <a:endParaRPr/>
                </a:p>
              </p:txBody>
            </p:sp>
          </p:grpSp>
          <p:grpSp>
            <p:nvGrpSpPr>
              <p:cNvPr id="47" name="íşḷîḓe"/>
              <p:cNvGrpSpPr/>
              <p:nvPr/>
            </p:nvGrpSpPr>
            <p:grpSpPr>
              <a:xfrm>
                <a:off x="3748713" y="3953154"/>
                <a:ext cx="285578" cy="412502"/>
                <a:chOff x="4651064" y="4359311"/>
                <a:chExt cx="285578" cy="412502"/>
              </a:xfrm>
            </p:grpSpPr>
            <p:sp>
              <p:nvSpPr>
                <p:cNvPr id="72" name="iṧḻiḍè"/>
                <p:cNvSpPr/>
                <p:nvPr/>
              </p:nvSpPr>
              <p:spPr bwMode="auto">
                <a:xfrm>
                  <a:off x="4738324" y="4456090"/>
                  <a:ext cx="55530" cy="315723"/>
                </a:xfrm>
                <a:custGeom>
                  <a:avLst/>
                  <a:gdLst>
                    <a:gd name="T0" fmla="*/ 8 w 15"/>
                    <a:gd name="T1" fmla="*/ 84 h 84"/>
                    <a:gd name="T2" fmla="*/ 0 w 15"/>
                    <a:gd name="T3" fmla="*/ 76 h 84"/>
                    <a:gd name="T4" fmla="*/ 0 w 15"/>
                    <a:gd name="T5" fmla="*/ 8 h 84"/>
                    <a:gd name="T6" fmla="*/ 8 w 15"/>
                    <a:gd name="T7" fmla="*/ 0 h 84"/>
                    <a:gd name="T8" fmla="*/ 15 w 15"/>
                    <a:gd name="T9" fmla="*/ 8 h 84"/>
                    <a:gd name="T10" fmla="*/ 15 w 15"/>
                    <a:gd name="T11" fmla="*/ 76 h 84"/>
                    <a:gd name="T12" fmla="*/ 8 w 15"/>
                    <a:gd name="T13" fmla="*/ 84 h 84"/>
                    <a:gd name="T14" fmla="*/ 8 w 15"/>
                    <a:gd name="T15" fmla="*/ 3 h 84"/>
                    <a:gd name="T16" fmla="*/ 3 w 15"/>
                    <a:gd name="T17" fmla="*/ 8 h 84"/>
                    <a:gd name="T18" fmla="*/ 3 w 15"/>
                    <a:gd name="T19" fmla="*/ 76 h 84"/>
                    <a:gd name="T20" fmla="*/ 8 w 15"/>
                    <a:gd name="T21" fmla="*/ 81 h 84"/>
                    <a:gd name="T22" fmla="*/ 12 w 15"/>
                    <a:gd name="T23" fmla="*/ 76 h 84"/>
                    <a:gd name="T24" fmla="*/ 12 w 15"/>
                    <a:gd name="T25" fmla="*/ 8 h 84"/>
                    <a:gd name="T26" fmla="*/ 8 w 15"/>
                    <a:gd name="T27" fmla="*/ 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84">
                      <a:moveTo>
                        <a:pt x="8" y="84"/>
                      </a:moveTo>
                      <a:cubicBezTo>
                        <a:pt x="4" y="84"/>
                        <a:pt x="0" y="80"/>
                        <a:pt x="0" y="76"/>
                      </a:cubicBezTo>
                      <a:cubicBezTo>
                        <a:pt x="0" y="8"/>
                        <a:pt x="0" y="8"/>
                        <a:pt x="0" y="8"/>
                      </a:cubicBezTo>
                      <a:cubicBezTo>
                        <a:pt x="0" y="3"/>
                        <a:pt x="4" y="0"/>
                        <a:pt x="8" y="0"/>
                      </a:cubicBezTo>
                      <a:cubicBezTo>
                        <a:pt x="12" y="0"/>
                        <a:pt x="15" y="3"/>
                        <a:pt x="15" y="8"/>
                      </a:cubicBezTo>
                      <a:cubicBezTo>
                        <a:pt x="15" y="76"/>
                        <a:pt x="15" y="76"/>
                        <a:pt x="15" y="76"/>
                      </a:cubicBezTo>
                      <a:cubicBezTo>
                        <a:pt x="15" y="80"/>
                        <a:pt x="12" y="84"/>
                        <a:pt x="8" y="84"/>
                      </a:cubicBezTo>
                      <a:close/>
                      <a:moveTo>
                        <a:pt x="8" y="3"/>
                      </a:moveTo>
                      <a:cubicBezTo>
                        <a:pt x="5" y="3"/>
                        <a:pt x="3" y="5"/>
                        <a:pt x="3" y="8"/>
                      </a:cubicBezTo>
                      <a:cubicBezTo>
                        <a:pt x="3" y="76"/>
                        <a:pt x="3" y="76"/>
                        <a:pt x="3" y="76"/>
                      </a:cubicBezTo>
                      <a:cubicBezTo>
                        <a:pt x="3" y="79"/>
                        <a:pt x="5" y="81"/>
                        <a:pt x="8" y="81"/>
                      </a:cubicBezTo>
                      <a:cubicBezTo>
                        <a:pt x="10" y="81"/>
                        <a:pt x="12" y="79"/>
                        <a:pt x="12" y="76"/>
                      </a:cubicBezTo>
                      <a:cubicBezTo>
                        <a:pt x="12" y="8"/>
                        <a:pt x="12" y="8"/>
                        <a:pt x="12" y="8"/>
                      </a:cubicBezTo>
                      <a:cubicBezTo>
                        <a:pt x="12" y="5"/>
                        <a:pt x="10" y="3"/>
                        <a:pt x="8" y="3"/>
                      </a:cubicBezTo>
                      <a:close/>
                    </a:path>
                  </a:pathLst>
                </a:custGeom>
                <a:solidFill>
                  <a:schemeClr val="bg1">
                    <a:lumMod val="85000"/>
                  </a:schemeClr>
                </a:solidFill>
                <a:ln>
                  <a:noFill/>
                </a:ln>
              </p:spPr>
              <p:txBody>
                <a:bodyPr anchor="ctr"/>
                <a:lstStyle/>
                <a:p>
                  <a:pPr algn="ctr"/>
                  <a:endParaRPr/>
                </a:p>
              </p:txBody>
            </p:sp>
            <p:sp>
              <p:nvSpPr>
                <p:cNvPr id="73" name="iślïdè"/>
                <p:cNvSpPr/>
                <p:nvPr/>
              </p:nvSpPr>
              <p:spPr bwMode="auto">
                <a:xfrm>
                  <a:off x="4820824" y="4524312"/>
                  <a:ext cx="55530" cy="247501"/>
                </a:xfrm>
                <a:custGeom>
                  <a:avLst/>
                  <a:gdLst>
                    <a:gd name="T0" fmla="*/ 7 w 15"/>
                    <a:gd name="T1" fmla="*/ 66 h 66"/>
                    <a:gd name="T2" fmla="*/ 0 w 15"/>
                    <a:gd name="T3" fmla="*/ 58 h 66"/>
                    <a:gd name="T4" fmla="*/ 0 w 15"/>
                    <a:gd name="T5" fmla="*/ 8 h 66"/>
                    <a:gd name="T6" fmla="*/ 7 w 15"/>
                    <a:gd name="T7" fmla="*/ 0 h 66"/>
                    <a:gd name="T8" fmla="*/ 15 w 15"/>
                    <a:gd name="T9" fmla="*/ 8 h 66"/>
                    <a:gd name="T10" fmla="*/ 15 w 15"/>
                    <a:gd name="T11" fmla="*/ 58 h 66"/>
                    <a:gd name="T12" fmla="*/ 7 w 15"/>
                    <a:gd name="T13" fmla="*/ 66 h 66"/>
                    <a:gd name="T14" fmla="*/ 7 w 15"/>
                    <a:gd name="T15" fmla="*/ 3 h 66"/>
                    <a:gd name="T16" fmla="*/ 3 w 15"/>
                    <a:gd name="T17" fmla="*/ 8 h 66"/>
                    <a:gd name="T18" fmla="*/ 3 w 15"/>
                    <a:gd name="T19" fmla="*/ 58 h 66"/>
                    <a:gd name="T20" fmla="*/ 7 w 15"/>
                    <a:gd name="T21" fmla="*/ 63 h 66"/>
                    <a:gd name="T22" fmla="*/ 12 w 15"/>
                    <a:gd name="T23" fmla="*/ 58 h 66"/>
                    <a:gd name="T24" fmla="*/ 12 w 15"/>
                    <a:gd name="T25" fmla="*/ 8 h 66"/>
                    <a:gd name="T26" fmla="*/ 7 w 15"/>
                    <a:gd name="T27" fmla="*/ 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66">
                      <a:moveTo>
                        <a:pt x="7" y="66"/>
                      </a:moveTo>
                      <a:cubicBezTo>
                        <a:pt x="3" y="66"/>
                        <a:pt x="0" y="62"/>
                        <a:pt x="0" y="58"/>
                      </a:cubicBezTo>
                      <a:cubicBezTo>
                        <a:pt x="0" y="8"/>
                        <a:pt x="0" y="8"/>
                        <a:pt x="0" y="8"/>
                      </a:cubicBezTo>
                      <a:cubicBezTo>
                        <a:pt x="0" y="3"/>
                        <a:pt x="3" y="0"/>
                        <a:pt x="7" y="0"/>
                      </a:cubicBezTo>
                      <a:cubicBezTo>
                        <a:pt x="11" y="0"/>
                        <a:pt x="15" y="3"/>
                        <a:pt x="15" y="8"/>
                      </a:cubicBezTo>
                      <a:cubicBezTo>
                        <a:pt x="15" y="58"/>
                        <a:pt x="15" y="58"/>
                        <a:pt x="15" y="58"/>
                      </a:cubicBezTo>
                      <a:cubicBezTo>
                        <a:pt x="15" y="62"/>
                        <a:pt x="11" y="66"/>
                        <a:pt x="7" y="66"/>
                      </a:cubicBezTo>
                      <a:close/>
                      <a:moveTo>
                        <a:pt x="7" y="3"/>
                      </a:moveTo>
                      <a:cubicBezTo>
                        <a:pt x="5" y="3"/>
                        <a:pt x="3" y="5"/>
                        <a:pt x="3" y="8"/>
                      </a:cubicBezTo>
                      <a:cubicBezTo>
                        <a:pt x="3" y="58"/>
                        <a:pt x="3" y="58"/>
                        <a:pt x="3" y="58"/>
                      </a:cubicBezTo>
                      <a:cubicBezTo>
                        <a:pt x="3" y="61"/>
                        <a:pt x="5" y="63"/>
                        <a:pt x="7" y="63"/>
                      </a:cubicBezTo>
                      <a:cubicBezTo>
                        <a:pt x="10" y="63"/>
                        <a:pt x="12" y="61"/>
                        <a:pt x="12" y="58"/>
                      </a:cubicBezTo>
                      <a:cubicBezTo>
                        <a:pt x="12" y="8"/>
                        <a:pt x="12" y="8"/>
                        <a:pt x="12" y="8"/>
                      </a:cubicBezTo>
                      <a:cubicBezTo>
                        <a:pt x="12" y="5"/>
                        <a:pt x="10" y="3"/>
                        <a:pt x="7" y="3"/>
                      </a:cubicBezTo>
                      <a:close/>
                    </a:path>
                  </a:pathLst>
                </a:custGeom>
                <a:solidFill>
                  <a:schemeClr val="bg1">
                    <a:lumMod val="85000"/>
                  </a:schemeClr>
                </a:solidFill>
                <a:ln>
                  <a:noFill/>
                </a:ln>
              </p:spPr>
              <p:txBody>
                <a:bodyPr anchor="ctr"/>
                <a:lstStyle/>
                <a:p>
                  <a:pPr algn="ctr"/>
                  <a:endParaRPr/>
                </a:p>
              </p:txBody>
            </p:sp>
            <p:sp>
              <p:nvSpPr>
                <p:cNvPr id="74" name="îsľïḑè"/>
                <p:cNvSpPr/>
                <p:nvPr/>
              </p:nvSpPr>
              <p:spPr bwMode="auto">
                <a:xfrm>
                  <a:off x="4651064" y="4636957"/>
                  <a:ext cx="52356" cy="134856"/>
                </a:xfrm>
                <a:custGeom>
                  <a:avLst/>
                  <a:gdLst>
                    <a:gd name="T0" fmla="*/ 7 w 14"/>
                    <a:gd name="T1" fmla="*/ 36 h 36"/>
                    <a:gd name="T2" fmla="*/ 0 w 14"/>
                    <a:gd name="T3" fmla="*/ 28 h 36"/>
                    <a:gd name="T4" fmla="*/ 0 w 14"/>
                    <a:gd name="T5" fmla="*/ 7 h 36"/>
                    <a:gd name="T6" fmla="*/ 7 w 14"/>
                    <a:gd name="T7" fmla="*/ 0 h 36"/>
                    <a:gd name="T8" fmla="*/ 14 w 14"/>
                    <a:gd name="T9" fmla="*/ 7 h 36"/>
                    <a:gd name="T10" fmla="*/ 14 w 14"/>
                    <a:gd name="T11" fmla="*/ 28 h 36"/>
                    <a:gd name="T12" fmla="*/ 7 w 14"/>
                    <a:gd name="T13" fmla="*/ 36 h 36"/>
                    <a:gd name="T14" fmla="*/ 7 w 14"/>
                    <a:gd name="T15" fmla="*/ 3 h 36"/>
                    <a:gd name="T16" fmla="*/ 3 w 14"/>
                    <a:gd name="T17" fmla="*/ 7 h 36"/>
                    <a:gd name="T18" fmla="*/ 3 w 14"/>
                    <a:gd name="T19" fmla="*/ 28 h 36"/>
                    <a:gd name="T20" fmla="*/ 7 w 14"/>
                    <a:gd name="T21" fmla="*/ 33 h 36"/>
                    <a:gd name="T22" fmla="*/ 11 w 14"/>
                    <a:gd name="T23" fmla="*/ 28 h 36"/>
                    <a:gd name="T24" fmla="*/ 11 w 14"/>
                    <a:gd name="T25" fmla="*/ 7 h 36"/>
                    <a:gd name="T26" fmla="*/ 7 w 14"/>
                    <a:gd name="T27" fmla="*/ 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36">
                      <a:moveTo>
                        <a:pt x="7" y="36"/>
                      </a:moveTo>
                      <a:cubicBezTo>
                        <a:pt x="3" y="36"/>
                        <a:pt x="0" y="32"/>
                        <a:pt x="0" y="28"/>
                      </a:cubicBezTo>
                      <a:cubicBezTo>
                        <a:pt x="0" y="7"/>
                        <a:pt x="0" y="7"/>
                        <a:pt x="0" y="7"/>
                      </a:cubicBezTo>
                      <a:cubicBezTo>
                        <a:pt x="0" y="3"/>
                        <a:pt x="3" y="0"/>
                        <a:pt x="7" y="0"/>
                      </a:cubicBezTo>
                      <a:cubicBezTo>
                        <a:pt x="11" y="0"/>
                        <a:pt x="14" y="3"/>
                        <a:pt x="14" y="7"/>
                      </a:cubicBezTo>
                      <a:cubicBezTo>
                        <a:pt x="14" y="28"/>
                        <a:pt x="14" y="28"/>
                        <a:pt x="14" y="28"/>
                      </a:cubicBezTo>
                      <a:cubicBezTo>
                        <a:pt x="14" y="32"/>
                        <a:pt x="11" y="36"/>
                        <a:pt x="7" y="36"/>
                      </a:cubicBezTo>
                      <a:close/>
                      <a:moveTo>
                        <a:pt x="7" y="3"/>
                      </a:moveTo>
                      <a:cubicBezTo>
                        <a:pt x="5" y="3"/>
                        <a:pt x="3" y="5"/>
                        <a:pt x="3" y="7"/>
                      </a:cubicBezTo>
                      <a:cubicBezTo>
                        <a:pt x="3" y="28"/>
                        <a:pt x="3" y="28"/>
                        <a:pt x="3" y="28"/>
                      </a:cubicBezTo>
                      <a:cubicBezTo>
                        <a:pt x="3" y="31"/>
                        <a:pt x="5" y="33"/>
                        <a:pt x="7" y="33"/>
                      </a:cubicBezTo>
                      <a:cubicBezTo>
                        <a:pt x="9" y="33"/>
                        <a:pt x="11" y="31"/>
                        <a:pt x="11" y="28"/>
                      </a:cubicBezTo>
                      <a:cubicBezTo>
                        <a:pt x="11" y="7"/>
                        <a:pt x="11" y="7"/>
                        <a:pt x="11" y="7"/>
                      </a:cubicBezTo>
                      <a:cubicBezTo>
                        <a:pt x="11" y="5"/>
                        <a:pt x="9" y="3"/>
                        <a:pt x="7" y="3"/>
                      </a:cubicBezTo>
                      <a:close/>
                    </a:path>
                  </a:pathLst>
                </a:custGeom>
                <a:solidFill>
                  <a:schemeClr val="bg1">
                    <a:lumMod val="85000"/>
                  </a:schemeClr>
                </a:solidFill>
                <a:ln>
                  <a:noFill/>
                </a:ln>
              </p:spPr>
              <p:txBody>
                <a:bodyPr anchor="ctr"/>
                <a:lstStyle/>
                <a:p>
                  <a:pPr algn="ctr"/>
                  <a:endParaRPr/>
                </a:p>
              </p:txBody>
            </p:sp>
            <p:sp>
              <p:nvSpPr>
                <p:cNvPr id="75" name="îṩlíḓé"/>
                <p:cNvSpPr/>
                <p:nvPr/>
              </p:nvSpPr>
              <p:spPr bwMode="auto">
                <a:xfrm>
                  <a:off x="4651064" y="4359311"/>
                  <a:ext cx="285578" cy="118991"/>
                </a:xfrm>
                <a:custGeom>
                  <a:avLst/>
                  <a:gdLst>
                    <a:gd name="T0" fmla="*/ 2 w 180"/>
                    <a:gd name="T1" fmla="*/ 75 h 75"/>
                    <a:gd name="T2" fmla="*/ 0 w 180"/>
                    <a:gd name="T3" fmla="*/ 68 h 75"/>
                    <a:gd name="T4" fmla="*/ 97 w 180"/>
                    <a:gd name="T5" fmla="*/ 19 h 75"/>
                    <a:gd name="T6" fmla="*/ 114 w 180"/>
                    <a:gd name="T7" fmla="*/ 42 h 75"/>
                    <a:gd name="T8" fmla="*/ 159 w 180"/>
                    <a:gd name="T9" fmla="*/ 7 h 75"/>
                    <a:gd name="T10" fmla="*/ 152 w 180"/>
                    <a:gd name="T11" fmla="*/ 7 h 75"/>
                    <a:gd name="T12" fmla="*/ 152 w 180"/>
                    <a:gd name="T13" fmla="*/ 0 h 75"/>
                    <a:gd name="T14" fmla="*/ 180 w 180"/>
                    <a:gd name="T15" fmla="*/ 0 h 75"/>
                    <a:gd name="T16" fmla="*/ 112 w 180"/>
                    <a:gd name="T17" fmla="*/ 52 h 75"/>
                    <a:gd name="T18" fmla="*/ 95 w 180"/>
                    <a:gd name="T19" fmla="*/ 28 h 75"/>
                    <a:gd name="T20" fmla="*/ 2 w 180"/>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75">
                      <a:moveTo>
                        <a:pt x="2" y="75"/>
                      </a:moveTo>
                      <a:lnTo>
                        <a:pt x="0" y="68"/>
                      </a:lnTo>
                      <a:lnTo>
                        <a:pt x="97" y="19"/>
                      </a:lnTo>
                      <a:lnTo>
                        <a:pt x="114" y="42"/>
                      </a:lnTo>
                      <a:lnTo>
                        <a:pt x="159" y="7"/>
                      </a:lnTo>
                      <a:lnTo>
                        <a:pt x="152" y="7"/>
                      </a:lnTo>
                      <a:lnTo>
                        <a:pt x="152" y="0"/>
                      </a:lnTo>
                      <a:lnTo>
                        <a:pt x="180" y="0"/>
                      </a:lnTo>
                      <a:lnTo>
                        <a:pt x="112" y="52"/>
                      </a:lnTo>
                      <a:lnTo>
                        <a:pt x="95" y="28"/>
                      </a:lnTo>
                      <a:lnTo>
                        <a:pt x="2" y="75"/>
                      </a:lnTo>
                      <a:close/>
                    </a:path>
                  </a:pathLst>
                </a:custGeom>
                <a:solidFill>
                  <a:schemeClr val="bg1">
                    <a:lumMod val="85000"/>
                  </a:schemeClr>
                </a:solidFill>
                <a:ln>
                  <a:noFill/>
                </a:ln>
              </p:spPr>
              <p:txBody>
                <a:bodyPr anchor="ctr"/>
                <a:lstStyle/>
                <a:p>
                  <a:pPr algn="ctr"/>
                  <a:endParaRPr/>
                </a:p>
              </p:txBody>
            </p:sp>
            <p:sp>
              <p:nvSpPr>
                <p:cNvPr id="76" name="îś1îḍè"/>
                <p:cNvSpPr/>
                <p:nvPr/>
              </p:nvSpPr>
              <p:spPr bwMode="auto">
                <a:xfrm>
                  <a:off x="4906498" y="4362484"/>
                  <a:ext cx="23799" cy="30144"/>
                </a:xfrm>
                <a:custGeom>
                  <a:avLst/>
                  <a:gdLst>
                    <a:gd name="T0" fmla="*/ 8 w 15"/>
                    <a:gd name="T1" fmla="*/ 19 h 19"/>
                    <a:gd name="T2" fmla="*/ 0 w 15"/>
                    <a:gd name="T3" fmla="*/ 17 h 19"/>
                    <a:gd name="T4" fmla="*/ 8 w 15"/>
                    <a:gd name="T5" fmla="*/ 0 h 19"/>
                    <a:gd name="T6" fmla="*/ 15 w 15"/>
                    <a:gd name="T7" fmla="*/ 2 h 19"/>
                    <a:gd name="T8" fmla="*/ 8 w 15"/>
                    <a:gd name="T9" fmla="*/ 19 h 19"/>
                  </a:gdLst>
                  <a:ahLst/>
                  <a:cxnLst>
                    <a:cxn ang="0">
                      <a:pos x="T0" y="T1"/>
                    </a:cxn>
                    <a:cxn ang="0">
                      <a:pos x="T2" y="T3"/>
                    </a:cxn>
                    <a:cxn ang="0">
                      <a:pos x="T4" y="T5"/>
                    </a:cxn>
                    <a:cxn ang="0">
                      <a:pos x="T6" y="T7"/>
                    </a:cxn>
                    <a:cxn ang="0">
                      <a:pos x="T8" y="T9"/>
                    </a:cxn>
                  </a:cxnLst>
                  <a:rect l="0" t="0" r="r" b="b"/>
                  <a:pathLst>
                    <a:path w="15" h="19">
                      <a:moveTo>
                        <a:pt x="8" y="19"/>
                      </a:moveTo>
                      <a:lnTo>
                        <a:pt x="0" y="17"/>
                      </a:lnTo>
                      <a:lnTo>
                        <a:pt x="8" y="0"/>
                      </a:lnTo>
                      <a:lnTo>
                        <a:pt x="15" y="2"/>
                      </a:lnTo>
                      <a:lnTo>
                        <a:pt x="8" y="19"/>
                      </a:lnTo>
                      <a:close/>
                    </a:path>
                  </a:pathLst>
                </a:custGeom>
                <a:solidFill>
                  <a:schemeClr val="bg1">
                    <a:lumMod val="85000"/>
                  </a:schemeClr>
                </a:solidFill>
                <a:ln>
                  <a:noFill/>
                </a:ln>
              </p:spPr>
              <p:txBody>
                <a:bodyPr anchor="ctr"/>
                <a:lstStyle/>
                <a:p>
                  <a:pPr algn="ctr"/>
                  <a:endParaRPr/>
                </a:p>
              </p:txBody>
            </p:sp>
          </p:grpSp>
          <p:grpSp>
            <p:nvGrpSpPr>
              <p:cNvPr id="48" name="í$ľîḓe"/>
              <p:cNvGrpSpPr/>
              <p:nvPr/>
            </p:nvGrpSpPr>
            <p:grpSpPr>
              <a:xfrm>
                <a:off x="3835973" y="2208213"/>
                <a:ext cx="490243" cy="463271"/>
                <a:chOff x="5607752" y="3426422"/>
                <a:chExt cx="490243" cy="463271"/>
              </a:xfrm>
            </p:grpSpPr>
            <p:sp>
              <p:nvSpPr>
                <p:cNvPr id="64" name="iṩḷíḓè"/>
                <p:cNvSpPr/>
                <p:nvPr/>
              </p:nvSpPr>
              <p:spPr bwMode="auto">
                <a:xfrm>
                  <a:off x="5607752" y="3426422"/>
                  <a:ext cx="490243" cy="463271"/>
                </a:xfrm>
                <a:custGeom>
                  <a:avLst/>
                  <a:gdLst>
                    <a:gd name="T0" fmla="*/ 86 w 130"/>
                    <a:gd name="T1" fmla="*/ 123 h 123"/>
                    <a:gd name="T2" fmla="*/ 0 w 130"/>
                    <a:gd name="T3" fmla="*/ 102 h 123"/>
                    <a:gd name="T4" fmla="*/ 3 w 130"/>
                    <a:gd name="T5" fmla="*/ 100 h 123"/>
                    <a:gd name="T6" fmla="*/ 54 w 130"/>
                    <a:gd name="T7" fmla="*/ 1 h 123"/>
                    <a:gd name="T8" fmla="*/ 54 w 130"/>
                    <a:gd name="T9" fmla="*/ 0 h 123"/>
                    <a:gd name="T10" fmla="*/ 130 w 130"/>
                    <a:gd name="T11" fmla="*/ 18 h 123"/>
                    <a:gd name="T12" fmla="*/ 130 w 130"/>
                    <a:gd name="T13" fmla="*/ 20 h 123"/>
                    <a:gd name="T14" fmla="*/ 86 w 130"/>
                    <a:gd name="T15" fmla="*/ 123 h 123"/>
                    <a:gd name="T16" fmla="*/ 7 w 130"/>
                    <a:gd name="T17" fmla="*/ 101 h 123"/>
                    <a:gd name="T18" fmla="*/ 86 w 130"/>
                    <a:gd name="T19" fmla="*/ 120 h 123"/>
                    <a:gd name="T20" fmla="*/ 127 w 130"/>
                    <a:gd name="T21" fmla="*/ 20 h 123"/>
                    <a:gd name="T22" fmla="*/ 56 w 130"/>
                    <a:gd name="T23" fmla="*/ 4 h 123"/>
                    <a:gd name="T24" fmla="*/ 7 w 130"/>
                    <a:gd name="T25" fmla="*/ 10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 h="123">
                      <a:moveTo>
                        <a:pt x="86" y="123"/>
                      </a:moveTo>
                      <a:cubicBezTo>
                        <a:pt x="0" y="102"/>
                        <a:pt x="0" y="102"/>
                        <a:pt x="0" y="102"/>
                      </a:cubicBezTo>
                      <a:cubicBezTo>
                        <a:pt x="3" y="100"/>
                        <a:pt x="3" y="100"/>
                        <a:pt x="3" y="100"/>
                      </a:cubicBezTo>
                      <a:cubicBezTo>
                        <a:pt x="28" y="85"/>
                        <a:pt x="53" y="2"/>
                        <a:pt x="54" y="1"/>
                      </a:cubicBezTo>
                      <a:cubicBezTo>
                        <a:pt x="54" y="0"/>
                        <a:pt x="54" y="0"/>
                        <a:pt x="54" y="0"/>
                      </a:cubicBezTo>
                      <a:cubicBezTo>
                        <a:pt x="130" y="18"/>
                        <a:pt x="130" y="18"/>
                        <a:pt x="130" y="18"/>
                      </a:cubicBezTo>
                      <a:cubicBezTo>
                        <a:pt x="130" y="20"/>
                        <a:pt x="130" y="20"/>
                        <a:pt x="130" y="20"/>
                      </a:cubicBezTo>
                      <a:cubicBezTo>
                        <a:pt x="117" y="108"/>
                        <a:pt x="88" y="122"/>
                        <a:pt x="86" y="123"/>
                      </a:cubicBezTo>
                      <a:close/>
                      <a:moveTo>
                        <a:pt x="7" y="101"/>
                      </a:moveTo>
                      <a:cubicBezTo>
                        <a:pt x="86" y="120"/>
                        <a:pt x="86" y="120"/>
                        <a:pt x="86" y="120"/>
                      </a:cubicBezTo>
                      <a:cubicBezTo>
                        <a:pt x="89" y="117"/>
                        <a:pt x="115" y="100"/>
                        <a:pt x="127" y="20"/>
                      </a:cubicBezTo>
                      <a:cubicBezTo>
                        <a:pt x="56" y="4"/>
                        <a:pt x="56" y="4"/>
                        <a:pt x="56" y="4"/>
                      </a:cubicBezTo>
                      <a:cubicBezTo>
                        <a:pt x="53" y="14"/>
                        <a:pt x="30" y="82"/>
                        <a:pt x="7" y="101"/>
                      </a:cubicBezTo>
                      <a:close/>
                    </a:path>
                  </a:pathLst>
                </a:custGeom>
                <a:solidFill>
                  <a:schemeClr val="bg1">
                    <a:lumMod val="85000"/>
                  </a:schemeClr>
                </a:solidFill>
                <a:ln>
                  <a:noFill/>
                </a:ln>
              </p:spPr>
              <p:txBody>
                <a:bodyPr anchor="ctr"/>
                <a:lstStyle/>
                <a:p>
                  <a:pPr algn="ctr"/>
                  <a:endParaRPr/>
                </a:p>
              </p:txBody>
            </p:sp>
            <p:sp>
              <p:nvSpPr>
                <p:cNvPr id="65" name="íṡliḍe"/>
                <p:cNvSpPr/>
                <p:nvPr/>
              </p:nvSpPr>
              <p:spPr bwMode="auto">
                <a:xfrm>
                  <a:off x="5829869" y="3516854"/>
                  <a:ext cx="193559" cy="57115"/>
                </a:xfrm>
                <a:custGeom>
                  <a:avLst/>
                  <a:gdLst>
                    <a:gd name="T0" fmla="*/ 122 w 122"/>
                    <a:gd name="T1" fmla="*/ 36 h 36"/>
                    <a:gd name="T2" fmla="*/ 0 w 122"/>
                    <a:gd name="T3" fmla="*/ 7 h 36"/>
                    <a:gd name="T4" fmla="*/ 3 w 122"/>
                    <a:gd name="T5" fmla="*/ 0 h 36"/>
                    <a:gd name="T6" fmla="*/ 122 w 122"/>
                    <a:gd name="T7" fmla="*/ 29 h 36"/>
                    <a:gd name="T8" fmla="*/ 122 w 122"/>
                    <a:gd name="T9" fmla="*/ 36 h 36"/>
                  </a:gdLst>
                  <a:ahLst/>
                  <a:cxnLst>
                    <a:cxn ang="0">
                      <a:pos x="T0" y="T1"/>
                    </a:cxn>
                    <a:cxn ang="0">
                      <a:pos x="T2" y="T3"/>
                    </a:cxn>
                    <a:cxn ang="0">
                      <a:pos x="T4" y="T5"/>
                    </a:cxn>
                    <a:cxn ang="0">
                      <a:pos x="T6" y="T7"/>
                    </a:cxn>
                    <a:cxn ang="0">
                      <a:pos x="T8" y="T9"/>
                    </a:cxn>
                  </a:cxnLst>
                  <a:rect l="0" t="0" r="r" b="b"/>
                  <a:pathLst>
                    <a:path w="122" h="36">
                      <a:moveTo>
                        <a:pt x="122" y="36"/>
                      </a:moveTo>
                      <a:lnTo>
                        <a:pt x="0" y="7"/>
                      </a:lnTo>
                      <a:lnTo>
                        <a:pt x="3" y="0"/>
                      </a:lnTo>
                      <a:lnTo>
                        <a:pt x="122" y="29"/>
                      </a:lnTo>
                      <a:lnTo>
                        <a:pt x="122" y="36"/>
                      </a:lnTo>
                      <a:close/>
                    </a:path>
                  </a:pathLst>
                </a:custGeom>
                <a:solidFill>
                  <a:schemeClr val="bg1">
                    <a:lumMod val="85000"/>
                  </a:schemeClr>
                </a:solidFill>
                <a:ln>
                  <a:noFill/>
                </a:ln>
              </p:spPr>
              <p:txBody>
                <a:bodyPr anchor="ctr"/>
                <a:lstStyle/>
                <a:p>
                  <a:pPr algn="ctr"/>
                  <a:endParaRPr/>
                </a:p>
              </p:txBody>
            </p:sp>
            <p:sp>
              <p:nvSpPr>
                <p:cNvPr id="66" name="îŝľïdé"/>
                <p:cNvSpPr/>
                <p:nvPr/>
              </p:nvSpPr>
              <p:spPr bwMode="auto">
                <a:xfrm>
                  <a:off x="5823523" y="3558104"/>
                  <a:ext cx="176108" cy="52355"/>
                </a:xfrm>
                <a:custGeom>
                  <a:avLst/>
                  <a:gdLst>
                    <a:gd name="T0" fmla="*/ 111 w 111"/>
                    <a:gd name="T1" fmla="*/ 33 h 33"/>
                    <a:gd name="T2" fmla="*/ 0 w 111"/>
                    <a:gd name="T3" fmla="*/ 7 h 33"/>
                    <a:gd name="T4" fmla="*/ 0 w 111"/>
                    <a:gd name="T5" fmla="*/ 0 h 33"/>
                    <a:gd name="T6" fmla="*/ 111 w 111"/>
                    <a:gd name="T7" fmla="*/ 26 h 33"/>
                    <a:gd name="T8" fmla="*/ 111 w 111"/>
                    <a:gd name="T9" fmla="*/ 33 h 33"/>
                  </a:gdLst>
                  <a:ahLst/>
                  <a:cxnLst>
                    <a:cxn ang="0">
                      <a:pos x="T0" y="T1"/>
                    </a:cxn>
                    <a:cxn ang="0">
                      <a:pos x="T2" y="T3"/>
                    </a:cxn>
                    <a:cxn ang="0">
                      <a:pos x="T4" y="T5"/>
                    </a:cxn>
                    <a:cxn ang="0">
                      <a:pos x="T6" y="T7"/>
                    </a:cxn>
                    <a:cxn ang="0">
                      <a:pos x="T8" y="T9"/>
                    </a:cxn>
                  </a:cxnLst>
                  <a:rect l="0" t="0" r="r" b="b"/>
                  <a:pathLst>
                    <a:path w="111" h="33">
                      <a:moveTo>
                        <a:pt x="111" y="33"/>
                      </a:moveTo>
                      <a:lnTo>
                        <a:pt x="0" y="7"/>
                      </a:lnTo>
                      <a:lnTo>
                        <a:pt x="0" y="0"/>
                      </a:lnTo>
                      <a:lnTo>
                        <a:pt x="111" y="26"/>
                      </a:lnTo>
                      <a:lnTo>
                        <a:pt x="111" y="33"/>
                      </a:lnTo>
                      <a:close/>
                    </a:path>
                  </a:pathLst>
                </a:custGeom>
                <a:solidFill>
                  <a:schemeClr val="bg1">
                    <a:lumMod val="85000"/>
                  </a:schemeClr>
                </a:solidFill>
                <a:ln>
                  <a:noFill/>
                </a:ln>
              </p:spPr>
              <p:txBody>
                <a:bodyPr anchor="ctr"/>
                <a:lstStyle/>
                <a:p>
                  <a:pPr algn="ctr"/>
                  <a:endParaRPr/>
                </a:p>
              </p:txBody>
            </p:sp>
            <p:sp>
              <p:nvSpPr>
                <p:cNvPr id="67" name="îṩļide"/>
                <p:cNvSpPr/>
                <p:nvPr/>
              </p:nvSpPr>
              <p:spPr bwMode="auto">
                <a:xfrm>
                  <a:off x="5812417" y="3604115"/>
                  <a:ext cx="176108" cy="52355"/>
                </a:xfrm>
                <a:custGeom>
                  <a:avLst/>
                  <a:gdLst>
                    <a:gd name="T0" fmla="*/ 111 w 111"/>
                    <a:gd name="T1" fmla="*/ 33 h 33"/>
                    <a:gd name="T2" fmla="*/ 0 w 111"/>
                    <a:gd name="T3" fmla="*/ 7 h 33"/>
                    <a:gd name="T4" fmla="*/ 0 w 111"/>
                    <a:gd name="T5" fmla="*/ 0 h 33"/>
                    <a:gd name="T6" fmla="*/ 111 w 111"/>
                    <a:gd name="T7" fmla="*/ 26 h 33"/>
                    <a:gd name="T8" fmla="*/ 111 w 111"/>
                    <a:gd name="T9" fmla="*/ 33 h 33"/>
                  </a:gdLst>
                  <a:ahLst/>
                  <a:cxnLst>
                    <a:cxn ang="0">
                      <a:pos x="T0" y="T1"/>
                    </a:cxn>
                    <a:cxn ang="0">
                      <a:pos x="T2" y="T3"/>
                    </a:cxn>
                    <a:cxn ang="0">
                      <a:pos x="T4" y="T5"/>
                    </a:cxn>
                    <a:cxn ang="0">
                      <a:pos x="T6" y="T7"/>
                    </a:cxn>
                    <a:cxn ang="0">
                      <a:pos x="T8" y="T9"/>
                    </a:cxn>
                  </a:cxnLst>
                  <a:rect l="0" t="0" r="r" b="b"/>
                  <a:pathLst>
                    <a:path w="111" h="33">
                      <a:moveTo>
                        <a:pt x="111" y="33"/>
                      </a:moveTo>
                      <a:lnTo>
                        <a:pt x="0" y="7"/>
                      </a:lnTo>
                      <a:lnTo>
                        <a:pt x="0" y="0"/>
                      </a:lnTo>
                      <a:lnTo>
                        <a:pt x="111" y="26"/>
                      </a:lnTo>
                      <a:lnTo>
                        <a:pt x="111" y="33"/>
                      </a:lnTo>
                      <a:close/>
                    </a:path>
                  </a:pathLst>
                </a:custGeom>
                <a:solidFill>
                  <a:schemeClr val="bg1">
                    <a:lumMod val="85000"/>
                  </a:schemeClr>
                </a:solidFill>
                <a:ln>
                  <a:noFill/>
                </a:ln>
              </p:spPr>
              <p:txBody>
                <a:bodyPr anchor="ctr"/>
                <a:lstStyle/>
                <a:p>
                  <a:pPr algn="ctr"/>
                  <a:endParaRPr/>
                </a:p>
              </p:txBody>
            </p:sp>
            <p:sp>
              <p:nvSpPr>
                <p:cNvPr id="68" name="ïš1íḑe"/>
                <p:cNvSpPr/>
                <p:nvPr/>
              </p:nvSpPr>
              <p:spPr bwMode="auto">
                <a:xfrm>
                  <a:off x="5788618" y="3634259"/>
                  <a:ext cx="177693" cy="52355"/>
                </a:xfrm>
                <a:custGeom>
                  <a:avLst/>
                  <a:gdLst>
                    <a:gd name="T0" fmla="*/ 112 w 112"/>
                    <a:gd name="T1" fmla="*/ 33 h 33"/>
                    <a:gd name="T2" fmla="*/ 0 w 112"/>
                    <a:gd name="T3" fmla="*/ 7 h 33"/>
                    <a:gd name="T4" fmla="*/ 0 w 112"/>
                    <a:gd name="T5" fmla="*/ 0 h 33"/>
                    <a:gd name="T6" fmla="*/ 112 w 112"/>
                    <a:gd name="T7" fmla="*/ 26 h 33"/>
                    <a:gd name="T8" fmla="*/ 112 w 112"/>
                    <a:gd name="T9" fmla="*/ 33 h 33"/>
                  </a:gdLst>
                  <a:ahLst/>
                  <a:cxnLst>
                    <a:cxn ang="0">
                      <a:pos x="T0" y="T1"/>
                    </a:cxn>
                    <a:cxn ang="0">
                      <a:pos x="T2" y="T3"/>
                    </a:cxn>
                    <a:cxn ang="0">
                      <a:pos x="T4" y="T5"/>
                    </a:cxn>
                    <a:cxn ang="0">
                      <a:pos x="T6" y="T7"/>
                    </a:cxn>
                    <a:cxn ang="0">
                      <a:pos x="T8" y="T9"/>
                    </a:cxn>
                  </a:cxnLst>
                  <a:rect l="0" t="0" r="r" b="b"/>
                  <a:pathLst>
                    <a:path w="112" h="33">
                      <a:moveTo>
                        <a:pt x="112" y="33"/>
                      </a:moveTo>
                      <a:lnTo>
                        <a:pt x="0" y="7"/>
                      </a:lnTo>
                      <a:lnTo>
                        <a:pt x="0" y="0"/>
                      </a:lnTo>
                      <a:lnTo>
                        <a:pt x="112" y="26"/>
                      </a:lnTo>
                      <a:lnTo>
                        <a:pt x="112" y="33"/>
                      </a:lnTo>
                      <a:close/>
                    </a:path>
                  </a:pathLst>
                </a:custGeom>
                <a:solidFill>
                  <a:schemeClr val="bg1">
                    <a:lumMod val="85000"/>
                  </a:schemeClr>
                </a:solidFill>
                <a:ln>
                  <a:noFill/>
                </a:ln>
              </p:spPr>
              <p:txBody>
                <a:bodyPr anchor="ctr"/>
                <a:lstStyle/>
                <a:p>
                  <a:pPr algn="ctr"/>
                  <a:endParaRPr/>
                </a:p>
              </p:txBody>
            </p:sp>
            <p:sp>
              <p:nvSpPr>
                <p:cNvPr id="69" name="íṥḻïḓé"/>
                <p:cNvSpPr/>
                <p:nvPr/>
              </p:nvSpPr>
              <p:spPr bwMode="auto">
                <a:xfrm>
                  <a:off x="5769579" y="3675509"/>
                  <a:ext cx="180866" cy="52355"/>
                </a:xfrm>
                <a:custGeom>
                  <a:avLst/>
                  <a:gdLst>
                    <a:gd name="T0" fmla="*/ 112 w 114"/>
                    <a:gd name="T1" fmla="*/ 33 h 33"/>
                    <a:gd name="T2" fmla="*/ 0 w 114"/>
                    <a:gd name="T3" fmla="*/ 7 h 33"/>
                    <a:gd name="T4" fmla="*/ 3 w 114"/>
                    <a:gd name="T5" fmla="*/ 0 h 33"/>
                    <a:gd name="T6" fmla="*/ 114 w 114"/>
                    <a:gd name="T7" fmla="*/ 28 h 33"/>
                    <a:gd name="T8" fmla="*/ 112 w 114"/>
                    <a:gd name="T9" fmla="*/ 33 h 33"/>
                  </a:gdLst>
                  <a:ahLst/>
                  <a:cxnLst>
                    <a:cxn ang="0">
                      <a:pos x="T0" y="T1"/>
                    </a:cxn>
                    <a:cxn ang="0">
                      <a:pos x="T2" y="T3"/>
                    </a:cxn>
                    <a:cxn ang="0">
                      <a:pos x="T4" y="T5"/>
                    </a:cxn>
                    <a:cxn ang="0">
                      <a:pos x="T6" y="T7"/>
                    </a:cxn>
                    <a:cxn ang="0">
                      <a:pos x="T8" y="T9"/>
                    </a:cxn>
                  </a:cxnLst>
                  <a:rect l="0" t="0" r="r" b="b"/>
                  <a:pathLst>
                    <a:path w="114" h="33">
                      <a:moveTo>
                        <a:pt x="112" y="33"/>
                      </a:moveTo>
                      <a:lnTo>
                        <a:pt x="0" y="7"/>
                      </a:lnTo>
                      <a:lnTo>
                        <a:pt x="3" y="0"/>
                      </a:lnTo>
                      <a:lnTo>
                        <a:pt x="114" y="28"/>
                      </a:lnTo>
                      <a:lnTo>
                        <a:pt x="112" y="33"/>
                      </a:lnTo>
                      <a:close/>
                    </a:path>
                  </a:pathLst>
                </a:custGeom>
                <a:solidFill>
                  <a:schemeClr val="bg1">
                    <a:lumMod val="85000"/>
                  </a:schemeClr>
                </a:solidFill>
                <a:ln>
                  <a:noFill/>
                </a:ln>
              </p:spPr>
              <p:txBody>
                <a:bodyPr anchor="ctr"/>
                <a:lstStyle/>
                <a:p>
                  <a:pPr algn="ctr"/>
                  <a:endParaRPr/>
                </a:p>
              </p:txBody>
            </p:sp>
            <p:sp>
              <p:nvSpPr>
                <p:cNvPr id="70" name="îśliḍè"/>
                <p:cNvSpPr/>
                <p:nvPr/>
              </p:nvSpPr>
              <p:spPr bwMode="auto">
                <a:xfrm>
                  <a:off x="5980591" y="3434354"/>
                  <a:ext cx="76154" cy="90433"/>
                </a:xfrm>
                <a:custGeom>
                  <a:avLst/>
                  <a:gdLst>
                    <a:gd name="T0" fmla="*/ 0 w 48"/>
                    <a:gd name="T1" fmla="*/ 38 h 57"/>
                    <a:gd name="T2" fmla="*/ 29 w 48"/>
                    <a:gd name="T3" fmla="*/ 0 h 57"/>
                    <a:gd name="T4" fmla="*/ 48 w 48"/>
                    <a:gd name="T5" fmla="*/ 12 h 57"/>
                    <a:gd name="T6" fmla="*/ 12 w 48"/>
                    <a:gd name="T7" fmla="*/ 57 h 57"/>
                    <a:gd name="T8" fmla="*/ 0 w 48"/>
                    <a:gd name="T9" fmla="*/ 38 h 57"/>
                  </a:gdLst>
                  <a:ahLst/>
                  <a:cxnLst>
                    <a:cxn ang="0">
                      <a:pos x="T0" y="T1"/>
                    </a:cxn>
                    <a:cxn ang="0">
                      <a:pos x="T2" y="T3"/>
                    </a:cxn>
                    <a:cxn ang="0">
                      <a:pos x="T4" y="T5"/>
                    </a:cxn>
                    <a:cxn ang="0">
                      <a:pos x="T6" y="T7"/>
                    </a:cxn>
                    <a:cxn ang="0">
                      <a:pos x="T8" y="T9"/>
                    </a:cxn>
                  </a:cxnLst>
                  <a:rect l="0" t="0" r="r" b="b"/>
                  <a:pathLst>
                    <a:path w="48" h="57">
                      <a:moveTo>
                        <a:pt x="0" y="38"/>
                      </a:moveTo>
                      <a:lnTo>
                        <a:pt x="29" y="0"/>
                      </a:lnTo>
                      <a:lnTo>
                        <a:pt x="48" y="12"/>
                      </a:lnTo>
                      <a:lnTo>
                        <a:pt x="12" y="57"/>
                      </a:lnTo>
                      <a:lnTo>
                        <a:pt x="0" y="38"/>
                      </a:lnTo>
                      <a:close/>
                    </a:path>
                  </a:pathLst>
                </a:custGeom>
                <a:solidFill>
                  <a:schemeClr val="bg1">
                    <a:lumMod val="85000"/>
                  </a:schemeClr>
                </a:solidFill>
                <a:ln>
                  <a:noFill/>
                </a:ln>
              </p:spPr>
              <p:txBody>
                <a:bodyPr anchor="ctr"/>
                <a:lstStyle/>
                <a:p>
                  <a:pPr algn="ctr"/>
                  <a:endParaRPr/>
                </a:p>
              </p:txBody>
            </p:sp>
            <p:sp>
              <p:nvSpPr>
                <p:cNvPr id="71" name="iṥḻiḓê"/>
                <p:cNvSpPr/>
                <p:nvPr/>
              </p:nvSpPr>
              <p:spPr bwMode="auto">
                <a:xfrm>
                  <a:off x="5974244" y="3426422"/>
                  <a:ext cx="93606" cy="106298"/>
                </a:xfrm>
                <a:custGeom>
                  <a:avLst/>
                  <a:gdLst>
                    <a:gd name="T0" fmla="*/ 14 w 59"/>
                    <a:gd name="T1" fmla="*/ 67 h 67"/>
                    <a:gd name="T2" fmla="*/ 0 w 59"/>
                    <a:gd name="T3" fmla="*/ 43 h 67"/>
                    <a:gd name="T4" fmla="*/ 33 w 59"/>
                    <a:gd name="T5" fmla="*/ 0 h 67"/>
                    <a:gd name="T6" fmla="*/ 59 w 59"/>
                    <a:gd name="T7" fmla="*/ 15 h 67"/>
                    <a:gd name="T8" fmla="*/ 14 w 59"/>
                    <a:gd name="T9" fmla="*/ 67 h 67"/>
                    <a:gd name="T10" fmla="*/ 9 w 59"/>
                    <a:gd name="T11" fmla="*/ 45 h 67"/>
                    <a:gd name="T12" fmla="*/ 16 w 59"/>
                    <a:gd name="T13" fmla="*/ 55 h 67"/>
                    <a:gd name="T14" fmla="*/ 47 w 59"/>
                    <a:gd name="T15" fmla="*/ 17 h 67"/>
                    <a:gd name="T16" fmla="*/ 35 w 59"/>
                    <a:gd name="T17" fmla="*/ 10 h 67"/>
                    <a:gd name="T18" fmla="*/ 9 w 59"/>
                    <a:gd name="T19" fmla="*/ 4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67">
                      <a:moveTo>
                        <a:pt x="14" y="67"/>
                      </a:moveTo>
                      <a:lnTo>
                        <a:pt x="0" y="43"/>
                      </a:lnTo>
                      <a:lnTo>
                        <a:pt x="33" y="0"/>
                      </a:lnTo>
                      <a:lnTo>
                        <a:pt x="59" y="15"/>
                      </a:lnTo>
                      <a:lnTo>
                        <a:pt x="14" y="67"/>
                      </a:lnTo>
                      <a:close/>
                      <a:moveTo>
                        <a:pt x="9" y="45"/>
                      </a:moveTo>
                      <a:lnTo>
                        <a:pt x="16" y="55"/>
                      </a:lnTo>
                      <a:lnTo>
                        <a:pt x="47" y="17"/>
                      </a:lnTo>
                      <a:lnTo>
                        <a:pt x="35" y="10"/>
                      </a:lnTo>
                      <a:lnTo>
                        <a:pt x="9" y="45"/>
                      </a:lnTo>
                      <a:close/>
                    </a:path>
                  </a:pathLst>
                </a:custGeom>
                <a:solidFill>
                  <a:schemeClr val="bg1">
                    <a:lumMod val="85000"/>
                  </a:schemeClr>
                </a:solidFill>
                <a:ln>
                  <a:noFill/>
                </a:ln>
              </p:spPr>
              <p:txBody>
                <a:bodyPr anchor="ctr"/>
                <a:lstStyle/>
                <a:p>
                  <a:pPr algn="ctr"/>
                  <a:endParaRPr/>
                </a:p>
              </p:txBody>
            </p:sp>
          </p:grpSp>
          <p:grpSp>
            <p:nvGrpSpPr>
              <p:cNvPr id="49" name="ïṡliḑè"/>
              <p:cNvGrpSpPr/>
              <p:nvPr/>
            </p:nvGrpSpPr>
            <p:grpSpPr>
              <a:xfrm>
                <a:off x="4009701" y="3982239"/>
                <a:ext cx="547357" cy="255434"/>
                <a:chOff x="5057221" y="3151948"/>
                <a:chExt cx="547357" cy="255434"/>
              </a:xfrm>
            </p:grpSpPr>
            <p:sp>
              <p:nvSpPr>
                <p:cNvPr id="59" name="iŝ1íďê"/>
                <p:cNvSpPr/>
                <p:nvPr/>
              </p:nvSpPr>
              <p:spPr bwMode="auto">
                <a:xfrm>
                  <a:off x="5220634" y="3151948"/>
                  <a:ext cx="383944" cy="255434"/>
                </a:xfrm>
                <a:custGeom>
                  <a:avLst/>
                  <a:gdLst>
                    <a:gd name="T0" fmla="*/ 53 w 102"/>
                    <a:gd name="T1" fmla="*/ 68 h 68"/>
                    <a:gd name="T2" fmla="*/ 53 w 102"/>
                    <a:gd name="T3" fmla="*/ 68 h 68"/>
                    <a:gd name="T4" fmla="*/ 19 w 102"/>
                    <a:gd name="T5" fmla="*/ 67 h 68"/>
                    <a:gd name="T6" fmla="*/ 6 w 102"/>
                    <a:gd name="T7" fmla="*/ 4 h 68"/>
                    <a:gd name="T8" fmla="*/ 6 w 102"/>
                    <a:gd name="T9" fmla="*/ 3 h 68"/>
                    <a:gd name="T10" fmla="*/ 11 w 102"/>
                    <a:gd name="T11" fmla="*/ 2 h 68"/>
                    <a:gd name="T12" fmla="*/ 62 w 102"/>
                    <a:gd name="T13" fmla="*/ 0 h 68"/>
                    <a:gd name="T14" fmla="*/ 89 w 102"/>
                    <a:gd name="T15" fmla="*/ 3 h 68"/>
                    <a:gd name="T16" fmla="*/ 94 w 102"/>
                    <a:gd name="T17" fmla="*/ 66 h 68"/>
                    <a:gd name="T18" fmla="*/ 94 w 102"/>
                    <a:gd name="T19" fmla="*/ 67 h 68"/>
                    <a:gd name="T20" fmla="*/ 93 w 102"/>
                    <a:gd name="T21" fmla="*/ 67 h 68"/>
                    <a:gd name="T22" fmla="*/ 53 w 102"/>
                    <a:gd name="T23" fmla="*/ 68 h 68"/>
                    <a:gd name="T24" fmla="*/ 9 w 102"/>
                    <a:gd name="T25" fmla="*/ 6 h 68"/>
                    <a:gd name="T26" fmla="*/ 19 w 102"/>
                    <a:gd name="T27" fmla="*/ 64 h 68"/>
                    <a:gd name="T28" fmla="*/ 53 w 102"/>
                    <a:gd name="T29" fmla="*/ 65 h 68"/>
                    <a:gd name="T30" fmla="*/ 91 w 102"/>
                    <a:gd name="T31" fmla="*/ 64 h 68"/>
                    <a:gd name="T32" fmla="*/ 88 w 102"/>
                    <a:gd name="T33" fmla="*/ 6 h 68"/>
                    <a:gd name="T34" fmla="*/ 62 w 102"/>
                    <a:gd name="T35" fmla="*/ 3 h 68"/>
                    <a:gd name="T36" fmla="*/ 12 w 102"/>
                    <a:gd name="T37" fmla="*/ 5 h 68"/>
                    <a:gd name="T38" fmla="*/ 9 w 102"/>
                    <a:gd name="T39" fmla="*/ 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2" h="68">
                      <a:moveTo>
                        <a:pt x="53" y="68"/>
                      </a:moveTo>
                      <a:cubicBezTo>
                        <a:pt x="53" y="68"/>
                        <a:pt x="53" y="68"/>
                        <a:pt x="53" y="68"/>
                      </a:cubicBezTo>
                      <a:cubicBezTo>
                        <a:pt x="36" y="68"/>
                        <a:pt x="25" y="67"/>
                        <a:pt x="19" y="67"/>
                      </a:cubicBezTo>
                      <a:cubicBezTo>
                        <a:pt x="0" y="64"/>
                        <a:pt x="5" y="10"/>
                        <a:pt x="6" y="4"/>
                      </a:cubicBezTo>
                      <a:cubicBezTo>
                        <a:pt x="6" y="3"/>
                        <a:pt x="6" y="3"/>
                        <a:pt x="6" y="3"/>
                      </a:cubicBezTo>
                      <a:cubicBezTo>
                        <a:pt x="11" y="2"/>
                        <a:pt x="11" y="2"/>
                        <a:pt x="11" y="2"/>
                      </a:cubicBezTo>
                      <a:cubicBezTo>
                        <a:pt x="20" y="2"/>
                        <a:pt x="43" y="0"/>
                        <a:pt x="62" y="0"/>
                      </a:cubicBezTo>
                      <a:cubicBezTo>
                        <a:pt x="76" y="0"/>
                        <a:pt x="85" y="1"/>
                        <a:pt x="89" y="3"/>
                      </a:cubicBezTo>
                      <a:cubicBezTo>
                        <a:pt x="102" y="10"/>
                        <a:pt x="95" y="60"/>
                        <a:pt x="94" y="66"/>
                      </a:cubicBezTo>
                      <a:cubicBezTo>
                        <a:pt x="94" y="67"/>
                        <a:pt x="94" y="67"/>
                        <a:pt x="94" y="67"/>
                      </a:cubicBezTo>
                      <a:cubicBezTo>
                        <a:pt x="93" y="67"/>
                        <a:pt x="93" y="67"/>
                        <a:pt x="93" y="67"/>
                      </a:cubicBezTo>
                      <a:cubicBezTo>
                        <a:pt x="93" y="67"/>
                        <a:pt x="72" y="68"/>
                        <a:pt x="53" y="68"/>
                      </a:cubicBezTo>
                      <a:close/>
                      <a:moveTo>
                        <a:pt x="9" y="6"/>
                      </a:moveTo>
                      <a:cubicBezTo>
                        <a:pt x="7" y="22"/>
                        <a:pt x="6" y="62"/>
                        <a:pt x="19" y="64"/>
                      </a:cubicBezTo>
                      <a:cubicBezTo>
                        <a:pt x="25" y="64"/>
                        <a:pt x="37" y="65"/>
                        <a:pt x="53" y="65"/>
                      </a:cubicBezTo>
                      <a:cubicBezTo>
                        <a:pt x="70" y="65"/>
                        <a:pt x="87" y="64"/>
                        <a:pt x="91" y="64"/>
                      </a:cubicBezTo>
                      <a:cubicBezTo>
                        <a:pt x="93" y="48"/>
                        <a:pt x="96" y="10"/>
                        <a:pt x="88" y="6"/>
                      </a:cubicBezTo>
                      <a:cubicBezTo>
                        <a:pt x="85" y="4"/>
                        <a:pt x="79" y="3"/>
                        <a:pt x="62" y="3"/>
                      </a:cubicBezTo>
                      <a:cubicBezTo>
                        <a:pt x="43" y="3"/>
                        <a:pt x="20" y="5"/>
                        <a:pt x="12" y="5"/>
                      </a:cubicBezTo>
                      <a:lnTo>
                        <a:pt x="9" y="6"/>
                      </a:lnTo>
                      <a:close/>
                    </a:path>
                  </a:pathLst>
                </a:custGeom>
                <a:solidFill>
                  <a:schemeClr val="bg1">
                    <a:lumMod val="85000"/>
                  </a:schemeClr>
                </a:solidFill>
                <a:ln>
                  <a:noFill/>
                </a:ln>
              </p:spPr>
              <p:txBody>
                <a:bodyPr anchor="ctr"/>
                <a:lstStyle/>
                <a:p>
                  <a:pPr algn="ctr"/>
                  <a:endParaRPr/>
                </a:p>
              </p:txBody>
            </p:sp>
            <p:sp>
              <p:nvSpPr>
                <p:cNvPr id="60" name="îSľîḍê"/>
                <p:cNvSpPr/>
                <p:nvPr/>
              </p:nvSpPr>
              <p:spPr bwMode="auto">
                <a:xfrm>
                  <a:off x="5242846" y="3164641"/>
                  <a:ext cx="312550" cy="123751"/>
                </a:xfrm>
                <a:custGeom>
                  <a:avLst/>
                  <a:gdLst>
                    <a:gd name="T0" fmla="*/ 46 w 83"/>
                    <a:gd name="T1" fmla="*/ 33 h 33"/>
                    <a:gd name="T2" fmla="*/ 44 w 83"/>
                    <a:gd name="T3" fmla="*/ 32 h 33"/>
                    <a:gd name="T4" fmla="*/ 0 w 83"/>
                    <a:gd name="T5" fmla="*/ 2 h 33"/>
                    <a:gd name="T6" fmla="*/ 2 w 83"/>
                    <a:gd name="T7" fmla="*/ 0 h 33"/>
                    <a:gd name="T8" fmla="*/ 45 w 83"/>
                    <a:gd name="T9" fmla="*/ 30 h 33"/>
                    <a:gd name="T10" fmla="*/ 81 w 83"/>
                    <a:gd name="T11" fmla="*/ 0 h 33"/>
                    <a:gd name="T12" fmla="*/ 83 w 83"/>
                    <a:gd name="T13" fmla="*/ 2 h 33"/>
                    <a:gd name="T14" fmla="*/ 46 w 83"/>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33">
                      <a:moveTo>
                        <a:pt x="46" y="33"/>
                      </a:moveTo>
                      <a:cubicBezTo>
                        <a:pt x="45" y="33"/>
                        <a:pt x="45" y="33"/>
                        <a:pt x="44" y="32"/>
                      </a:cubicBezTo>
                      <a:cubicBezTo>
                        <a:pt x="36" y="29"/>
                        <a:pt x="2" y="3"/>
                        <a:pt x="0" y="2"/>
                      </a:cubicBezTo>
                      <a:cubicBezTo>
                        <a:pt x="2" y="0"/>
                        <a:pt x="2" y="0"/>
                        <a:pt x="2" y="0"/>
                      </a:cubicBezTo>
                      <a:cubicBezTo>
                        <a:pt x="2" y="0"/>
                        <a:pt x="37" y="26"/>
                        <a:pt x="45" y="30"/>
                      </a:cubicBezTo>
                      <a:cubicBezTo>
                        <a:pt x="50" y="32"/>
                        <a:pt x="69" y="14"/>
                        <a:pt x="81" y="0"/>
                      </a:cubicBezTo>
                      <a:cubicBezTo>
                        <a:pt x="83" y="2"/>
                        <a:pt x="83" y="2"/>
                        <a:pt x="83" y="2"/>
                      </a:cubicBezTo>
                      <a:cubicBezTo>
                        <a:pt x="79" y="8"/>
                        <a:pt x="56" y="33"/>
                        <a:pt x="46" y="33"/>
                      </a:cubicBezTo>
                      <a:close/>
                    </a:path>
                  </a:pathLst>
                </a:custGeom>
                <a:solidFill>
                  <a:schemeClr val="bg1">
                    <a:lumMod val="85000"/>
                  </a:schemeClr>
                </a:solidFill>
                <a:ln>
                  <a:noFill/>
                </a:ln>
              </p:spPr>
              <p:txBody>
                <a:bodyPr anchor="ctr"/>
                <a:lstStyle/>
                <a:p>
                  <a:pPr algn="ctr"/>
                  <a:endParaRPr/>
                </a:p>
              </p:txBody>
            </p:sp>
            <p:sp>
              <p:nvSpPr>
                <p:cNvPr id="61" name="isḷiḓê"/>
                <p:cNvSpPr/>
                <p:nvPr/>
              </p:nvSpPr>
              <p:spPr bwMode="auto">
                <a:xfrm>
                  <a:off x="5100057" y="3220170"/>
                  <a:ext cx="93606" cy="11105"/>
                </a:xfrm>
                <a:prstGeom prst="rect">
                  <a:avLst/>
                </a:prstGeom>
                <a:solidFill>
                  <a:schemeClr val="bg1">
                    <a:lumMod val="85000"/>
                  </a:schemeClr>
                </a:solidFill>
                <a:ln>
                  <a:noFill/>
                </a:ln>
              </p:spPr>
              <p:txBody>
                <a:bodyPr anchor="ctr"/>
                <a:lstStyle/>
                <a:p>
                  <a:pPr algn="ctr"/>
                  <a:endParaRPr/>
                </a:p>
              </p:txBody>
            </p:sp>
            <p:sp>
              <p:nvSpPr>
                <p:cNvPr id="62" name="iṧ1ïḋê"/>
                <p:cNvSpPr/>
                <p:nvPr/>
              </p:nvSpPr>
              <p:spPr bwMode="auto">
                <a:xfrm>
                  <a:off x="5111163" y="3332815"/>
                  <a:ext cx="98366" cy="11105"/>
                </a:xfrm>
                <a:prstGeom prst="rect">
                  <a:avLst/>
                </a:prstGeom>
                <a:solidFill>
                  <a:schemeClr val="bg1">
                    <a:lumMod val="85000"/>
                  </a:schemeClr>
                </a:solidFill>
                <a:ln>
                  <a:noFill/>
                </a:ln>
              </p:spPr>
              <p:txBody>
                <a:bodyPr anchor="ctr"/>
                <a:lstStyle/>
                <a:p>
                  <a:pPr algn="ctr"/>
                  <a:endParaRPr/>
                </a:p>
              </p:txBody>
            </p:sp>
            <p:sp>
              <p:nvSpPr>
                <p:cNvPr id="63" name="íṡ1ídé"/>
                <p:cNvSpPr/>
                <p:nvPr/>
              </p:nvSpPr>
              <p:spPr bwMode="auto">
                <a:xfrm>
                  <a:off x="5057221" y="3277286"/>
                  <a:ext cx="136443" cy="11105"/>
                </a:xfrm>
                <a:prstGeom prst="rect">
                  <a:avLst/>
                </a:prstGeom>
                <a:solidFill>
                  <a:schemeClr val="bg1">
                    <a:lumMod val="85000"/>
                  </a:schemeClr>
                </a:solidFill>
                <a:ln>
                  <a:noFill/>
                </a:ln>
              </p:spPr>
              <p:txBody>
                <a:bodyPr anchor="ctr"/>
                <a:lstStyle/>
                <a:p>
                  <a:pPr algn="ctr"/>
                  <a:endParaRPr/>
                </a:p>
              </p:txBody>
            </p:sp>
          </p:grpSp>
          <p:grpSp>
            <p:nvGrpSpPr>
              <p:cNvPr id="50" name="ïṡ1ïḑè"/>
              <p:cNvGrpSpPr/>
              <p:nvPr/>
            </p:nvGrpSpPr>
            <p:grpSpPr>
              <a:xfrm>
                <a:off x="3859160" y="4537310"/>
                <a:ext cx="325243" cy="337935"/>
                <a:chOff x="5125442" y="3615221"/>
                <a:chExt cx="325243" cy="337935"/>
              </a:xfrm>
            </p:grpSpPr>
            <p:sp>
              <p:nvSpPr>
                <p:cNvPr id="55" name="iš1iḋê"/>
                <p:cNvSpPr/>
                <p:nvPr/>
              </p:nvSpPr>
              <p:spPr bwMode="auto">
                <a:xfrm>
                  <a:off x="5204769" y="3615221"/>
                  <a:ext cx="166588" cy="165001"/>
                </a:xfrm>
                <a:custGeom>
                  <a:avLst/>
                  <a:gdLst>
                    <a:gd name="T0" fmla="*/ 22 w 44"/>
                    <a:gd name="T1" fmla="*/ 44 h 44"/>
                    <a:gd name="T2" fmla="*/ 0 w 44"/>
                    <a:gd name="T3" fmla="*/ 22 h 44"/>
                    <a:gd name="T4" fmla="*/ 22 w 44"/>
                    <a:gd name="T5" fmla="*/ 0 h 44"/>
                    <a:gd name="T6" fmla="*/ 44 w 44"/>
                    <a:gd name="T7" fmla="*/ 22 h 44"/>
                    <a:gd name="T8" fmla="*/ 22 w 44"/>
                    <a:gd name="T9" fmla="*/ 44 h 44"/>
                    <a:gd name="T10" fmla="*/ 22 w 44"/>
                    <a:gd name="T11" fmla="*/ 3 h 44"/>
                    <a:gd name="T12" fmla="*/ 3 w 44"/>
                    <a:gd name="T13" fmla="*/ 22 h 44"/>
                    <a:gd name="T14" fmla="*/ 22 w 44"/>
                    <a:gd name="T15" fmla="*/ 41 h 44"/>
                    <a:gd name="T16" fmla="*/ 41 w 44"/>
                    <a:gd name="T17" fmla="*/ 22 h 44"/>
                    <a:gd name="T18" fmla="*/ 22 w 44"/>
                    <a:gd name="T19" fmla="*/ 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10" y="44"/>
                        <a:pt x="0" y="34"/>
                        <a:pt x="0" y="22"/>
                      </a:cubicBezTo>
                      <a:cubicBezTo>
                        <a:pt x="0" y="10"/>
                        <a:pt x="10" y="0"/>
                        <a:pt x="22" y="0"/>
                      </a:cubicBezTo>
                      <a:cubicBezTo>
                        <a:pt x="34" y="0"/>
                        <a:pt x="44" y="10"/>
                        <a:pt x="44" y="22"/>
                      </a:cubicBezTo>
                      <a:cubicBezTo>
                        <a:pt x="44" y="34"/>
                        <a:pt x="34" y="44"/>
                        <a:pt x="22" y="44"/>
                      </a:cubicBezTo>
                      <a:close/>
                      <a:moveTo>
                        <a:pt x="22" y="3"/>
                      </a:moveTo>
                      <a:cubicBezTo>
                        <a:pt x="11" y="3"/>
                        <a:pt x="3" y="12"/>
                        <a:pt x="3" y="22"/>
                      </a:cubicBezTo>
                      <a:cubicBezTo>
                        <a:pt x="3" y="33"/>
                        <a:pt x="11" y="41"/>
                        <a:pt x="22" y="41"/>
                      </a:cubicBezTo>
                      <a:cubicBezTo>
                        <a:pt x="32" y="41"/>
                        <a:pt x="41" y="33"/>
                        <a:pt x="41" y="22"/>
                      </a:cubicBezTo>
                      <a:cubicBezTo>
                        <a:pt x="41" y="12"/>
                        <a:pt x="32" y="3"/>
                        <a:pt x="22" y="3"/>
                      </a:cubicBezTo>
                      <a:close/>
                    </a:path>
                  </a:pathLst>
                </a:custGeom>
                <a:solidFill>
                  <a:schemeClr val="bg1">
                    <a:lumMod val="85000"/>
                  </a:schemeClr>
                </a:solidFill>
                <a:ln>
                  <a:noFill/>
                </a:ln>
              </p:spPr>
              <p:txBody>
                <a:bodyPr anchor="ctr"/>
                <a:lstStyle/>
                <a:p>
                  <a:pPr algn="ctr"/>
                  <a:endParaRPr/>
                </a:p>
              </p:txBody>
            </p:sp>
            <p:sp>
              <p:nvSpPr>
                <p:cNvPr id="56" name="işļiḋé"/>
                <p:cNvSpPr/>
                <p:nvPr/>
              </p:nvSpPr>
              <p:spPr bwMode="auto">
                <a:xfrm>
                  <a:off x="5125442" y="3783394"/>
                  <a:ext cx="325243" cy="169760"/>
                </a:xfrm>
                <a:custGeom>
                  <a:avLst/>
                  <a:gdLst>
                    <a:gd name="T0" fmla="*/ 86 w 86"/>
                    <a:gd name="T1" fmla="*/ 45 h 45"/>
                    <a:gd name="T2" fmla="*/ 0 w 86"/>
                    <a:gd name="T3" fmla="*/ 45 h 45"/>
                    <a:gd name="T4" fmla="*/ 0 w 86"/>
                    <a:gd name="T5" fmla="*/ 44 h 45"/>
                    <a:gd name="T6" fmla="*/ 43 w 86"/>
                    <a:gd name="T7" fmla="*/ 0 h 45"/>
                    <a:gd name="T8" fmla="*/ 86 w 86"/>
                    <a:gd name="T9" fmla="*/ 44 h 45"/>
                    <a:gd name="T10" fmla="*/ 86 w 86"/>
                    <a:gd name="T11" fmla="*/ 45 h 45"/>
                    <a:gd name="T12" fmla="*/ 3 w 86"/>
                    <a:gd name="T13" fmla="*/ 42 h 45"/>
                    <a:gd name="T14" fmla="*/ 83 w 86"/>
                    <a:gd name="T15" fmla="*/ 42 h 45"/>
                    <a:gd name="T16" fmla="*/ 43 w 86"/>
                    <a:gd name="T17" fmla="*/ 3 h 45"/>
                    <a:gd name="T18" fmla="*/ 3 w 86"/>
                    <a:gd name="T19" fmla="*/ 4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45">
                      <a:moveTo>
                        <a:pt x="86" y="45"/>
                      </a:moveTo>
                      <a:cubicBezTo>
                        <a:pt x="0" y="45"/>
                        <a:pt x="0" y="45"/>
                        <a:pt x="0" y="45"/>
                      </a:cubicBezTo>
                      <a:cubicBezTo>
                        <a:pt x="0" y="44"/>
                        <a:pt x="0" y="44"/>
                        <a:pt x="0" y="44"/>
                      </a:cubicBezTo>
                      <a:cubicBezTo>
                        <a:pt x="0" y="20"/>
                        <a:pt x="19" y="0"/>
                        <a:pt x="43" y="0"/>
                      </a:cubicBezTo>
                      <a:cubicBezTo>
                        <a:pt x="67" y="0"/>
                        <a:pt x="86" y="20"/>
                        <a:pt x="86" y="44"/>
                      </a:cubicBezTo>
                      <a:lnTo>
                        <a:pt x="86" y="45"/>
                      </a:lnTo>
                      <a:close/>
                      <a:moveTo>
                        <a:pt x="3" y="42"/>
                      </a:moveTo>
                      <a:cubicBezTo>
                        <a:pt x="83" y="42"/>
                        <a:pt x="83" y="42"/>
                        <a:pt x="83" y="42"/>
                      </a:cubicBezTo>
                      <a:cubicBezTo>
                        <a:pt x="82" y="21"/>
                        <a:pt x="64" y="3"/>
                        <a:pt x="43" y="3"/>
                      </a:cubicBezTo>
                      <a:cubicBezTo>
                        <a:pt x="21" y="3"/>
                        <a:pt x="4" y="21"/>
                        <a:pt x="3" y="42"/>
                      </a:cubicBezTo>
                      <a:close/>
                    </a:path>
                  </a:pathLst>
                </a:custGeom>
                <a:solidFill>
                  <a:schemeClr val="bg1">
                    <a:lumMod val="85000"/>
                  </a:schemeClr>
                </a:solidFill>
                <a:ln>
                  <a:noFill/>
                </a:ln>
              </p:spPr>
              <p:txBody>
                <a:bodyPr anchor="ctr"/>
                <a:lstStyle/>
                <a:p>
                  <a:pPr algn="ctr"/>
                  <a:endParaRPr/>
                </a:p>
              </p:txBody>
            </p:sp>
            <p:sp>
              <p:nvSpPr>
                <p:cNvPr id="57" name="işḻíďè"/>
                <p:cNvSpPr/>
                <p:nvPr/>
              </p:nvSpPr>
              <p:spPr bwMode="auto">
                <a:xfrm>
                  <a:off x="5250779" y="3791327"/>
                  <a:ext cx="71395" cy="49182"/>
                </a:xfrm>
                <a:custGeom>
                  <a:avLst/>
                  <a:gdLst>
                    <a:gd name="T0" fmla="*/ 10 w 19"/>
                    <a:gd name="T1" fmla="*/ 13 h 13"/>
                    <a:gd name="T2" fmla="*/ 0 w 19"/>
                    <a:gd name="T3" fmla="*/ 1 h 13"/>
                    <a:gd name="T4" fmla="*/ 3 w 19"/>
                    <a:gd name="T5" fmla="*/ 0 h 13"/>
                    <a:gd name="T6" fmla="*/ 10 w 19"/>
                    <a:gd name="T7" fmla="*/ 10 h 13"/>
                    <a:gd name="T8" fmla="*/ 16 w 19"/>
                    <a:gd name="T9" fmla="*/ 0 h 13"/>
                    <a:gd name="T10" fmla="*/ 19 w 19"/>
                    <a:gd name="T11" fmla="*/ 1 h 13"/>
                    <a:gd name="T12" fmla="*/ 10 w 19"/>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19" h="13">
                      <a:moveTo>
                        <a:pt x="10" y="13"/>
                      </a:moveTo>
                      <a:cubicBezTo>
                        <a:pt x="4" y="13"/>
                        <a:pt x="1" y="3"/>
                        <a:pt x="0" y="1"/>
                      </a:cubicBezTo>
                      <a:cubicBezTo>
                        <a:pt x="3" y="0"/>
                        <a:pt x="3" y="0"/>
                        <a:pt x="3" y="0"/>
                      </a:cubicBezTo>
                      <a:cubicBezTo>
                        <a:pt x="4" y="4"/>
                        <a:pt x="7" y="10"/>
                        <a:pt x="10" y="10"/>
                      </a:cubicBezTo>
                      <a:cubicBezTo>
                        <a:pt x="12" y="10"/>
                        <a:pt x="15" y="4"/>
                        <a:pt x="16" y="0"/>
                      </a:cubicBezTo>
                      <a:cubicBezTo>
                        <a:pt x="19" y="1"/>
                        <a:pt x="19" y="1"/>
                        <a:pt x="19" y="1"/>
                      </a:cubicBezTo>
                      <a:cubicBezTo>
                        <a:pt x="19" y="3"/>
                        <a:pt x="15" y="13"/>
                        <a:pt x="10" y="13"/>
                      </a:cubicBezTo>
                      <a:close/>
                    </a:path>
                  </a:pathLst>
                </a:custGeom>
                <a:solidFill>
                  <a:schemeClr val="bg1">
                    <a:lumMod val="85000"/>
                  </a:schemeClr>
                </a:solidFill>
                <a:ln>
                  <a:noFill/>
                </a:ln>
              </p:spPr>
              <p:txBody>
                <a:bodyPr anchor="ctr"/>
                <a:lstStyle/>
                <a:p>
                  <a:pPr algn="ctr"/>
                  <a:endParaRPr/>
                </a:p>
              </p:txBody>
            </p:sp>
            <p:sp>
              <p:nvSpPr>
                <p:cNvPr id="58" name="íşḷidê"/>
                <p:cNvSpPr/>
                <p:nvPr/>
              </p:nvSpPr>
              <p:spPr bwMode="auto">
                <a:xfrm>
                  <a:off x="5250779" y="3829405"/>
                  <a:ext cx="79327" cy="123751"/>
                </a:xfrm>
                <a:custGeom>
                  <a:avLst/>
                  <a:gdLst>
                    <a:gd name="T0" fmla="*/ 21 w 21"/>
                    <a:gd name="T1" fmla="*/ 33 h 33"/>
                    <a:gd name="T2" fmla="*/ 0 w 21"/>
                    <a:gd name="T3" fmla="*/ 33 h 33"/>
                    <a:gd name="T4" fmla="*/ 0 w 21"/>
                    <a:gd name="T5" fmla="*/ 32 h 33"/>
                    <a:gd name="T6" fmla="*/ 10 w 21"/>
                    <a:gd name="T7" fmla="*/ 0 h 33"/>
                    <a:gd name="T8" fmla="*/ 21 w 21"/>
                    <a:gd name="T9" fmla="*/ 32 h 33"/>
                    <a:gd name="T10" fmla="*/ 21 w 21"/>
                    <a:gd name="T11" fmla="*/ 33 h 33"/>
                    <a:gd name="T12" fmla="*/ 3 w 21"/>
                    <a:gd name="T13" fmla="*/ 30 h 33"/>
                    <a:gd name="T14" fmla="*/ 17 w 21"/>
                    <a:gd name="T15" fmla="*/ 30 h 33"/>
                    <a:gd name="T16" fmla="*/ 10 w 21"/>
                    <a:gd name="T17" fmla="*/ 3 h 33"/>
                    <a:gd name="T18" fmla="*/ 3 w 21"/>
                    <a:gd name="T19"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3">
                      <a:moveTo>
                        <a:pt x="21" y="33"/>
                      </a:moveTo>
                      <a:cubicBezTo>
                        <a:pt x="0" y="33"/>
                        <a:pt x="0" y="33"/>
                        <a:pt x="0" y="33"/>
                      </a:cubicBezTo>
                      <a:cubicBezTo>
                        <a:pt x="0" y="32"/>
                        <a:pt x="0" y="32"/>
                        <a:pt x="0" y="32"/>
                      </a:cubicBezTo>
                      <a:cubicBezTo>
                        <a:pt x="1" y="22"/>
                        <a:pt x="3" y="0"/>
                        <a:pt x="10" y="0"/>
                      </a:cubicBezTo>
                      <a:cubicBezTo>
                        <a:pt x="17" y="0"/>
                        <a:pt x="20" y="22"/>
                        <a:pt x="21" y="32"/>
                      </a:cubicBezTo>
                      <a:lnTo>
                        <a:pt x="21" y="33"/>
                      </a:lnTo>
                      <a:close/>
                      <a:moveTo>
                        <a:pt x="3" y="30"/>
                      </a:moveTo>
                      <a:cubicBezTo>
                        <a:pt x="17" y="30"/>
                        <a:pt x="17" y="30"/>
                        <a:pt x="17" y="30"/>
                      </a:cubicBezTo>
                      <a:cubicBezTo>
                        <a:pt x="16" y="15"/>
                        <a:pt x="12" y="3"/>
                        <a:pt x="10" y="3"/>
                      </a:cubicBezTo>
                      <a:cubicBezTo>
                        <a:pt x="7" y="3"/>
                        <a:pt x="4" y="15"/>
                        <a:pt x="3" y="30"/>
                      </a:cubicBezTo>
                      <a:close/>
                    </a:path>
                  </a:pathLst>
                </a:custGeom>
                <a:solidFill>
                  <a:schemeClr val="bg1">
                    <a:lumMod val="85000"/>
                  </a:schemeClr>
                </a:solidFill>
                <a:ln>
                  <a:noFill/>
                </a:ln>
              </p:spPr>
              <p:txBody>
                <a:bodyPr anchor="ctr"/>
                <a:lstStyle/>
                <a:p>
                  <a:pPr algn="ctr"/>
                  <a:endParaRPr/>
                </a:p>
              </p:txBody>
            </p:sp>
          </p:grpSp>
          <p:grpSp>
            <p:nvGrpSpPr>
              <p:cNvPr id="51" name="îṥ1ídê"/>
              <p:cNvGrpSpPr/>
              <p:nvPr/>
            </p:nvGrpSpPr>
            <p:grpSpPr>
              <a:xfrm>
                <a:off x="1682532" y="3174341"/>
                <a:ext cx="214184" cy="315721"/>
                <a:chOff x="5303135" y="5279509"/>
                <a:chExt cx="214184" cy="315721"/>
              </a:xfrm>
            </p:grpSpPr>
            <p:sp>
              <p:nvSpPr>
                <p:cNvPr id="52" name="ïśľíḋé"/>
                <p:cNvSpPr/>
                <p:nvPr/>
              </p:nvSpPr>
              <p:spPr bwMode="auto">
                <a:xfrm>
                  <a:off x="5303135" y="5323932"/>
                  <a:ext cx="214184" cy="236395"/>
                </a:xfrm>
                <a:custGeom>
                  <a:avLst/>
                  <a:gdLst>
                    <a:gd name="T0" fmla="*/ 34 w 57"/>
                    <a:gd name="T1" fmla="*/ 63 h 63"/>
                    <a:gd name="T2" fmla="*/ 5 w 57"/>
                    <a:gd name="T3" fmla="*/ 54 h 63"/>
                    <a:gd name="T4" fmla="*/ 5 w 57"/>
                    <a:gd name="T5" fmla="*/ 54 h 63"/>
                    <a:gd name="T6" fmla="*/ 7 w 57"/>
                    <a:gd name="T7" fmla="*/ 45 h 63"/>
                    <a:gd name="T8" fmla="*/ 9 w 57"/>
                    <a:gd name="T9" fmla="*/ 44 h 63"/>
                    <a:gd name="T10" fmla="*/ 12 w 57"/>
                    <a:gd name="T11" fmla="*/ 44 h 63"/>
                    <a:gd name="T12" fmla="*/ 22 w 57"/>
                    <a:gd name="T13" fmla="*/ 44 h 63"/>
                    <a:gd name="T14" fmla="*/ 32 w 57"/>
                    <a:gd name="T15" fmla="*/ 43 h 63"/>
                    <a:gd name="T16" fmla="*/ 24 w 57"/>
                    <a:gd name="T17" fmla="*/ 40 h 63"/>
                    <a:gd name="T18" fmla="*/ 16 w 57"/>
                    <a:gd name="T19" fmla="*/ 38 h 63"/>
                    <a:gd name="T20" fmla="*/ 0 w 57"/>
                    <a:gd name="T21" fmla="*/ 18 h 63"/>
                    <a:gd name="T22" fmla="*/ 22 w 57"/>
                    <a:gd name="T23" fmla="*/ 0 h 63"/>
                    <a:gd name="T24" fmla="*/ 50 w 57"/>
                    <a:gd name="T25" fmla="*/ 9 h 63"/>
                    <a:gd name="T26" fmla="*/ 50 w 57"/>
                    <a:gd name="T27" fmla="*/ 10 h 63"/>
                    <a:gd name="T28" fmla="*/ 50 w 57"/>
                    <a:gd name="T29" fmla="*/ 23 h 63"/>
                    <a:gd name="T30" fmla="*/ 47 w 57"/>
                    <a:gd name="T31" fmla="*/ 23 h 63"/>
                    <a:gd name="T32" fmla="*/ 47 w 57"/>
                    <a:gd name="T33" fmla="*/ 23 h 63"/>
                    <a:gd name="T34" fmla="*/ 27 w 57"/>
                    <a:gd name="T35" fmla="*/ 16 h 63"/>
                    <a:gd name="T36" fmla="*/ 24 w 57"/>
                    <a:gd name="T37" fmla="*/ 19 h 63"/>
                    <a:gd name="T38" fmla="*/ 33 w 57"/>
                    <a:gd name="T39" fmla="*/ 23 h 63"/>
                    <a:gd name="T40" fmla="*/ 38 w 57"/>
                    <a:gd name="T41" fmla="*/ 24 h 63"/>
                    <a:gd name="T42" fmla="*/ 57 w 57"/>
                    <a:gd name="T43" fmla="*/ 44 h 63"/>
                    <a:gd name="T44" fmla="*/ 34 w 57"/>
                    <a:gd name="T45" fmla="*/ 63 h 63"/>
                    <a:gd name="T46" fmla="*/ 8 w 57"/>
                    <a:gd name="T47" fmla="*/ 53 h 63"/>
                    <a:gd name="T48" fmla="*/ 34 w 57"/>
                    <a:gd name="T49" fmla="*/ 60 h 63"/>
                    <a:gd name="T50" fmla="*/ 54 w 57"/>
                    <a:gd name="T51" fmla="*/ 44 h 63"/>
                    <a:gd name="T52" fmla="*/ 37 w 57"/>
                    <a:gd name="T53" fmla="*/ 27 h 63"/>
                    <a:gd name="T54" fmla="*/ 32 w 57"/>
                    <a:gd name="T55" fmla="*/ 26 h 63"/>
                    <a:gd name="T56" fmla="*/ 21 w 57"/>
                    <a:gd name="T57" fmla="*/ 19 h 63"/>
                    <a:gd name="T58" fmla="*/ 27 w 57"/>
                    <a:gd name="T59" fmla="*/ 13 h 63"/>
                    <a:gd name="T60" fmla="*/ 47 w 57"/>
                    <a:gd name="T61" fmla="*/ 19 h 63"/>
                    <a:gd name="T62" fmla="*/ 47 w 57"/>
                    <a:gd name="T63" fmla="*/ 10 h 63"/>
                    <a:gd name="T64" fmla="*/ 22 w 57"/>
                    <a:gd name="T65" fmla="*/ 3 h 63"/>
                    <a:gd name="T66" fmla="*/ 3 w 57"/>
                    <a:gd name="T67" fmla="*/ 18 h 63"/>
                    <a:gd name="T68" fmla="*/ 17 w 57"/>
                    <a:gd name="T69" fmla="*/ 35 h 63"/>
                    <a:gd name="T70" fmla="*/ 25 w 57"/>
                    <a:gd name="T71" fmla="*/ 37 h 63"/>
                    <a:gd name="T72" fmla="*/ 35 w 57"/>
                    <a:gd name="T73" fmla="*/ 43 h 63"/>
                    <a:gd name="T74" fmla="*/ 22 w 57"/>
                    <a:gd name="T75" fmla="*/ 47 h 63"/>
                    <a:gd name="T76" fmla="*/ 11 w 57"/>
                    <a:gd name="T77" fmla="*/ 47 h 63"/>
                    <a:gd name="T78" fmla="*/ 9 w 57"/>
                    <a:gd name="T79" fmla="*/ 47 h 63"/>
                    <a:gd name="T80" fmla="*/ 8 w 57"/>
                    <a:gd name="T81" fmla="*/ 5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7" h="63">
                      <a:moveTo>
                        <a:pt x="34" y="63"/>
                      </a:moveTo>
                      <a:cubicBezTo>
                        <a:pt x="26" y="63"/>
                        <a:pt x="9" y="59"/>
                        <a:pt x="5" y="54"/>
                      </a:cubicBezTo>
                      <a:cubicBezTo>
                        <a:pt x="5" y="54"/>
                        <a:pt x="5" y="54"/>
                        <a:pt x="5" y="54"/>
                      </a:cubicBezTo>
                      <a:cubicBezTo>
                        <a:pt x="5" y="52"/>
                        <a:pt x="5" y="47"/>
                        <a:pt x="7" y="45"/>
                      </a:cubicBezTo>
                      <a:cubicBezTo>
                        <a:pt x="7" y="44"/>
                        <a:pt x="8" y="44"/>
                        <a:pt x="9" y="44"/>
                      </a:cubicBezTo>
                      <a:cubicBezTo>
                        <a:pt x="10" y="44"/>
                        <a:pt x="10" y="44"/>
                        <a:pt x="12" y="44"/>
                      </a:cubicBezTo>
                      <a:cubicBezTo>
                        <a:pt x="14" y="44"/>
                        <a:pt x="18" y="44"/>
                        <a:pt x="22" y="44"/>
                      </a:cubicBezTo>
                      <a:cubicBezTo>
                        <a:pt x="29" y="44"/>
                        <a:pt x="31" y="43"/>
                        <a:pt x="32" y="43"/>
                      </a:cubicBezTo>
                      <a:cubicBezTo>
                        <a:pt x="31" y="42"/>
                        <a:pt x="27" y="41"/>
                        <a:pt x="24" y="40"/>
                      </a:cubicBezTo>
                      <a:cubicBezTo>
                        <a:pt x="22" y="39"/>
                        <a:pt x="19" y="39"/>
                        <a:pt x="16" y="38"/>
                      </a:cubicBezTo>
                      <a:cubicBezTo>
                        <a:pt x="5" y="34"/>
                        <a:pt x="0" y="27"/>
                        <a:pt x="0" y="18"/>
                      </a:cubicBezTo>
                      <a:cubicBezTo>
                        <a:pt x="0" y="5"/>
                        <a:pt x="13" y="0"/>
                        <a:pt x="22" y="0"/>
                      </a:cubicBezTo>
                      <a:cubicBezTo>
                        <a:pt x="29" y="0"/>
                        <a:pt x="47" y="3"/>
                        <a:pt x="50" y="9"/>
                      </a:cubicBezTo>
                      <a:cubicBezTo>
                        <a:pt x="50" y="10"/>
                        <a:pt x="50" y="10"/>
                        <a:pt x="50" y="10"/>
                      </a:cubicBezTo>
                      <a:cubicBezTo>
                        <a:pt x="50" y="23"/>
                        <a:pt x="50" y="23"/>
                        <a:pt x="50" y="23"/>
                      </a:cubicBezTo>
                      <a:cubicBezTo>
                        <a:pt x="47" y="23"/>
                        <a:pt x="47" y="23"/>
                        <a:pt x="47" y="23"/>
                      </a:cubicBezTo>
                      <a:cubicBezTo>
                        <a:pt x="47" y="23"/>
                        <a:pt x="47" y="23"/>
                        <a:pt x="47" y="23"/>
                      </a:cubicBezTo>
                      <a:cubicBezTo>
                        <a:pt x="47" y="20"/>
                        <a:pt x="34" y="16"/>
                        <a:pt x="27" y="16"/>
                      </a:cubicBezTo>
                      <a:cubicBezTo>
                        <a:pt x="26" y="16"/>
                        <a:pt x="24" y="16"/>
                        <a:pt x="24" y="19"/>
                      </a:cubicBezTo>
                      <a:cubicBezTo>
                        <a:pt x="24" y="20"/>
                        <a:pt x="29" y="22"/>
                        <a:pt x="33" y="23"/>
                      </a:cubicBezTo>
                      <a:cubicBezTo>
                        <a:pt x="35" y="23"/>
                        <a:pt x="36" y="24"/>
                        <a:pt x="38" y="24"/>
                      </a:cubicBezTo>
                      <a:cubicBezTo>
                        <a:pt x="46" y="27"/>
                        <a:pt x="57" y="31"/>
                        <a:pt x="57" y="44"/>
                      </a:cubicBezTo>
                      <a:cubicBezTo>
                        <a:pt x="57" y="57"/>
                        <a:pt x="45" y="63"/>
                        <a:pt x="34" y="63"/>
                      </a:cubicBezTo>
                      <a:close/>
                      <a:moveTo>
                        <a:pt x="8" y="53"/>
                      </a:moveTo>
                      <a:cubicBezTo>
                        <a:pt x="11" y="56"/>
                        <a:pt x="26" y="60"/>
                        <a:pt x="34" y="60"/>
                      </a:cubicBezTo>
                      <a:cubicBezTo>
                        <a:pt x="44" y="60"/>
                        <a:pt x="54" y="55"/>
                        <a:pt x="54" y="44"/>
                      </a:cubicBezTo>
                      <a:cubicBezTo>
                        <a:pt x="54" y="33"/>
                        <a:pt x="45" y="30"/>
                        <a:pt x="37" y="27"/>
                      </a:cubicBezTo>
                      <a:cubicBezTo>
                        <a:pt x="35" y="27"/>
                        <a:pt x="34" y="26"/>
                        <a:pt x="32" y="26"/>
                      </a:cubicBezTo>
                      <a:cubicBezTo>
                        <a:pt x="26" y="24"/>
                        <a:pt x="21" y="22"/>
                        <a:pt x="21" y="19"/>
                      </a:cubicBezTo>
                      <a:cubicBezTo>
                        <a:pt x="21" y="15"/>
                        <a:pt x="24" y="13"/>
                        <a:pt x="27" y="13"/>
                      </a:cubicBezTo>
                      <a:cubicBezTo>
                        <a:pt x="31" y="13"/>
                        <a:pt x="42" y="15"/>
                        <a:pt x="47" y="19"/>
                      </a:cubicBezTo>
                      <a:cubicBezTo>
                        <a:pt x="47" y="10"/>
                        <a:pt x="47" y="10"/>
                        <a:pt x="47" y="10"/>
                      </a:cubicBezTo>
                      <a:cubicBezTo>
                        <a:pt x="45" y="7"/>
                        <a:pt x="30" y="3"/>
                        <a:pt x="22" y="3"/>
                      </a:cubicBezTo>
                      <a:cubicBezTo>
                        <a:pt x="14" y="3"/>
                        <a:pt x="3" y="7"/>
                        <a:pt x="3" y="18"/>
                      </a:cubicBezTo>
                      <a:cubicBezTo>
                        <a:pt x="3" y="26"/>
                        <a:pt x="7" y="32"/>
                        <a:pt x="17" y="35"/>
                      </a:cubicBezTo>
                      <a:cubicBezTo>
                        <a:pt x="20" y="36"/>
                        <a:pt x="23" y="37"/>
                        <a:pt x="25" y="37"/>
                      </a:cubicBezTo>
                      <a:cubicBezTo>
                        <a:pt x="31" y="39"/>
                        <a:pt x="35" y="40"/>
                        <a:pt x="35" y="43"/>
                      </a:cubicBezTo>
                      <a:cubicBezTo>
                        <a:pt x="35" y="46"/>
                        <a:pt x="32" y="47"/>
                        <a:pt x="22" y="47"/>
                      </a:cubicBezTo>
                      <a:cubicBezTo>
                        <a:pt x="18" y="47"/>
                        <a:pt x="14" y="47"/>
                        <a:pt x="11" y="47"/>
                      </a:cubicBezTo>
                      <a:cubicBezTo>
                        <a:pt x="10" y="47"/>
                        <a:pt x="10" y="47"/>
                        <a:pt x="9" y="47"/>
                      </a:cubicBezTo>
                      <a:cubicBezTo>
                        <a:pt x="8" y="48"/>
                        <a:pt x="8" y="51"/>
                        <a:pt x="8" y="53"/>
                      </a:cubicBezTo>
                      <a:close/>
                    </a:path>
                  </a:pathLst>
                </a:custGeom>
                <a:solidFill>
                  <a:schemeClr val="bg1">
                    <a:lumMod val="85000"/>
                  </a:schemeClr>
                </a:solidFill>
                <a:ln>
                  <a:noFill/>
                </a:ln>
              </p:spPr>
              <p:txBody>
                <a:bodyPr anchor="ctr"/>
                <a:lstStyle/>
                <a:p>
                  <a:pPr algn="ctr"/>
                  <a:endParaRPr/>
                </a:p>
              </p:txBody>
            </p:sp>
            <p:sp>
              <p:nvSpPr>
                <p:cNvPr id="53" name="ïṩḻïḑé"/>
                <p:cNvSpPr/>
                <p:nvPr/>
              </p:nvSpPr>
              <p:spPr bwMode="auto">
                <a:xfrm>
                  <a:off x="5371357" y="5279509"/>
                  <a:ext cx="82500" cy="60288"/>
                </a:xfrm>
                <a:custGeom>
                  <a:avLst/>
                  <a:gdLst>
                    <a:gd name="T0" fmla="*/ 45 w 52"/>
                    <a:gd name="T1" fmla="*/ 38 h 38"/>
                    <a:gd name="T2" fmla="*/ 38 w 52"/>
                    <a:gd name="T3" fmla="*/ 35 h 38"/>
                    <a:gd name="T4" fmla="*/ 42 w 52"/>
                    <a:gd name="T5" fmla="*/ 14 h 38"/>
                    <a:gd name="T6" fmla="*/ 7 w 52"/>
                    <a:gd name="T7" fmla="*/ 9 h 38"/>
                    <a:gd name="T8" fmla="*/ 12 w 52"/>
                    <a:gd name="T9" fmla="*/ 31 h 38"/>
                    <a:gd name="T10" fmla="*/ 4 w 52"/>
                    <a:gd name="T11" fmla="*/ 31 h 38"/>
                    <a:gd name="T12" fmla="*/ 0 w 52"/>
                    <a:gd name="T13" fmla="*/ 0 h 38"/>
                    <a:gd name="T14" fmla="*/ 52 w 52"/>
                    <a:gd name="T15" fmla="*/ 9 h 38"/>
                    <a:gd name="T16" fmla="*/ 45 w 52"/>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38">
                      <a:moveTo>
                        <a:pt x="45" y="38"/>
                      </a:moveTo>
                      <a:lnTo>
                        <a:pt x="38" y="35"/>
                      </a:lnTo>
                      <a:lnTo>
                        <a:pt x="42" y="14"/>
                      </a:lnTo>
                      <a:lnTo>
                        <a:pt x="7" y="9"/>
                      </a:lnTo>
                      <a:lnTo>
                        <a:pt x="12" y="31"/>
                      </a:lnTo>
                      <a:lnTo>
                        <a:pt x="4" y="31"/>
                      </a:lnTo>
                      <a:lnTo>
                        <a:pt x="0" y="0"/>
                      </a:lnTo>
                      <a:lnTo>
                        <a:pt x="52" y="9"/>
                      </a:lnTo>
                      <a:lnTo>
                        <a:pt x="45" y="38"/>
                      </a:lnTo>
                      <a:close/>
                    </a:path>
                  </a:pathLst>
                </a:custGeom>
                <a:solidFill>
                  <a:schemeClr val="bg1">
                    <a:lumMod val="85000"/>
                  </a:schemeClr>
                </a:solidFill>
                <a:ln>
                  <a:noFill/>
                </a:ln>
              </p:spPr>
              <p:txBody>
                <a:bodyPr anchor="ctr"/>
                <a:lstStyle/>
                <a:p>
                  <a:pPr algn="ctr"/>
                  <a:endParaRPr/>
                </a:p>
              </p:txBody>
            </p:sp>
            <p:sp>
              <p:nvSpPr>
                <p:cNvPr id="54" name="ïsḻïdê"/>
                <p:cNvSpPr/>
                <p:nvPr/>
              </p:nvSpPr>
              <p:spPr bwMode="auto">
                <a:xfrm>
                  <a:off x="5377703" y="5549221"/>
                  <a:ext cx="84087" cy="46009"/>
                </a:xfrm>
                <a:custGeom>
                  <a:avLst/>
                  <a:gdLst>
                    <a:gd name="T0" fmla="*/ 53 w 53"/>
                    <a:gd name="T1" fmla="*/ 29 h 29"/>
                    <a:gd name="T2" fmla="*/ 0 w 53"/>
                    <a:gd name="T3" fmla="*/ 29 h 29"/>
                    <a:gd name="T4" fmla="*/ 0 w 53"/>
                    <a:gd name="T5" fmla="*/ 0 h 29"/>
                    <a:gd name="T6" fmla="*/ 8 w 53"/>
                    <a:gd name="T7" fmla="*/ 0 h 29"/>
                    <a:gd name="T8" fmla="*/ 8 w 53"/>
                    <a:gd name="T9" fmla="*/ 22 h 29"/>
                    <a:gd name="T10" fmla="*/ 43 w 53"/>
                    <a:gd name="T11" fmla="*/ 22 h 29"/>
                    <a:gd name="T12" fmla="*/ 38 w 53"/>
                    <a:gd name="T13" fmla="*/ 5 h 29"/>
                    <a:gd name="T14" fmla="*/ 46 w 53"/>
                    <a:gd name="T15" fmla="*/ 3 h 29"/>
                    <a:gd name="T16" fmla="*/ 53 w 53"/>
                    <a:gd name="T17"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29">
                      <a:moveTo>
                        <a:pt x="53" y="29"/>
                      </a:moveTo>
                      <a:lnTo>
                        <a:pt x="0" y="29"/>
                      </a:lnTo>
                      <a:lnTo>
                        <a:pt x="0" y="0"/>
                      </a:lnTo>
                      <a:lnTo>
                        <a:pt x="8" y="0"/>
                      </a:lnTo>
                      <a:lnTo>
                        <a:pt x="8" y="22"/>
                      </a:lnTo>
                      <a:lnTo>
                        <a:pt x="43" y="22"/>
                      </a:lnTo>
                      <a:lnTo>
                        <a:pt x="38" y="5"/>
                      </a:lnTo>
                      <a:lnTo>
                        <a:pt x="46" y="3"/>
                      </a:lnTo>
                      <a:lnTo>
                        <a:pt x="53" y="29"/>
                      </a:lnTo>
                      <a:close/>
                    </a:path>
                  </a:pathLst>
                </a:custGeom>
                <a:solidFill>
                  <a:schemeClr val="bg1">
                    <a:lumMod val="85000"/>
                  </a:schemeClr>
                </a:solidFill>
                <a:ln>
                  <a:noFill/>
                </a:ln>
              </p:spPr>
              <p:txBody>
                <a:bodyPr anchor="ctr"/>
                <a:lstStyle/>
                <a:p>
                  <a:pPr algn="ctr"/>
                  <a:endParaRPr/>
                </a:p>
              </p:txBody>
            </p:sp>
          </p:grpSp>
        </p:grpSp>
        <p:sp>
          <p:nvSpPr>
            <p:cNvPr id="7" name="işļïḋè"/>
            <p:cNvSpPr/>
            <p:nvPr/>
          </p:nvSpPr>
          <p:spPr>
            <a:xfrm rot="5400000">
              <a:off x="980408" y="1391756"/>
              <a:ext cx="4464496" cy="4464496"/>
            </a:xfrm>
            <a:prstGeom prst="blockArc">
              <a:avLst>
                <a:gd name="adj1" fmla="val 10800000"/>
                <a:gd name="adj2" fmla="val 523590"/>
                <a:gd name="adj3" fmla="val 23000"/>
              </a:avLst>
            </a:prstGeom>
            <a:gradFill flip="none" rotWithShape="1">
              <a:gsLst>
                <a:gs pos="0">
                  <a:schemeClr val="accent1">
                    <a:lumMod val="5000"/>
                    <a:lumOff val="95000"/>
                    <a:alpha val="0"/>
                  </a:schemeClr>
                </a:gs>
                <a:gs pos="77000">
                  <a:schemeClr val="accent1">
                    <a:alpha val="23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p>
          </p:txBody>
        </p:sp>
        <p:sp>
          <p:nvSpPr>
            <p:cNvPr id="17" name="îśľíḑè"/>
            <p:cNvSpPr txBox="1"/>
            <p:nvPr/>
          </p:nvSpPr>
          <p:spPr>
            <a:xfrm>
              <a:off x="7128933" y="2921170"/>
              <a:ext cx="2963331" cy="364013"/>
            </a:xfrm>
            <a:prstGeom prst="rect">
              <a:avLst/>
            </a:prstGeom>
            <a:noFill/>
            <a:ln>
              <a:noFill/>
            </a:ln>
          </p:spPr>
          <p:txBody>
            <a:bodyPr wrap="none" lIns="90000" tIns="46800" rIns="90000" bIns="46800" anchor="t" anchorCtr="0">
              <a:noAutofit/>
            </a:bodyPr>
            <a:lstStyle/>
            <a:p>
              <a:pPr marL="0" marR="0" lvl="0" indent="0" algn="l" rtl="0">
                <a:spcBef>
                  <a:spcPts val="0"/>
                </a:spcBef>
                <a:spcAft>
                  <a:spcPts val="300"/>
                </a:spcAft>
                <a:buSzPct val="25000"/>
                <a:buNone/>
              </a:pPr>
              <a:r>
                <a:rPr lang="en-US" altLang="zh-CN" sz="8800" b="1" dirty="0"/>
                <a:t>Q&amp;A</a:t>
              </a:r>
              <a:endParaRPr lang="zh-CN" altLang="en-US" sz="8800" b="1" i="0" u="none" strike="noStrike" cap="none" baseline="0" dirty="0"/>
            </a:p>
          </p:txBody>
        </p:sp>
        <p:sp>
          <p:nvSpPr>
            <p:cNvPr id="10" name="íṣļíḑe"/>
            <p:cNvSpPr/>
            <p:nvPr/>
          </p:nvSpPr>
          <p:spPr>
            <a:xfrm>
              <a:off x="4683105" y="1926131"/>
              <a:ext cx="171610" cy="171610"/>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 name="îSḻïďé"/>
            <p:cNvSpPr/>
            <p:nvPr/>
          </p:nvSpPr>
          <p:spPr>
            <a:xfrm>
              <a:off x="5359657" y="3292328"/>
              <a:ext cx="171610" cy="171610"/>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2" name="ïšlîdè"/>
            <p:cNvSpPr/>
            <p:nvPr/>
          </p:nvSpPr>
          <p:spPr>
            <a:xfrm>
              <a:off x="5027656" y="4625899"/>
              <a:ext cx="171610" cy="171610"/>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9" name="文本框 8"/>
          <p:cNvSpPr txBox="1"/>
          <p:nvPr/>
        </p:nvSpPr>
        <p:spPr>
          <a:xfrm>
            <a:off x="1941742" y="3069485"/>
            <a:ext cx="3054350" cy="829945"/>
          </a:xfrm>
          <a:prstGeom prst="rect">
            <a:avLst/>
          </a:prstGeom>
          <a:noFill/>
        </p:spPr>
        <p:txBody>
          <a:bodyPr wrap="square" rtlCol="0">
            <a:spAutoFit/>
          </a:bodyPr>
          <a:lstStyle/>
          <a:p>
            <a:r>
              <a:rPr lang="en-US" altLang="zh-CN" sz="4800" b="1" dirty="0">
                <a:solidFill>
                  <a:schemeClr val="bg1">
                    <a:lumMod val="50000"/>
                  </a:schemeClr>
                </a:solidFill>
              </a:rPr>
              <a:t>x-NooBirds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par>
                                <p:cTn id="10" presetID="10"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527231" y="2407203"/>
            <a:ext cx="5064369" cy="2554545"/>
          </a:xfrm>
          <a:prstGeom prst="rect">
            <a:avLst/>
          </a:prstGeom>
          <a:noFill/>
        </p:spPr>
        <p:txBody>
          <a:bodyPr wrap="square" rtlCol="0">
            <a:spAutoFit/>
          </a:bodyPr>
          <a:lstStyle/>
          <a:p>
            <a:pPr algn="ctr"/>
            <a:r>
              <a:rPr lang="en-US" altLang="zh-CN" sz="8000" b="1" dirty="0">
                <a:solidFill>
                  <a:schemeClr val="bg1"/>
                </a:solidFill>
                <a:latin typeface="+mj-ea"/>
              </a:rPr>
              <a:t>THANK </a:t>
            </a:r>
          </a:p>
          <a:p>
            <a:pPr algn="ctr"/>
            <a:r>
              <a:rPr lang="en-US" altLang="zh-CN" sz="8000" b="1" dirty="0">
                <a:solidFill>
                  <a:schemeClr val="bg1"/>
                </a:solidFill>
                <a:latin typeface="+mj-ea"/>
              </a:rPr>
              <a:t>YOU</a:t>
            </a:r>
            <a:endParaRPr lang="zh-CN" altLang="en-US" sz="8000" b="1" dirty="0">
              <a:solidFill>
                <a:schemeClr val="bg1"/>
              </a:solidFill>
              <a:latin typeface="+mj-ea"/>
            </a:endParaRPr>
          </a:p>
        </p:txBody>
      </p:sp>
      <p:sp>
        <p:nvSpPr>
          <p:cNvPr id="5" name="Rectangle 4_1"/>
          <p:cNvSpPr/>
          <p:nvPr/>
        </p:nvSpPr>
        <p:spPr>
          <a:xfrm rot="2700000">
            <a:off x="3711552" y="1053000"/>
            <a:ext cx="4752000" cy="4752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6" name="矩形 5"/>
          <p:cNvSpPr/>
          <p:nvPr/>
        </p:nvSpPr>
        <p:spPr>
          <a:xfrm rot="2700000">
            <a:off x="4071552" y="1413000"/>
            <a:ext cx="4032000" cy="4032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Scale>
                                      <p:cBhvr>
                                        <p:cTn id="8" dur="250" autoRev="1" fill="hold">
                                          <p:stCondLst>
                                            <p:cond delay="0"/>
                                          </p:stCondLst>
                                        </p:cTn>
                                        <p:tgtEl>
                                          <p:spTgt spid="5"/>
                                        </p:tgtEl>
                                      </p:cBhvr>
                                      <p:by x="105000" y="105000"/>
                                      <p:from x="100000" y="100000"/>
                                      <p:to x="105000" y="105000"/>
                                    </p:animScale>
                                  </p:childTnLst>
                                </p:cTn>
                              </p:par>
                              <p:par>
                                <p:cTn id="9" presetID="10" presetClass="entr" presetSubtype="0" fill="hold" grpId="0" nodeType="withEffect">
                                  <p:stCondLst>
                                    <p:cond delay="25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animScale>
                                      <p:cBhvr>
                                        <p:cTn id="12" dur="250" autoRev="1" fill="hold">
                                          <p:stCondLst>
                                            <p:cond delay="0"/>
                                          </p:stCondLst>
                                        </p:cTn>
                                        <p:tgtEl>
                                          <p:spTgt spid="6"/>
                                        </p:tgtEl>
                                      </p:cBhvr>
                                      <p:by x="105000" y="105000"/>
                                      <p:from x="100000" y="100000"/>
                                      <p:to x="105000" y="105000"/>
                                    </p:animScale>
                                  </p:childTnLst>
                                </p:cTn>
                              </p:par>
                              <p:par>
                                <p:cTn id="13" presetID="10" presetClass="entr" presetSubtype="0" fill="hold" grpId="0" nodeType="withEffect">
                                  <p:stCondLst>
                                    <p:cond delay="50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animScale>
                                      <p:cBhvr>
                                        <p:cTn id="16" dur="250" autoRev="1" fill="hold">
                                          <p:stCondLst>
                                            <p:cond delay="0"/>
                                          </p:stCondLst>
                                        </p:cTn>
                                        <p:tgtEl>
                                          <p:spTgt spid="4"/>
                                        </p:tgtEl>
                                      </p:cBhvr>
                                      <p:by x="105000" y="105000"/>
                                      <p:from x="100000" y="100000"/>
                                      <p:to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1607820" cy="521970"/>
          </a:xfrm>
          <a:prstGeom prst="rect">
            <a:avLst/>
          </a:prstGeom>
        </p:spPr>
        <p:txBody>
          <a:bodyPr wrap="none">
            <a:spAutoFit/>
          </a:bodyPr>
          <a:lstStyle/>
          <a:p>
            <a:r>
              <a:rPr lang="zh-CN" altLang="en-US" sz="2800" b="1" dirty="0">
                <a:solidFill>
                  <a:schemeClr val="bg2">
                    <a:lumMod val="50000"/>
                  </a:schemeClr>
                </a:solidFill>
                <a:latin typeface="+mn-ea"/>
              </a:rPr>
              <a:t>立项背景</a:t>
            </a:r>
            <a:endParaRPr lang="zh-CN" altLang="en-US" sz="2800" dirty="0">
              <a:solidFill>
                <a:schemeClr val="bg2">
                  <a:lumMod val="50000"/>
                </a:schemeClr>
              </a:solidFill>
              <a:latin typeface="+mn-ea"/>
            </a:endParaRPr>
          </a:p>
        </p:txBody>
      </p:sp>
      <p:sp>
        <p:nvSpPr>
          <p:cNvPr id="74" name="任意多边形 16"/>
          <p:cNvSpPr/>
          <p:nvPr/>
        </p:nvSpPr>
        <p:spPr>
          <a:xfrm>
            <a:off x="2061588" y="2485022"/>
            <a:ext cx="1095093" cy="0"/>
          </a:xfrm>
          <a:custGeom>
            <a:avLst/>
            <a:gdLst>
              <a:gd name="connsiteX0" fmla="*/ 704850 w 704850"/>
              <a:gd name="connsiteY0" fmla="*/ 0 h 0"/>
              <a:gd name="connsiteX1" fmla="*/ 0 w 704850"/>
              <a:gd name="connsiteY1" fmla="*/ 0 h 0"/>
            </a:gdLst>
            <a:ahLst/>
            <a:cxnLst>
              <a:cxn ang="0">
                <a:pos x="connsiteX0" y="connsiteY0"/>
              </a:cxn>
              <a:cxn ang="0">
                <a:pos x="connsiteX1" y="connsiteY1"/>
              </a:cxn>
            </a:cxnLst>
            <a:rect l="l" t="t" r="r" b="b"/>
            <a:pathLst>
              <a:path w="704850">
                <a:moveTo>
                  <a:pt x="704850" y="0"/>
                </a:moveTo>
                <a:lnTo>
                  <a:pt x="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76" name="任意多边形 18"/>
          <p:cNvSpPr/>
          <p:nvPr/>
        </p:nvSpPr>
        <p:spPr>
          <a:xfrm>
            <a:off x="1478525" y="2869785"/>
            <a:ext cx="1515372" cy="0"/>
          </a:xfrm>
          <a:custGeom>
            <a:avLst/>
            <a:gdLst>
              <a:gd name="connsiteX0" fmla="*/ 975360 w 975360"/>
              <a:gd name="connsiteY0" fmla="*/ 0 h 0"/>
              <a:gd name="connsiteX1" fmla="*/ 0 w 975360"/>
              <a:gd name="connsiteY1" fmla="*/ 0 h 0"/>
            </a:gdLst>
            <a:ahLst/>
            <a:cxnLst>
              <a:cxn ang="0">
                <a:pos x="connsiteX0" y="connsiteY0"/>
              </a:cxn>
              <a:cxn ang="0">
                <a:pos x="connsiteX1" y="connsiteY1"/>
              </a:cxn>
            </a:cxnLst>
            <a:rect l="l" t="t" r="r" b="b"/>
            <a:pathLst>
              <a:path w="975360">
                <a:moveTo>
                  <a:pt x="975360" y="0"/>
                </a:moveTo>
                <a:lnTo>
                  <a:pt x="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01" name="任意多边形 20"/>
          <p:cNvSpPr/>
          <p:nvPr/>
        </p:nvSpPr>
        <p:spPr>
          <a:xfrm>
            <a:off x="1241748" y="3319661"/>
            <a:ext cx="1515372" cy="0"/>
          </a:xfrm>
          <a:custGeom>
            <a:avLst/>
            <a:gdLst>
              <a:gd name="connsiteX0" fmla="*/ 975360 w 975360"/>
              <a:gd name="connsiteY0" fmla="*/ 0 h 0"/>
              <a:gd name="connsiteX1" fmla="*/ 0 w 975360"/>
              <a:gd name="connsiteY1" fmla="*/ 0 h 0"/>
            </a:gdLst>
            <a:ahLst/>
            <a:cxnLst>
              <a:cxn ang="0">
                <a:pos x="connsiteX0" y="connsiteY0"/>
              </a:cxn>
              <a:cxn ang="0">
                <a:pos x="connsiteX1" y="connsiteY1"/>
              </a:cxn>
            </a:cxnLst>
            <a:rect l="l" t="t" r="r" b="b"/>
            <a:pathLst>
              <a:path w="975360">
                <a:moveTo>
                  <a:pt x="975360" y="0"/>
                </a:moveTo>
                <a:lnTo>
                  <a:pt x="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grpSp>
        <p:nvGrpSpPr>
          <p:cNvPr id="6" name="组合 5"/>
          <p:cNvGrpSpPr/>
          <p:nvPr/>
        </p:nvGrpSpPr>
        <p:grpSpPr>
          <a:xfrm>
            <a:off x="2247557" y="2410537"/>
            <a:ext cx="1874484" cy="2750065"/>
            <a:chOff x="2247557" y="2032949"/>
            <a:chExt cx="1874484" cy="2750065"/>
          </a:xfrm>
        </p:grpSpPr>
        <p:sp>
          <p:nvSpPr>
            <p:cNvPr id="70" name="Freeform 13"/>
            <p:cNvSpPr/>
            <p:nvPr/>
          </p:nvSpPr>
          <p:spPr bwMode="auto">
            <a:xfrm>
              <a:off x="2499133" y="2538566"/>
              <a:ext cx="1021101" cy="668402"/>
            </a:xfrm>
            <a:custGeom>
              <a:avLst/>
              <a:gdLst>
                <a:gd name="T0" fmla="*/ 61 w 175"/>
                <a:gd name="T1" fmla="*/ 33 h 114"/>
                <a:gd name="T2" fmla="*/ 30 w 175"/>
                <a:gd name="T3" fmla="*/ 74 h 114"/>
                <a:gd name="T4" fmla="*/ 0 w 175"/>
                <a:gd name="T5" fmla="*/ 114 h 114"/>
                <a:gd name="T6" fmla="*/ 175 w 175"/>
                <a:gd name="T7" fmla="*/ 45 h 114"/>
                <a:gd name="T8" fmla="*/ 145 w 175"/>
                <a:gd name="T9" fmla="*/ 0 h 114"/>
                <a:gd name="T10" fmla="*/ 61 w 175"/>
                <a:gd name="T11" fmla="*/ 33 h 114"/>
              </a:gdLst>
              <a:ahLst/>
              <a:cxnLst>
                <a:cxn ang="0">
                  <a:pos x="T0" y="T1"/>
                </a:cxn>
                <a:cxn ang="0">
                  <a:pos x="T2" y="T3"/>
                </a:cxn>
                <a:cxn ang="0">
                  <a:pos x="T4" y="T5"/>
                </a:cxn>
                <a:cxn ang="0">
                  <a:pos x="T6" y="T7"/>
                </a:cxn>
                <a:cxn ang="0">
                  <a:pos x="T8" y="T9"/>
                </a:cxn>
                <a:cxn ang="0">
                  <a:pos x="T10" y="T11"/>
                </a:cxn>
              </a:cxnLst>
              <a:rect l="0" t="0" r="r" b="b"/>
              <a:pathLst>
                <a:path w="175" h="114">
                  <a:moveTo>
                    <a:pt x="61" y="33"/>
                  </a:moveTo>
                  <a:cubicBezTo>
                    <a:pt x="51" y="47"/>
                    <a:pt x="41" y="61"/>
                    <a:pt x="30" y="74"/>
                  </a:cubicBezTo>
                  <a:cubicBezTo>
                    <a:pt x="19" y="87"/>
                    <a:pt x="9" y="100"/>
                    <a:pt x="0" y="114"/>
                  </a:cubicBezTo>
                  <a:cubicBezTo>
                    <a:pt x="175" y="45"/>
                    <a:pt x="175" y="45"/>
                    <a:pt x="175" y="45"/>
                  </a:cubicBezTo>
                  <a:cubicBezTo>
                    <a:pt x="165" y="30"/>
                    <a:pt x="155" y="15"/>
                    <a:pt x="145" y="0"/>
                  </a:cubicBezTo>
                  <a:lnTo>
                    <a:pt x="61" y="33"/>
                  </a:ln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1" name="Freeform 14"/>
            <p:cNvSpPr/>
            <p:nvPr/>
          </p:nvSpPr>
          <p:spPr bwMode="auto">
            <a:xfrm>
              <a:off x="2247557" y="2883866"/>
              <a:ext cx="1874484" cy="1899148"/>
            </a:xfrm>
            <a:custGeom>
              <a:avLst/>
              <a:gdLst>
                <a:gd name="T0" fmla="*/ 7 w 321"/>
                <a:gd name="T1" fmla="*/ 199 h 324"/>
                <a:gd name="T2" fmla="*/ 159 w 321"/>
                <a:gd name="T3" fmla="*/ 324 h 324"/>
                <a:gd name="T4" fmla="*/ 312 w 321"/>
                <a:gd name="T5" fmla="*/ 199 h 324"/>
                <a:gd name="T6" fmla="*/ 250 w 321"/>
                <a:gd name="T7" fmla="*/ 31 h 324"/>
                <a:gd name="T8" fmla="*/ 225 w 321"/>
                <a:gd name="T9" fmla="*/ 0 h 324"/>
                <a:gd name="T10" fmla="*/ 36 w 321"/>
                <a:gd name="T11" fmla="*/ 74 h 324"/>
                <a:gd name="T12" fmla="*/ 7 w 321"/>
                <a:gd name="T13" fmla="*/ 199 h 324"/>
              </a:gdLst>
              <a:ahLst/>
              <a:cxnLst>
                <a:cxn ang="0">
                  <a:pos x="T0" y="T1"/>
                </a:cxn>
                <a:cxn ang="0">
                  <a:pos x="T2" y="T3"/>
                </a:cxn>
                <a:cxn ang="0">
                  <a:pos x="T4" y="T5"/>
                </a:cxn>
                <a:cxn ang="0">
                  <a:pos x="T6" y="T7"/>
                </a:cxn>
                <a:cxn ang="0">
                  <a:pos x="T8" y="T9"/>
                </a:cxn>
                <a:cxn ang="0">
                  <a:pos x="T10" y="T11"/>
                </a:cxn>
                <a:cxn ang="0">
                  <a:pos x="T12" y="T13"/>
                </a:cxn>
              </a:cxnLst>
              <a:rect l="0" t="0" r="r" b="b"/>
              <a:pathLst>
                <a:path w="321" h="324">
                  <a:moveTo>
                    <a:pt x="7" y="199"/>
                  </a:moveTo>
                  <a:cubicBezTo>
                    <a:pt x="20" y="286"/>
                    <a:pt x="83" y="324"/>
                    <a:pt x="159" y="324"/>
                  </a:cubicBezTo>
                  <a:cubicBezTo>
                    <a:pt x="235" y="324"/>
                    <a:pt x="299" y="286"/>
                    <a:pt x="312" y="199"/>
                  </a:cubicBezTo>
                  <a:cubicBezTo>
                    <a:pt x="321" y="134"/>
                    <a:pt x="292" y="80"/>
                    <a:pt x="250" y="31"/>
                  </a:cubicBezTo>
                  <a:cubicBezTo>
                    <a:pt x="242" y="21"/>
                    <a:pt x="233" y="10"/>
                    <a:pt x="225" y="0"/>
                  </a:cubicBezTo>
                  <a:cubicBezTo>
                    <a:pt x="36" y="74"/>
                    <a:pt x="36" y="74"/>
                    <a:pt x="36" y="74"/>
                  </a:cubicBezTo>
                  <a:cubicBezTo>
                    <a:pt x="13" y="112"/>
                    <a:pt x="0" y="153"/>
                    <a:pt x="7" y="199"/>
                  </a:cubicBezTo>
                  <a:close/>
                </a:path>
              </a:pathLst>
            </a:custGeom>
            <a:solidFill>
              <a:schemeClr val="accent1">
                <a:lumMod val="75000"/>
                <a:lumOff val="2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2" name="Freeform 15"/>
            <p:cNvSpPr/>
            <p:nvPr/>
          </p:nvSpPr>
          <p:spPr bwMode="auto">
            <a:xfrm>
              <a:off x="3029414" y="2032949"/>
              <a:ext cx="221978" cy="241710"/>
            </a:xfrm>
            <a:custGeom>
              <a:avLst/>
              <a:gdLst>
                <a:gd name="T0" fmla="*/ 24 w 38"/>
                <a:gd name="T1" fmla="*/ 0 h 41"/>
                <a:gd name="T2" fmla="*/ 0 w 38"/>
                <a:gd name="T3" fmla="*/ 41 h 41"/>
                <a:gd name="T4" fmla="*/ 38 w 38"/>
                <a:gd name="T5" fmla="*/ 26 h 41"/>
                <a:gd name="T6" fmla="*/ 24 w 38"/>
                <a:gd name="T7" fmla="*/ 0 h 41"/>
              </a:gdLst>
              <a:ahLst/>
              <a:cxnLst>
                <a:cxn ang="0">
                  <a:pos x="T0" y="T1"/>
                </a:cxn>
                <a:cxn ang="0">
                  <a:pos x="T2" y="T3"/>
                </a:cxn>
                <a:cxn ang="0">
                  <a:pos x="T4" y="T5"/>
                </a:cxn>
                <a:cxn ang="0">
                  <a:pos x="T6" y="T7"/>
                </a:cxn>
              </a:cxnLst>
              <a:rect l="0" t="0" r="r" b="b"/>
              <a:pathLst>
                <a:path w="38" h="41">
                  <a:moveTo>
                    <a:pt x="24" y="0"/>
                  </a:moveTo>
                  <a:cubicBezTo>
                    <a:pt x="16" y="14"/>
                    <a:pt x="9" y="27"/>
                    <a:pt x="0" y="41"/>
                  </a:cubicBezTo>
                  <a:cubicBezTo>
                    <a:pt x="38" y="26"/>
                    <a:pt x="38" y="26"/>
                    <a:pt x="38" y="26"/>
                  </a:cubicBezTo>
                  <a:cubicBezTo>
                    <a:pt x="33" y="17"/>
                    <a:pt x="29" y="9"/>
                    <a:pt x="24" y="0"/>
                  </a:cubicBezTo>
                  <a:close/>
                </a:path>
              </a:pathLst>
            </a:custGeom>
            <a:solidFill>
              <a:schemeClr val="tx2"/>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3" name="Freeform 16"/>
            <p:cNvSpPr/>
            <p:nvPr/>
          </p:nvSpPr>
          <p:spPr bwMode="auto">
            <a:xfrm>
              <a:off x="2878962" y="2309189"/>
              <a:ext cx="453822" cy="298438"/>
            </a:xfrm>
            <a:custGeom>
              <a:avLst/>
              <a:gdLst>
                <a:gd name="T0" fmla="*/ 65 w 78"/>
                <a:gd name="T1" fmla="*/ 0 h 51"/>
                <a:gd name="T2" fmla="*/ 24 w 78"/>
                <a:gd name="T3" fmla="*/ 16 h 51"/>
                <a:gd name="T4" fmla="*/ 0 w 78"/>
                <a:gd name="T5" fmla="*/ 51 h 51"/>
                <a:gd name="T6" fmla="*/ 78 w 78"/>
                <a:gd name="T7" fmla="*/ 21 h 51"/>
                <a:gd name="T8" fmla="*/ 65 w 78"/>
                <a:gd name="T9" fmla="*/ 0 h 51"/>
              </a:gdLst>
              <a:ahLst/>
              <a:cxnLst>
                <a:cxn ang="0">
                  <a:pos x="T0" y="T1"/>
                </a:cxn>
                <a:cxn ang="0">
                  <a:pos x="T2" y="T3"/>
                </a:cxn>
                <a:cxn ang="0">
                  <a:pos x="T4" y="T5"/>
                </a:cxn>
                <a:cxn ang="0">
                  <a:pos x="T6" y="T7"/>
                </a:cxn>
                <a:cxn ang="0">
                  <a:pos x="T8" y="T9"/>
                </a:cxn>
              </a:cxnLst>
              <a:rect l="0" t="0" r="r" b="b"/>
              <a:pathLst>
                <a:path w="78" h="51">
                  <a:moveTo>
                    <a:pt x="65" y="0"/>
                  </a:moveTo>
                  <a:cubicBezTo>
                    <a:pt x="24" y="16"/>
                    <a:pt x="24" y="16"/>
                    <a:pt x="24" y="16"/>
                  </a:cubicBezTo>
                  <a:cubicBezTo>
                    <a:pt x="16" y="28"/>
                    <a:pt x="9" y="40"/>
                    <a:pt x="0" y="51"/>
                  </a:cubicBezTo>
                  <a:cubicBezTo>
                    <a:pt x="78" y="21"/>
                    <a:pt x="78" y="21"/>
                    <a:pt x="78" y="21"/>
                  </a:cubicBezTo>
                  <a:cubicBezTo>
                    <a:pt x="74" y="14"/>
                    <a:pt x="69" y="7"/>
                    <a:pt x="65" y="0"/>
                  </a:cubicBezTo>
                  <a:close/>
                </a:path>
              </a:pathLst>
            </a:custGeom>
            <a:solidFill>
              <a:schemeClr val="accent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3" name="矩形 102"/>
            <p:cNvSpPr/>
            <p:nvPr/>
          </p:nvSpPr>
          <p:spPr>
            <a:xfrm>
              <a:off x="2345976" y="3634155"/>
              <a:ext cx="1686744" cy="707886"/>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en-US" altLang="zh-CN" sz="2000" dirty="0">
                  <a:solidFill>
                    <a:prstClr val="white"/>
                  </a:solidFill>
                  <a:ea typeface="微软雅黑" panose="020B0503020204020204" pitchFamily="34" charset="-122"/>
                  <a:cs typeface="Arial" panose="020B0604020202020204" pitchFamily="34" charset="0"/>
                </a:rPr>
                <a:t>Transportation</a:t>
              </a:r>
            </a:p>
            <a:p>
              <a:pPr algn="ctr" defTabSz="914400" eaLnBrk="0" fontAlgn="base" hangingPunct="0">
                <a:spcBef>
                  <a:spcPct val="0"/>
                </a:spcBef>
                <a:spcAft>
                  <a:spcPct val="0"/>
                </a:spcAft>
              </a:pPr>
              <a:r>
                <a:rPr lang="en-US" altLang="zh-CN" sz="2000" dirty="0">
                  <a:solidFill>
                    <a:prstClr val="white"/>
                  </a:solidFill>
                  <a:cs typeface="Arial" panose="020B0604020202020204" pitchFamily="34" charset="0"/>
                </a:rPr>
                <a:t>System</a:t>
              </a:r>
              <a:endParaRPr lang="zh-CN" altLang="en-US" sz="2000" dirty="0">
                <a:solidFill>
                  <a:prstClr val="white"/>
                </a:solidFill>
                <a:cs typeface="Arial" panose="020B0604020202020204" pitchFamily="34" charset="0"/>
              </a:endParaRPr>
            </a:p>
          </p:txBody>
        </p:sp>
      </p:grpSp>
      <p:grpSp>
        <p:nvGrpSpPr>
          <p:cNvPr id="7" name="组合 6"/>
          <p:cNvGrpSpPr/>
          <p:nvPr/>
        </p:nvGrpSpPr>
        <p:grpSpPr>
          <a:xfrm>
            <a:off x="5735084" y="2383406"/>
            <a:ext cx="1857219" cy="2700738"/>
            <a:chOff x="5735084" y="2005818"/>
            <a:chExt cx="1857219" cy="2700738"/>
          </a:xfrm>
        </p:grpSpPr>
        <p:sp>
          <p:nvSpPr>
            <p:cNvPr id="50" name="Freeform 9"/>
            <p:cNvSpPr/>
            <p:nvPr/>
          </p:nvSpPr>
          <p:spPr bwMode="auto">
            <a:xfrm>
              <a:off x="5794279" y="3411681"/>
              <a:ext cx="1798024" cy="1294875"/>
            </a:xfrm>
            <a:custGeom>
              <a:avLst/>
              <a:gdLst>
                <a:gd name="T0" fmla="*/ 149 w 308"/>
                <a:gd name="T1" fmla="*/ 221 h 221"/>
                <a:gd name="T2" fmla="*/ 303 w 308"/>
                <a:gd name="T3" fmla="*/ 95 h 221"/>
                <a:gd name="T4" fmla="*/ 290 w 308"/>
                <a:gd name="T5" fmla="*/ 0 h 221"/>
                <a:gd name="T6" fmla="*/ 0 w 308"/>
                <a:gd name="T7" fmla="*/ 114 h 221"/>
                <a:gd name="T8" fmla="*/ 149 w 308"/>
                <a:gd name="T9" fmla="*/ 221 h 221"/>
              </a:gdLst>
              <a:ahLst/>
              <a:cxnLst>
                <a:cxn ang="0">
                  <a:pos x="T0" y="T1"/>
                </a:cxn>
                <a:cxn ang="0">
                  <a:pos x="T2" y="T3"/>
                </a:cxn>
                <a:cxn ang="0">
                  <a:pos x="T4" y="T5"/>
                </a:cxn>
                <a:cxn ang="0">
                  <a:pos x="T6" y="T7"/>
                </a:cxn>
                <a:cxn ang="0">
                  <a:pos x="T8" y="T9"/>
                </a:cxn>
              </a:cxnLst>
              <a:rect l="0" t="0" r="r" b="b"/>
              <a:pathLst>
                <a:path w="308" h="221">
                  <a:moveTo>
                    <a:pt x="149" y="221"/>
                  </a:moveTo>
                  <a:cubicBezTo>
                    <a:pt x="226" y="221"/>
                    <a:pt x="290" y="182"/>
                    <a:pt x="303" y="95"/>
                  </a:cubicBezTo>
                  <a:cubicBezTo>
                    <a:pt x="308" y="61"/>
                    <a:pt x="302" y="29"/>
                    <a:pt x="290" y="0"/>
                  </a:cubicBezTo>
                  <a:cubicBezTo>
                    <a:pt x="0" y="114"/>
                    <a:pt x="0" y="114"/>
                    <a:pt x="0" y="114"/>
                  </a:cubicBezTo>
                  <a:cubicBezTo>
                    <a:pt x="19" y="188"/>
                    <a:pt x="79" y="221"/>
                    <a:pt x="149" y="221"/>
                  </a:cubicBezTo>
                  <a:close/>
                </a:path>
              </a:pathLst>
            </a:custGeom>
            <a:solidFill>
              <a:schemeClr val="accent1">
                <a:lumMod val="75000"/>
                <a:lumOff val="2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1" name="Freeform 10"/>
            <p:cNvSpPr/>
            <p:nvPr/>
          </p:nvSpPr>
          <p:spPr bwMode="auto">
            <a:xfrm>
              <a:off x="6220970" y="2005818"/>
              <a:ext cx="663468" cy="661002"/>
            </a:xfrm>
            <a:custGeom>
              <a:avLst/>
              <a:gdLst>
                <a:gd name="T0" fmla="*/ 73 w 114"/>
                <a:gd name="T1" fmla="*/ 0 h 113"/>
                <a:gd name="T2" fmla="*/ 0 w 114"/>
                <a:gd name="T3" fmla="*/ 113 h 113"/>
                <a:gd name="T4" fmla="*/ 114 w 114"/>
                <a:gd name="T5" fmla="*/ 68 h 113"/>
                <a:gd name="T6" fmla="*/ 73 w 114"/>
                <a:gd name="T7" fmla="*/ 0 h 113"/>
              </a:gdLst>
              <a:ahLst/>
              <a:cxnLst>
                <a:cxn ang="0">
                  <a:pos x="T0" y="T1"/>
                </a:cxn>
                <a:cxn ang="0">
                  <a:pos x="T2" y="T3"/>
                </a:cxn>
                <a:cxn ang="0">
                  <a:pos x="T4" y="T5"/>
                </a:cxn>
                <a:cxn ang="0">
                  <a:pos x="T6" y="T7"/>
                </a:cxn>
              </a:cxnLst>
              <a:rect l="0" t="0" r="r" b="b"/>
              <a:pathLst>
                <a:path w="114" h="113">
                  <a:moveTo>
                    <a:pt x="73" y="0"/>
                  </a:moveTo>
                  <a:cubicBezTo>
                    <a:pt x="51" y="40"/>
                    <a:pt x="28" y="78"/>
                    <a:pt x="0" y="113"/>
                  </a:cubicBezTo>
                  <a:cubicBezTo>
                    <a:pt x="114" y="68"/>
                    <a:pt x="114" y="68"/>
                    <a:pt x="114" y="68"/>
                  </a:cubicBezTo>
                  <a:cubicBezTo>
                    <a:pt x="99" y="46"/>
                    <a:pt x="86" y="23"/>
                    <a:pt x="73" y="0"/>
                  </a:cubicBezTo>
                  <a:close/>
                </a:path>
              </a:pathLst>
            </a:custGeom>
            <a:solidFill>
              <a:schemeClr val="tx2"/>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8" name="Freeform 11"/>
            <p:cNvSpPr/>
            <p:nvPr/>
          </p:nvSpPr>
          <p:spPr bwMode="auto">
            <a:xfrm>
              <a:off x="5735084" y="2795074"/>
              <a:ext cx="1716633" cy="1191285"/>
            </a:xfrm>
            <a:custGeom>
              <a:avLst/>
              <a:gdLst>
                <a:gd name="T0" fmla="*/ 233 w 294"/>
                <a:gd name="T1" fmla="*/ 0 h 203"/>
                <a:gd name="T2" fmla="*/ 22 w 294"/>
                <a:gd name="T3" fmla="*/ 83 h 203"/>
                <a:gd name="T4" fmla="*/ 5 w 294"/>
                <a:gd name="T5" fmla="*/ 183 h 203"/>
                <a:gd name="T6" fmla="*/ 9 w 294"/>
                <a:gd name="T7" fmla="*/ 203 h 203"/>
                <a:gd name="T8" fmla="*/ 294 w 294"/>
                <a:gd name="T9" fmla="*/ 90 h 203"/>
                <a:gd name="T10" fmla="*/ 247 w 294"/>
                <a:gd name="T11" fmla="*/ 17 h 203"/>
                <a:gd name="T12" fmla="*/ 233 w 294"/>
                <a:gd name="T13" fmla="*/ 0 h 203"/>
              </a:gdLst>
              <a:ahLst/>
              <a:cxnLst>
                <a:cxn ang="0">
                  <a:pos x="T0" y="T1"/>
                </a:cxn>
                <a:cxn ang="0">
                  <a:pos x="T2" y="T3"/>
                </a:cxn>
                <a:cxn ang="0">
                  <a:pos x="T4" y="T5"/>
                </a:cxn>
                <a:cxn ang="0">
                  <a:pos x="T6" y="T7"/>
                </a:cxn>
                <a:cxn ang="0">
                  <a:pos x="T8" y="T9"/>
                </a:cxn>
                <a:cxn ang="0">
                  <a:pos x="T10" y="T11"/>
                </a:cxn>
                <a:cxn ang="0">
                  <a:pos x="T12" y="T13"/>
                </a:cxn>
              </a:cxnLst>
              <a:rect l="0" t="0" r="r" b="b"/>
              <a:pathLst>
                <a:path w="294" h="203">
                  <a:moveTo>
                    <a:pt x="233" y="0"/>
                  </a:moveTo>
                  <a:cubicBezTo>
                    <a:pt x="22" y="83"/>
                    <a:pt x="22" y="83"/>
                    <a:pt x="22" y="83"/>
                  </a:cubicBezTo>
                  <a:cubicBezTo>
                    <a:pt x="7" y="114"/>
                    <a:pt x="0" y="147"/>
                    <a:pt x="5" y="183"/>
                  </a:cubicBezTo>
                  <a:cubicBezTo>
                    <a:pt x="6" y="190"/>
                    <a:pt x="8" y="197"/>
                    <a:pt x="9" y="203"/>
                  </a:cubicBezTo>
                  <a:cubicBezTo>
                    <a:pt x="294" y="90"/>
                    <a:pt x="294" y="90"/>
                    <a:pt x="294" y="90"/>
                  </a:cubicBezTo>
                  <a:cubicBezTo>
                    <a:pt x="283" y="64"/>
                    <a:pt x="266" y="40"/>
                    <a:pt x="247" y="17"/>
                  </a:cubicBezTo>
                  <a:cubicBezTo>
                    <a:pt x="242" y="11"/>
                    <a:pt x="237" y="6"/>
                    <a:pt x="233" y="0"/>
                  </a:cubicBezTo>
                  <a:close/>
                </a:path>
              </a:pathLst>
            </a:custGeom>
            <a:solidFill>
              <a:schemeClr val="tx2">
                <a:lumMod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69" name="Freeform 12"/>
            <p:cNvSpPr/>
            <p:nvPr/>
          </p:nvSpPr>
          <p:spPr bwMode="auto">
            <a:xfrm>
              <a:off x="5888003" y="2484304"/>
              <a:ext cx="1183885" cy="715264"/>
            </a:xfrm>
            <a:custGeom>
              <a:avLst/>
              <a:gdLst>
                <a:gd name="T0" fmla="*/ 172 w 203"/>
                <a:gd name="T1" fmla="*/ 0 h 122"/>
                <a:gd name="T2" fmla="*/ 53 w 203"/>
                <a:gd name="T3" fmla="*/ 46 h 122"/>
                <a:gd name="T4" fmla="*/ 43 w 203"/>
                <a:gd name="T5" fmla="*/ 59 h 122"/>
                <a:gd name="T6" fmla="*/ 0 w 203"/>
                <a:gd name="T7" fmla="*/ 122 h 122"/>
                <a:gd name="T8" fmla="*/ 203 w 203"/>
                <a:gd name="T9" fmla="*/ 43 h 122"/>
                <a:gd name="T10" fmla="*/ 172 w 203"/>
                <a:gd name="T11" fmla="*/ 0 h 122"/>
              </a:gdLst>
              <a:ahLst/>
              <a:cxnLst>
                <a:cxn ang="0">
                  <a:pos x="T0" y="T1"/>
                </a:cxn>
                <a:cxn ang="0">
                  <a:pos x="T2" y="T3"/>
                </a:cxn>
                <a:cxn ang="0">
                  <a:pos x="T4" y="T5"/>
                </a:cxn>
                <a:cxn ang="0">
                  <a:pos x="T6" y="T7"/>
                </a:cxn>
                <a:cxn ang="0">
                  <a:pos x="T8" y="T9"/>
                </a:cxn>
                <a:cxn ang="0">
                  <a:pos x="T10" y="T11"/>
                </a:cxn>
              </a:cxnLst>
              <a:rect l="0" t="0" r="r" b="b"/>
              <a:pathLst>
                <a:path w="203" h="122">
                  <a:moveTo>
                    <a:pt x="172" y="0"/>
                  </a:moveTo>
                  <a:cubicBezTo>
                    <a:pt x="53" y="46"/>
                    <a:pt x="53" y="46"/>
                    <a:pt x="53" y="46"/>
                  </a:cubicBezTo>
                  <a:cubicBezTo>
                    <a:pt x="50" y="51"/>
                    <a:pt x="46" y="55"/>
                    <a:pt x="43" y="59"/>
                  </a:cubicBezTo>
                  <a:cubicBezTo>
                    <a:pt x="26" y="79"/>
                    <a:pt x="11" y="100"/>
                    <a:pt x="0" y="122"/>
                  </a:cubicBezTo>
                  <a:cubicBezTo>
                    <a:pt x="203" y="43"/>
                    <a:pt x="203" y="43"/>
                    <a:pt x="203" y="43"/>
                  </a:cubicBezTo>
                  <a:cubicBezTo>
                    <a:pt x="192" y="29"/>
                    <a:pt x="182" y="14"/>
                    <a:pt x="172" y="0"/>
                  </a:cubicBezTo>
                  <a:close/>
                </a:path>
              </a:pathLst>
            </a:custGeom>
            <a:solidFill>
              <a:schemeClr val="accent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4" name="矩形 103"/>
            <p:cNvSpPr/>
            <p:nvPr/>
          </p:nvSpPr>
          <p:spPr>
            <a:xfrm>
              <a:off x="6262602" y="3984389"/>
              <a:ext cx="922368" cy="40011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2000" dirty="0">
                  <a:solidFill>
                    <a:prstClr val="white"/>
                  </a:solidFill>
                  <a:ea typeface="微软雅黑" panose="020B0503020204020204" pitchFamily="34" charset="-122"/>
                  <a:cs typeface="Arial" panose="020B0604020202020204" pitchFamily="34" charset="0"/>
                </a:rPr>
                <a:t>Vehicle</a:t>
              </a:r>
              <a:endParaRPr lang="zh-CN" altLang="en-US" sz="2000" dirty="0">
                <a:solidFill>
                  <a:prstClr val="white"/>
                </a:solidFill>
                <a:cs typeface="Arial" panose="020B0604020202020204" pitchFamily="34" charset="0"/>
              </a:endParaRPr>
            </a:p>
          </p:txBody>
        </p:sp>
      </p:grpSp>
      <p:grpSp>
        <p:nvGrpSpPr>
          <p:cNvPr id="8" name="组合 7"/>
          <p:cNvGrpSpPr/>
          <p:nvPr/>
        </p:nvGrpSpPr>
        <p:grpSpPr>
          <a:xfrm>
            <a:off x="9530914" y="2405604"/>
            <a:ext cx="1837487" cy="2666209"/>
            <a:chOff x="9530914" y="2028016"/>
            <a:chExt cx="1837487" cy="2666209"/>
          </a:xfrm>
        </p:grpSpPr>
        <p:sp>
          <p:nvSpPr>
            <p:cNvPr id="46" name="Freeform 5"/>
            <p:cNvSpPr/>
            <p:nvPr/>
          </p:nvSpPr>
          <p:spPr bwMode="auto">
            <a:xfrm>
              <a:off x="9530914" y="2989923"/>
              <a:ext cx="1837487" cy="1704302"/>
            </a:xfrm>
            <a:custGeom>
              <a:avLst/>
              <a:gdLst>
                <a:gd name="T0" fmla="*/ 4 w 315"/>
                <a:gd name="T1" fmla="*/ 168 h 291"/>
                <a:gd name="T2" fmla="*/ 155 w 315"/>
                <a:gd name="T3" fmla="*/ 291 h 291"/>
                <a:gd name="T4" fmla="*/ 305 w 315"/>
                <a:gd name="T5" fmla="*/ 168 h 291"/>
                <a:gd name="T6" fmla="*/ 245 w 315"/>
                <a:gd name="T7" fmla="*/ 3 h 291"/>
                <a:gd name="T8" fmla="*/ 243 w 315"/>
                <a:gd name="T9" fmla="*/ 0 h 291"/>
                <a:gd name="T10" fmla="*/ 11 w 315"/>
                <a:gd name="T11" fmla="*/ 91 h 291"/>
                <a:gd name="T12" fmla="*/ 4 w 315"/>
                <a:gd name="T13" fmla="*/ 168 h 291"/>
              </a:gdLst>
              <a:ahLst/>
              <a:cxnLst>
                <a:cxn ang="0">
                  <a:pos x="T0" y="T1"/>
                </a:cxn>
                <a:cxn ang="0">
                  <a:pos x="T2" y="T3"/>
                </a:cxn>
                <a:cxn ang="0">
                  <a:pos x="T4" y="T5"/>
                </a:cxn>
                <a:cxn ang="0">
                  <a:pos x="T6" y="T7"/>
                </a:cxn>
                <a:cxn ang="0">
                  <a:pos x="T8" y="T9"/>
                </a:cxn>
                <a:cxn ang="0">
                  <a:pos x="T10" y="T11"/>
                </a:cxn>
                <a:cxn ang="0">
                  <a:pos x="T12" y="T13"/>
                </a:cxn>
              </a:cxnLst>
              <a:rect l="0" t="0" r="r" b="b"/>
              <a:pathLst>
                <a:path w="315" h="291">
                  <a:moveTo>
                    <a:pt x="4" y="168"/>
                  </a:moveTo>
                  <a:cubicBezTo>
                    <a:pt x="17" y="254"/>
                    <a:pt x="80" y="291"/>
                    <a:pt x="155" y="291"/>
                  </a:cubicBezTo>
                  <a:cubicBezTo>
                    <a:pt x="230" y="291"/>
                    <a:pt x="293" y="254"/>
                    <a:pt x="305" y="168"/>
                  </a:cubicBezTo>
                  <a:cubicBezTo>
                    <a:pt x="315" y="105"/>
                    <a:pt x="285" y="51"/>
                    <a:pt x="245" y="3"/>
                  </a:cubicBezTo>
                  <a:cubicBezTo>
                    <a:pt x="244" y="2"/>
                    <a:pt x="243" y="1"/>
                    <a:pt x="243" y="0"/>
                  </a:cubicBezTo>
                  <a:cubicBezTo>
                    <a:pt x="11" y="91"/>
                    <a:pt x="11" y="91"/>
                    <a:pt x="11" y="91"/>
                  </a:cubicBezTo>
                  <a:cubicBezTo>
                    <a:pt x="3" y="115"/>
                    <a:pt x="0" y="141"/>
                    <a:pt x="4" y="168"/>
                  </a:cubicBezTo>
                  <a:close/>
                </a:path>
              </a:pathLst>
            </a:custGeom>
            <a:solidFill>
              <a:schemeClr val="accent1">
                <a:lumMod val="75000"/>
                <a:lumOff val="2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7" name="Freeform 6"/>
            <p:cNvSpPr/>
            <p:nvPr/>
          </p:nvSpPr>
          <p:spPr bwMode="auto">
            <a:xfrm>
              <a:off x="10223981" y="2028016"/>
              <a:ext cx="310770" cy="323103"/>
            </a:xfrm>
            <a:custGeom>
              <a:avLst/>
              <a:gdLst>
                <a:gd name="T0" fmla="*/ 33 w 53"/>
                <a:gd name="T1" fmla="*/ 0 h 55"/>
                <a:gd name="T2" fmla="*/ 0 w 53"/>
                <a:gd name="T3" fmla="*/ 55 h 55"/>
                <a:gd name="T4" fmla="*/ 53 w 53"/>
                <a:gd name="T5" fmla="*/ 35 h 55"/>
                <a:gd name="T6" fmla="*/ 33 w 53"/>
                <a:gd name="T7" fmla="*/ 0 h 55"/>
              </a:gdLst>
              <a:ahLst/>
              <a:cxnLst>
                <a:cxn ang="0">
                  <a:pos x="T0" y="T1"/>
                </a:cxn>
                <a:cxn ang="0">
                  <a:pos x="T2" y="T3"/>
                </a:cxn>
                <a:cxn ang="0">
                  <a:pos x="T4" y="T5"/>
                </a:cxn>
                <a:cxn ang="0">
                  <a:pos x="T6" y="T7"/>
                </a:cxn>
              </a:cxnLst>
              <a:rect l="0" t="0" r="r" b="b"/>
              <a:pathLst>
                <a:path w="53" h="55">
                  <a:moveTo>
                    <a:pt x="33" y="0"/>
                  </a:moveTo>
                  <a:cubicBezTo>
                    <a:pt x="23" y="19"/>
                    <a:pt x="12" y="38"/>
                    <a:pt x="0" y="55"/>
                  </a:cubicBezTo>
                  <a:cubicBezTo>
                    <a:pt x="53" y="35"/>
                    <a:pt x="53" y="35"/>
                    <a:pt x="53" y="35"/>
                  </a:cubicBezTo>
                  <a:cubicBezTo>
                    <a:pt x="46" y="23"/>
                    <a:pt x="40" y="12"/>
                    <a:pt x="33" y="0"/>
                  </a:cubicBezTo>
                  <a:close/>
                </a:path>
              </a:pathLst>
            </a:custGeom>
            <a:solidFill>
              <a:schemeClr val="accent3"/>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8" name="Freeform 7"/>
            <p:cNvSpPr/>
            <p:nvPr/>
          </p:nvSpPr>
          <p:spPr bwMode="auto">
            <a:xfrm>
              <a:off x="9629571" y="2578029"/>
              <a:ext cx="1285007" cy="838585"/>
            </a:xfrm>
            <a:custGeom>
              <a:avLst/>
              <a:gdLst>
                <a:gd name="T0" fmla="*/ 61 w 220"/>
                <a:gd name="T1" fmla="*/ 46 h 143"/>
                <a:gd name="T2" fmla="*/ 51 w 220"/>
                <a:gd name="T3" fmla="*/ 59 h 143"/>
                <a:gd name="T4" fmla="*/ 0 w 220"/>
                <a:gd name="T5" fmla="*/ 143 h 143"/>
                <a:gd name="T6" fmla="*/ 220 w 220"/>
                <a:gd name="T7" fmla="*/ 56 h 143"/>
                <a:gd name="T8" fmla="*/ 179 w 220"/>
                <a:gd name="T9" fmla="*/ 0 h 143"/>
                <a:gd name="T10" fmla="*/ 61 w 220"/>
                <a:gd name="T11" fmla="*/ 46 h 143"/>
              </a:gdLst>
              <a:ahLst/>
              <a:cxnLst>
                <a:cxn ang="0">
                  <a:pos x="T0" y="T1"/>
                </a:cxn>
                <a:cxn ang="0">
                  <a:pos x="T2" y="T3"/>
                </a:cxn>
                <a:cxn ang="0">
                  <a:pos x="T4" y="T5"/>
                </a:cxn>
                <a:cxn ang="0">
                  <a:pos x="T6" y="T7"/>
                </a:cxn>
                <a:cxn ang="0">
                  <a:pos x="T8" y="T9"/>
                </a:cxn>
                <a:cxn ang="0">
                  <a:pos x="T10" y="T11"/>
                </a:cxn>
              </a:cxnLst>
              <a:rect l="0" t="0" r="r" b="b"/>
              <a:pathLst>
                <a:path w="220" h="143">
                  <a:moveTo>
                    <a:pt x="61" y="46"/>
                  </a:moveTo>
                  <a:cubicBezTo>
                    <a:pt x="58" y="50"/>
                    <a:pt x="54" y="55"/>
                    <a:pt x="51" y="59"/>
                  </a:cubicBezTo>
                  <a:cubicBezTo>
                    <a:pt x="29" y="85"/>
                    <a:pt x="10" y="113"/>
                    <a:pt x="0" y="143"/>
                  </a:cubicBezTo>
                  <a:cubicBezTo>
                    <a:pt x="220" y="56"/>
                    <a:pt x="220" y="56"/>
                    <a:pt x="220" y="56"/>
                  </a:cubicBezTo>
                  <a:cubicBezTo>
                    <a:pt x="205" y="38"/>
                    <a:pt x="191" y="19"/>
                    <a:pt x="179" y="0"/>
                  </a:cubicBezTo>
                  <a:lnTo>
                    <a:pt x="61" y="46"/>
                  </a:lnTo>
                  <a:close/>
                </a:path>
              </a:pathLst>
            </a:custGeom>
            <a:solidFill>
              <a:schemeClr val="tx2">
                <a:lumMod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9" name="Freeform 8"/>
            <p:cNvSpPr/>
            <p:nvPr/>
          </p:nvSpPr>
          <p:spPr bwMode="auto">
            <a:xfrm>
              <a:off x="10014334" y="2343719"/>
              <a:ext cx="636338" cy="387230"/>
            </a:xfrm>
            <a:custGeom>
              <a:avLst/>
              <a:gdLst>
                <a:gd name="T0" fmla="*/ 94 w 109"/>
                <a:gd name="T1" fmla="*/ 0 h 66"/>
                <a:gd name="T2" fmla="*/ 29 w 109"/>
                <a:gd name="T3" fmla="*/ 25 h 66"/>
                <a:gd name="T4" fmla="*/ 0 w 109"/>
                <a:gd name="T5" fmla="*/ 66 h 66"/>
                <a:gd name="T6" fmla="*/ 109 w 109"/>
                <a:gd name="T7" fmla="*/ 23 h 66"/>
                <a:gd name="T8" fmla="*/ 94 w 109"/>
                <a:gd name="T9" fmla="*/ 0 h 66"/>
              </a:gdLst>
              <a:ahLst/>
              <a:cxnLst>
                <a:cxn ang="0">
                  <a:pos x="T0" y="T1"/>
                </a:cxn>
                <a:cxn ang="0">
                  <a:pos x="T2" y="T3"/>
                </a:cxn>
                <a:cxn ang="0">
                  <a:pos x="T4" y="T5"/>
                </a:cxn>
                <a:cxn ang="0">
                  <a:pos x="T6" y="T7"/>
                </a:cxn>
                <a:cxn ang="0">
                  <a:pos x="T8" y="T9"/>
                </a:cxn>
              </a:cxnLst>
              <a:rect l="0" t="0" r="r" b="b"/>
              <a:pathLst>
                <a:path w="109" h="66">
                  <a:moveTo>
                    <a:pt x="94" y="0"/>
                  </a:moveTo>
                  <a:cubicBezTo>
                    <a:pt x="29" y="25"/>
                    <a:pt x="29" y="25"/>
                    <a:pt x="29" y="25"/>
                  </a:cubicBezTo>
                  <a:cubicBezTo>
                    <a:pt x="20" y="39"/>
                    <a:pt x="10" y="53"/>
                    <a:pt x="0" y="66"/>
                  </a:cubicBezTo>
                  <a:cubicBezTo>
                    <a:pt x="109" y="23"/>
                    <a:pt x="109" y="23"/>
                    <a:pt x="109" y="23"/>
                  </a:cubicBezTo>
                  <a:cubicBezTo>
                    <a:pt x="104" y="16"/>
                    <a:pt x="99" y="8"/>
                    <a:pt x="94" y="0"/>
                  </a:cubicBezTo>
                  <a:close/>
                </a:path>
              </a:pathLst>
            </a:custGeom>
            <a:solidFill>
              <a:schemeClr val="accent1">
                <a:lumMod val="50000"/>
                <a:lumOff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5" name="矩形 104"/>
            <p:cNvSpPr/>
            <p:nvPr/>
          </p:nvSpPr>
          <p:spPr>
            <a:xfrm>
              <a:off x="9726731" y="3714614"/>
              <a:ext cx="1454950" cy="40011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2000" dirty="0">
                  <a:solidFill>
                    <a:prstClr val="white"/>
                  </a:solidFill>
                  <a:cs typeface="Arial" panose="020B0604020202020204" pitchFamily="34" charset="0"/>
                </a:rPr>
                <a:t>Auto-driving</a:t>
              </a:r>
              <a:endParaRPr lang="zh-CN" altLang="en-US" sz="2000" dirty="0">
                <a:solidFill>
                  <a:prstClr val="white"/>
                </a:solidFill>
                <a:cs typeface="Arial" panose="020B0604020202020204" pitchFamily="34" charset="0"/>
              </a:endParaRPr>
            </a:p>
          </p:txBody>
        </p:sp>
      </p:grpSp>
      <p:sp>
        <p:nvSpPr>
          <p:cNvPr id="106" name="任意多边形 27"/>
          <p:cNvSpPr/>
          <p:nvPr/>
        </p:nvSpPr>
        <p:spPr>
          <a:xfrm>
            <a:off x="5361667" y="2644847"/>
            <a:ext cx="1195724" cy="0"/>
          </a:xfrm>
          <a:custGeom>
            <a:avLst/>
            <a:gdLst>
              <a:gd name="connsiteX0" fmla="*/ 769620 w 769620"/>
              <a:gd name="connsiteY0" fmla="*/ 0 h 0"/>
              <a:gd name="connsiteX1" fmla="*/ 0 w 769620"/>
              <a:gd name="connsiteY1" fmla="*/ 0 h 0"/>
            </a:gdLst>
            <a:ahLst/>
            <a:cxnLst>
              <a:cxn ang="0">
                <a:pos x="connsiteX0" y="connsiteY0"/>
              </a:cxn>
              <a:cxn ang="0">
                <a:pos x="connsiteX1" y="connsiteY1"/>
              </a:cxn>
            </a:cxnLst>
            <a:rect l="l" t="t" r="r" b="b"/>
            <a:pathLst>
              <a:path w="769620">
                <a:moveTo>
                  <a:pt x="769620" y="0"/>
                </a:moveTo>
                <a:lnTo>
                  <a:pt x="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07" name="任意多边形 28"/>
          <p:cNvSpPr/>
          <p:nvPr/>
        </p:nvSpPr>
        <p:spPr>
          <a:xfrm>
            <a:off x="5136729" y="3224950"/>
            <a:ext cx="1195724" cy="0"/>
          </a:xfrm>
          <a:custGeom>
            <a:avLst/>
            <a:gdLst>
              <a:gd name="connsiteX0" fmla="*/ 769620 w 769620"/>
              <a:gd name="connsiteY0" fmla="*/ 0 h 0"/>
              <a:gd name="connsiteX1" fmla="*/ 0 w 769620"/>
              <a:gd name="connsiteY1" fmla="*/ 0 h 0"/>
            </a:gdLst>
            <a:ahLst/>
            <a:cxnLst>
              <a:cxn ang="0">
                <a:pos x="connsiteX0" y="connsiteY0"/>
              </a:cxn>
              <a:cxn ang="0">
                <a:pos x="connsiteX1" y="connsiteY1"/>
              </a:cxn>
            </a:cxnLst>
            <a:rect l="l" t="t" r="r" b="b"/>
            <a:pathLst>
              <a:path w="769620">
                <a:moveTo>
                  <a:pt x="769620" y="0"/>
                </a:moveTo>
                <a:lnTo>
                  <a:pt x="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08" name="任意多边形 29"/>
          <p:cNvSpPr/>
          <p:nvPr/>
        </p:nvSpPr>
        <p:spPr>
          <a:xfrm>
            <a:off x="4994662" y="3911604"/>
            <a:ext cx="1195724" cy="0"/>
          </a:xfrm>
          <a:custGeom>
            <a:avLst/>
            <a:gdLst>
              <a:gd name="connsiteX0" fmla="*/ 769620 w 769620"/>
              <a:gd name="connsiteY0" fmla="*/ 0 h 0"/>
              <a:gd name="connsiteX1" fmla="*/ 0 w 769620"/>
              <a:gd name="connsiteY1" fmla="*/ 0 h 0"/>
            </a:gdLst>
            <a:ahLst/>
            <a:cxnLst>
              <a:cxn ang="0">
                <a:pos x="connsiteX0" y="connsiteY0"/>
              </a:cxn>
              <a:cxn ang="0">
                <a:pos x="connsiteX1" y="connsiteY1"/>
              </a:cxn>
            </a:cxnLst>
            <a:rect l="l" t="t" r="r" b="b"/>
            <a:pathLst>
              <a:path w="769620">
                <a:moveTo>
                  <a:pt x="769620" y="0"/>
                </a:moveTo>
                <a:lnTo>
                  <a:pt x="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12" name="任意多边形 36"/>
          <p:cNvSpPr/>
          <p:nvPr/>
        </p:nvSpPr>
        <p:spPr>
          <a:xfrm>
            <a:off x="8723899" y="2550136"/>
            <a:ext cx="1657439" cy="0"/>
          </a:xfrm>
          <a:custGeom>
            <a:avLst/>
            <a:gdLst>
              <a:gd name="connsiteX0" fmla="*/ 1066800 w 1066800"/>
              <a:gd name="connsiteY0" fmla="*/ 0 h 0"/>
              <a:gd name="connsiteX1" fmla="*/ 0 w 1066800"/>
              <a:gd name="connsiteY1" fmla="*/ 0 h 0"/>
            </a:gdLst>
            <a:ahLst/>
            <a:cxnLst>
              <a:cxn ang="0">
                <a:pos x="connsiteX0" y="connsiteY0"/>
              </a:cxn>
              <a:cxn ang="0">
                <a:pos x="connsiteX1" y="connsiteY1"/>
              </a:cxn>
            </a:cxnLst>
            <a:rect l="l" t="t" r="r" b="b"/>
            <a:pathLst>
              <a:path w="1066800">
                <a:moveTo>
                  <a:pt x="1066800" y="0"/>
                </a:moveTo>
                <a:lnTo>
                  <a:pt x="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13" name="任意多边形 37"/>
          <p:cNvSpPr/>
          <p:nvPr/>
        </p:nvSpPr>
        <p:spPr>
          <a:xfrm>
            <a:off x="8887469" y="2978509"/>
            <a:ext cx="1290434" cy="0"/>
          </a:xfrm>
          <a:custGeom>
            <a:avLst/>
            <a:gdLst>
              <a:gd name="connsiteX0" fmla="*/ 830580 w 830580"/>
              <a:gd name="connsiteY0" fmla="*/ 0 h 0"/>
              <a:gd name="connsiteX1" fmla="*/ 0 w 830580"/>
              <a:gd name="connsiteY1" fmla="*/ 0 h 0"/>
            </a:gdLst>
            <a:ahLst/>
            <a:cxnLst>
              <a:cxn ang="0">
                <a:pos x="connsiteX0" y="connsiteY0"/>
              </a:cxn>
              <a:cxn ang="0">
                <a:pos x="connsiteX1" y="connsiteY1"/>
              </a:cxn>
            </a:cxnLst>
            <a:rect l="l" t="t" r="r" b="b"/>
            <a:pathLst>
              <a:path w="830580">
                <a:moveTo>
                  <a:pt x="830580" y="0"/>
                </a:moveTo>
                <a:lnTo>
                  <a:pt x="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14" name="任意多边形 38"/>
          <p:cNvSpPr/>
          <p:nvPr/>
        </p:nvSpPr>
        <p:spPr>
          <a:xfrm>
            <a:off x="8463445" y="3497244"/>
            <a:ext cx="1479856" cy="0"/>
          </a:xfrm>
          <a:custGeom>
            <a:avLst/>
            <a:gdLst>
              <a:gd name="connsiteX0" fmla="*/ 952500 w 952500"/>
              <a:gd name="connsiteY0" fmla="*/ 0 h 0"/>
              <a:gd name="connsiteX1" fmla="*/ 0 w 952500"/>
              <a:gd name="connsiteY1" fmla="*/ 0 h 0"/>
            </a:gdLst>
            <a:ahLst/>
            <a:cxnLst>
              <a:cxn ang="0">
                <a:pos x="connsiteX0" y="connsiteY0"/>
              </a:cxn>
              <a:cxn ang="0">
                <a:pos x="connsiteX1" y="connsiteY1"/>
              </a:cxn>
            </a:cxnLst>
            <a:rect l="l" t="t" r="r" b="b"/>
            <a:pathLst>
              <a:path w="952500">
                <a:moveTo>
                  <a:pt x="952500" y="0"/>
                </a:moveTo>
                <a:lnTo>
                  <a:pt x="0" y="0"/>
                </a:lnTo>
              </a:path>
            </a:pathLst>
          </a:custGeom>
          <a:no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19" name="文本框 118"/>
          <p:cNvSpPr txBox="1"/>
          <p:nvPr/>
        </p:nvSpPr>
        <p:spPr>
          <a:xfrm>
            <a:off x="847637" y="2052551"/>
            <a:ext cx="2031325"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控制方案过于宏观</a:t>
            </a:r>
          </a:p>
        </p:txBody>
      </p:sp>
      <p:sp>
        <p:nvSpPr>
          <p:cNvPr id="122" name="文本框 121"/>
          <p:cNvSpPr txBox="1"/>
          <p:nvPr/>
        </p:nvSpPr>
        <p:spPr>
          <a:xfrm>
            <a:off x="448131" y="2478117"/>
            <a:ext cx="2031325"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缺乏实时控制效果</a:t>
            </a:r>
          </a:p>
        </p:txBody>
      </p:sp>
      <p:sp>
        <p:nvSpPr>
          <p:cNvPr id="123" name="文本框 122"/>
          <p:cNvSpPr txBox="1"/>
          <p:nvPr/>
        </p:nvSpPr>
        <p:spPr>
          <a:xfrm>
            <a:off x="541101" y="2927992"/>
            <a:ext cx="1569661"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没有化整为零</a:t>
            </a:r>
          </a:p>
        </p:txBody>
      </p:sp>
      <p:sp>
        <p:nvSpPr>
          <p:cNvPr id="124" name="文本框 123"/>
          <p:cNvSpPr txBox="1"/>
          <p:nvPr/>
        </p:nvSpPr>
        <p:spPr>
          <a:xfrm>
            <a:off x="4519740" y="2244951"/>
            <a:ext cx="1800493" cy="369332"/>
          </a:xfrm>
          <a:prstGeom prst="rect">
            <a:avLst/>
          </a:prstGeom>
          <a:noFill/>
        </p:spPr>
        <p:txBody>
          <a:bodyPr wrap="none" rtlCol="0">
            <a:spAutoFit/>
          </a:bodyPr>
          <a:lstStyle/>
          <a:p>
            <a:pPr lvl="0" algn="r"/>
            <a:r>
              <a:rPr lang="zh-CN" altLang="en-US" dirty="0">
                <a:solidFill>
                  <a:srgbClr val="E7E6E6">
                    <a:lumMod val="50000"/>
                  </a:srgbClr>
                </a:solidFill>
                <a:latin typeface="微软雅黑" panose="020B0503020204020204" pitchFamily="34" charset="-122"/>
                <a:ea typeface="微软雅黑" panose="020B0503020204020204" pitchFamily="34" charset="-122"/>
              </a:rPr>
              <a:t>终端之间不协调</a:t>
            </a:r>
          </a:p>
        </p:txBody>
      </p:sp>
      <p:sp>
        <p:nvSpPr>
          <p:cNvPr id="125" name="文本框 124"/>
          <p:cNvSpPr txBox="1"/>
          <p:nvPr/>
        </p:nvSpPr>
        <p:spPr>
          <a:xfrm>
            <a:off x="4253993" y="2794451"/>
            <a:ext cx="1800494"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数据未完全共享</a:t>
            </a:r>
          </a:p>
        </p:txBody>
      </p:sp>
      <p:sp>
        <p:nvSpPr>
          <p:cNvPr id="126" name="文本框 125"/>
          <p:cNvSpPr txBox="1"/>
          <p:nvPr/>
        </p:nvSpPr>
        <p:spPr>
          <a:xfrm>
            <a:off x="4164931" y="3481105"/>
            <a:ext cx="1569660"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系统无控制权</a:t>
            </a:r>
          </a:p>
        </p:txBody>
      </p:sp>
      <p:sp>
        <p:nvSpPr>
          <p:cNvPr id="127" name="文本框 126"/>
          <p:cNvSpPr txBox="1"/>
          <p:nvPr/>
        </p:nvSpPr>
        <p:spPr>
          <a:xfrm>
            <a:off x="8108671" y="2147210"/>
            <a:ext cx="2031326"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自我中心化的算法</a:t>
            </a:r>
          </a:p>
        </p:txBody>
      </p:sp>
      <p:sp>
        <p:nvSpPr>
          <p:cNvPr id="128" name="文本框 127"/>
          <p:cNvSpPr txBox="1"/>
          <p:nvPr/>
        </p:nvSpPr>
        <p:spPr>
          <a:xfrm>
            <a:off x="8296707" y="2627326"/>
            <a:ext cx="1569661"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缺乏信息交流</a:t>
            </a:r>
          </a:p>
        </p:txBody>
      </p:sp>
      <p:sp>
        <p:nvSpPr>
          <p:cNvPr id="129" name="文本框 128"/>
          <p:cNvSpPr txBox="1"/>
          <p:nvPr/>
        </p:nvSpPr>
        <p:spPr>
          <a:xfrm>
            <a:off x="8050072" y="3088513"/>
            <a:ext cx="1569660"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缺乏全局考虑</a:t>
            </a:r>
          </a:p>
        </p:txBody>
      </p:sp>
      <p:sp>
        <p:nvSpPr>
          <p:cNvPr id="130" name="文本框 66"/>
          <p:cNvSpPr txBox="1">
            <a:spLocks noChangeArrowheads="1"/>
          </p:cNvSpPr>
          <p:nvPr/>
        </p:nvSpPr>
        <p:spPr bwMode="auto">
          <a:xfrm>
            <a:off x="1928141" y="5389135"/>
            <a:ext cx="8252692" cy="10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fontAlgn="base">
              <a:lnSpc>
                <a:spcPct val="130000"/>
              </a:lnSpc>
              <a:spcBef>
                <a:spcPct val="0"/>
              </a:spcBef>
              <a:spcAft>
                <a:spcPct val="0"/>
              </a:spcAft>
            </a:pPr>
            <a:r>
              <a:rPr lang="zh-CN" altLang="en-US" sz="2400" dirty="0">
                <a:solidFill>
                  <a:schemeClr val="bg2">
                    <a:lumMod val="50000"/>
                  </a:schemeClr>
                </a:solidFill>
                <a:latin typeface="+mn-ea"/>
                <a:cs typeface="Arial" panose="020B0604020202020204" pitchFamily="34" charset="0"/>
              </a:rPr>
              <a:t>我们认为，交通系统作为一个有机整体，只有实现每一个物理终端之间的协同，才有可能挖掘整个系统的潜力。</a:t>
            </a:r>
          </a:p>
        </p:txBody>
      </p:sp>
      <p:sp>
        <p:nvSpPr>
          <p:cNvPr id="131" name="矩形 130"/>
          <p:cNvSpPr/>
          <p:nvPr/>
        </p:nvSpPr>
        <p:spPr>
          <a:xfrm>
            <a:off x="2635541" y="1163320"/>
            <a:ext cx="6647975" cy="646331"/>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zh-CN" altLang="en-US" sz="3600" b="1" dirty="0">
                <a:solidFill>
                  <a:schemeClr val="bg2">
                    <a:lumMod val="50000"/>
                  </a:schemeClr>
                </a:solidFill>
              </a:rPr>
              <a:t>当下交通系统解决方案的问题？</a:t>
            </a:r>
          </a:p>
        </p:txBody>
      </p:sp>
    </p:spTree>
    <p:extLst>
      <p:ext uri="{BB962C8B-B14F-4D97-AF65-F5344CB8AC3E}">
        <p14:creationId xmlns:p14="http://schemas.microsoft.com/office/powerpoint/2010/main" val="1549003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500"/>
                                        <p:tgtEl>
                                          <p:spTgt spid="8"/>
                                        </p:tgtEl>
                                      </p:cBhvr>
                                    </p:animEffect>
                                  </p:childTnLst>
                                </p:cTn>
                              </p:par>
                              <p:par>
                                <p:cTn id="14" presetID="22" presetClass="entr" presetSubtype="2" fill="hold" grpId="0" nodeType="withEffect">
                                  <p:stCondLst>
                                    <p:cond delay="500"/>
                                  </p:stCondLst>
                                  <p:childTnLst>
                                    <p:set>
                                      <p:cBhvr>
                                        <p:cTn id="15" dur="1" fill="hold">
                                          <p:stCondLst>
                                            <p:cond delay="0"/>
                                          </p:stCondLst>
                                        </p:cTn>
                                        <p:tgtEl>
                                          <p:spTgt spid="76"/>
                                        </p:tgtEl>
                                        <p:attrNameLst>
                                          <p:attrName>style.visibility</p:attrName>
                                        </p:attrNameLst>
                                      </p:cBhvr>
                                      <p:to>
                                        <p:strVal val="visible"/>
                                      </p:to>
                                    </p:set>
                                    <p:animEffect transition="in" filter="wipe(right)">
                                      <p:cBhvr>
                                        <p:cTn id="16" dur="500"/>
                                        <p:tgtEl>
                                          <p:spTgt spid="76"/>
                                        </p:tgtEl>
                                      </p:cBhvr>
                                    </p:animEffect>
                                  </p:childTnLst>
                                </p:cTn>
                              </p:par>
                              <p:par>
                                <p:cTn id="17" presetID="22" presetClass="entr" presetSubtype="2" fill="hold" grpId="0" nodeType="withEffect">
                                  <p:stCondLst>
                                    <p:cond delay="500"/>
                                  </p:stCondLst>
                                  <p:childTnLst>
                                    <p:set>
                                      <p:cBhvr>
                                        <p:cTn id="18" dur="1" fill="hold">
                                          <p:stCondLst>
                                            <p:cond delay="0"/>
                                          </p:stCondLst>
                                        </p:cTn>
                                        <p:tgtEl>
                                          <p:spTgt spid="101"/>
                                        </p:tgtEl>
                                        <p:attrNameLst>
                                          <p:attrName>style.visibility</p:attrName>
                                        </p:attrNameLst>
                                      </p:cBhvr>
                                      <p:to>
                                        <p:strVal val="visible"/>
                                      </p:to>
                                    </p:set>
                                    <p:animEffect transition="in" filter="wipe(right)">
                                      <p:cBhvr>
                                        <p:cTn id="19" dur="500"/>
                                        <p:tgtEl>
                                          <p:spTgt spid="101"/>
                                        </p:tgtEl>
                                      </p:cBhvr>
                                    </p:animEffect>
                                  </p:childTnLst>
                                </p:cTn>
                              </p:par>
                              <p:par>
                                <p:cTn id="20" presetID="22" presetClass="entr" presetSubtype="2" fill="hold" grpId="0" nodeType="withEffect">
                                  <p:stCondLst>
                                    <p:cond delay="500"/>
                                  </p:stCondLst>
                                  <p:childTnLst>
                                    <p:set>
                                      <p:cBhvr>
                                        <p:cTn id="21" dur="1" fill="hold">
                                          <p:stCondLst>
                                            <p:cond delay="0"/>
                                          </p:stCondLst>
                                        </p:cTn>
                                        <p:tgtEl>
                                          <p:spTgt spid="74"/>
                                        </p:tgtEl>
                                        <p:attrNameLst>
                                          <p:attrName>style.visibility</p:attrName>
                                        </p:attrNameLst>
                                      </p:cBhvr>
                                      <p:to>
                                        <p:strVal val="visible"/>
                                      </p:to>
                                    </p:set>
                                    <p:animEffect transition="in" filter="wipe(right)">
                                      <p:cBhvr>
                                        <p:cTn id="22" dur="500"/>
                                        <p:tgtEl>
                                          <p:spTgt spid="74"/>
                                        </p:tgtEl>
                                      </p:cBhvr>
                                    </p:animEffect>
                                  </p:childTnLst>
                                </p:cTn>
                              </p:par>
                              <p:par>
                                <p:cTn id="23" presetID="22" presetClass="entr" presetSubtype="2" fill="hold" grpId="0" nodeType="withEffect">
                                  <p:stCondLst>
                                    <p:cond delay="500"/>
                                  </p:stCondLst>
                                  <p:childTnLst>
                                    <p:set>
                                      <p:cBhvr>
                                        <p:cTn id="24" dur="1" fill="hold">
                                          <p:stCondLst>
                                            <p:cond delay="0"/>
                                          </p:stCondLst>
                                        </p:cTn>
                                        <p:tgtEl>
                                          <p:spTgt spid="106"/>
                                        </p:tgtEl>
                                        <p:attrNameLst>
                                          <p:attrName>style.visibility</p:attrName>
                                        </p:attrNameLst>
                                      </p:cBhvr>
                                      <p:to>
                                        <p:strVal val="visible"/>
                                      </p:to>
                                    </p:set>
                                    <p:animEffect transition="in" filter="wipe(right)">
                                      <p:cBhvr>
                                        <p:cTn id="25" dur="500"/>
                                        <p:tgtEl>
                                          <p:spTgt spid="106"/>
                                        </p:tgtEl>
                                      </p:cBhvr>
                                    </p:animEffect>
                                  </p:childTnLst>
                                </p:cTn>
                              </p:par>
                              <p:par>
                                <p:cTn id="26" presetID="22" presetClass="entr" presetSubtype="2" fill="hold" grpId="0" nodeType="withEffect">
                                  <p:stCondLst>
                                    <p:cond delay="500"/>
                                  </p:stCondLst>
                                  <p:childTnLst>
                                    <p:set>
                                      <p:cBhvr>
                                        <p:cTn id="27" dur="1" fill="hold">
                                          <p:stCondLst>
                                            <p:cond delay="0"/>
                                          </p:stCondLst>
                                        </p:cTn>
                                        <p:tgtEl>
                                          <p:spTgt spid="107"/>
                                        </p:tgtEl>
                                        <p:attrNameLst>
                                          <p:attrName>style.visibility</p:attrName>
                                        </p:attrNameLst>
                                      </p:cBhvr>
                                      <p:to>
                                        <p:strVal val="visible"/>
                                      </p:to>
                                    </p:set>
                                    <p:animEffect transition="in" filter="wipe(right)">
                                      <p:cBhvr>
                                        <p:cTn id="28" dur="500"/>
                                        <p:tgtEl>
                                          <p:spTgt spid="107"/>
                                        </p:tgtEl>
                                      </p:cBhvr>
                                    </p:animEffect>
                                  </p:childTnLst>
                                </p:cTn>
                              </p:par>
                              <p:par>
                                <p:cTn id="29" presetID="22" presetClass="entr" presetSubtype="2" fill="hold" grpId="0" nodeType="withEffect">
                                  <p:stCondLst>
                                    <p:cond delay="500"/>
                                  </p:stCondLst>
                                  <p:childTnLst>
                                    <p:set>
                                      <p:cBhvr>
                                        <p:cTn id="30" dur="1" fill="hold">
                                          <p:stCondLst>
                                            <p:cond delay="0"/>
                                          </p:stCondLst>
                                        </p:cTn>
                                        <p:tgtEl>
                                          <p:spTgt spid="108"/>
                                        </p:tgtEl>
                                        <p:attrNameLst>
                                          <p:attrName>style.visibility</p:attrName>
                                        </p:attrNameLst>
                                      </p:cBhvr>
                                      <p:to>
                                        <p:strVal val="visible"/>
                                      </p:to>
                                    </p:set>
                                    <p:animEffect transition="in" filter="wipe(right)">
                                      <p:cBhvr>
                                        <p:cTn id="31" dur="500"/>
                                        <p:tgtEl>
                                          <p:spTgt spid="108"/>
                                        </p:tgtEl>
                                      </p:cBhvr>
                                    </p:animEffect>
                                  </p:childTnLst>
                                </p:cTn>
                              </p:par>
                              <p:par>
                                <p:cTn id="32" presetID="22" presetClass="entr" presetSubtype="2" fill="hold" grpId="0" nodeType="withEffect">
                                  <p:stCondLst>
                                    <p:cond delay="500"/>
                                  </p:stCondLst>
                                  <p:childTnLst>
                                    <p:set>
                                      <p:cBhvr>
                                        <p:cTn id="33" dur="1" fill="hold">
                                          <p:stCondLst>
                                            <p:cond delay="0"/>
                                          </p:stCondLst>
                                        </p:cTn>
                                        <p:tgtEl>
                                          <p:spTgt spid="112"/>
                                        </p:tgtEl>
                                        <p:attrNameLst>
                                          <p:attrName>style.visibility</p:attrName>
                                        </p:attrNameLst>
                                      </p:cBhvr>
                                      <p:to>
                                        <p:strVal val="visible"/>
                                      </p:to>
                                    </p:set>
                                    <p:animEffect transition="in" filter="wipe(right)">
                                      <p:cBhvr>
                                        <p:cTn id="34" dur="500"/>
                                        <p:tgtEl>
                                          <p:spTgt spid="112"/>
                                        </p:tgtEl>
                                      </p:cBhvr>
                                    </p:animEffect>
                                  </p:childTnLst>
                                </p:cTn>
                              </p:par>
                              <p:par>
                                <p:cTn id="35" presetID="22" presetClass="entr" presetSubtype="2" fill="hold" grpId="0" nodeType="withEffect">
                                  <p:stCondLst>
                                    <p:cond delay="500"/>
                                  </p:stCondLst>
                                  <p:childTnLst>
                                    <p:set>
                                      <p:cBhvr>
                                        <p:cTn id="36" dur="1" fill="hold">
                                          <p:stCondLst>
                                            <p:cond delay="0"/>
                                          </p:stCondLst>
                                        </p:cTn>
                                        <p:tgtEl>
                                          <p:spTgt spid="113"/>
                                        </p:tgtEl>
                                        <p:attrNameLst>
                                          <p:attrName>style.visibility</p:attrName>
                                        </p:attrNameLst>
                                      </p:cBhvr>
                                      <p:to>
                                        <p:strVal val="visible"/>
                                      </p:to>
                                    </p:set>
                                    <p:animEffect transition="in" filter="wipe(right)">
                                      <p:cBhvr>
                                        <p:cTn id="37" dur="500"/>
                                        <p:tgtEl>
                                          <p:spTgt spid="113"/>
                                        </p:tgtEl>
                                      </p:cBhvr>
                                    </p:animEffect>
                                  </p:childTnLst>
                                </p:cTn>
                              </p:par>
                              <p:par>
                                <p:cTn id="38" presetID="22" presetClass="entr" presetSubtype="2" fill="hold" grpId="0" nodeType="withEffect">
                                  <p:stCondLst>
                                    <p:cond delay="500"/>
                                  </p:stCondLst>
                                  <p:childTnLst>
                                    <p:set>
                                      <p:cBhvr>
                                        <p:cTn id="39" dur="1" fill="hold">
                                          <p:stCondLst>
                                            <p:cond delay="0"/>
                                          </p:stCondLst>
                                        </p:cTn>
                                        <p:tgtEl>
                                          <p:spTgt spid="114"/>
                                        </p:tgtEl>
                                        <p:attrNameLst>
                                          <p:attrName>style.visibility</p:attrName>
                                        </p:attrNameLst>
                                      </p:cBhvr>
                                      <p:to>
                                        <p:strVal val="visible"/>
                                      </p:to>
                                    </p:set>
                                    <p:animEffect transition="in" filter="wipe(right)">
                                      <p:cBhvr>
                                        <p:cTn id="40" dur="500"/>
                                        <p:tgtEl>
                                          <p:spTgt spid="114"/>
                                        </p:tgtEl>
                                      </p:cBhvr>
                                    </p:animEffect>
                                  </p:childTnLst>
                                </p:cTn>
                              </p:par>
                              <p:par>
                                <p:cTn id="41" presetID="10" presetClass="entr" presetSubtype="0" fill="hold" grpId="0" nodeType="withEffect">
                                  <p:stCondLst>
                                    <p:cond delay="1000"/>
                                  </p:stCondLst>
                                  <p:childTnLst>
                                    <p:set>
                                      <p:cBhvr>
                                        <p:cTn id="42" dur="1" fill="hold">
                                          <p:stCondLst>
                                            <p:cond delay="0"/>
                                          </p:stCondLst>
                                        </p:cTn>
                                        <p:tgtEl>
                                          <p:spTgt spid="119"/>
                                        </p:tgtEl>
                                        <p:attrNameLst>
                                          <p:attrName>style.visibility</p:attrName>
                                        </p:attrNameLst>
                                      </p:cBhvr>
                                      <p:to>
                                        <p:strVal val="visible"/>
                                      </p:to>
                                    </p:set>
                                    <p:animEffect transition="in" filter="fade">
                                      <p:cBhvr>
                                        <p:cTn id="43" dur="500"/>
                                        <p:tgtEl>
                                          <p:spTgt spid="119"/>
                                        </p:tgtEl>
                                      </p:cBhvr>
                                    </p:animEffect>
                                  </p:childTnLst>
                                </p:cTn>
                              </p:par>
                              <p:par>
                                <p:cTn id="44" presetID="10" presetClass="entr" presetSubtype="0" fill="hold" grpId="0" nodeType="withEffect">
                                  <p:stCondLst>
                                    <p:cond delay="1000"/>
                                  </p:stCondLst>
                                  <p:childTnLst>
                                    <p:set>
                                      <p:cBhvr>
                                        <p:cTn id="45" dur="1" fill="hold">
                                          <p:stCondLst>
                                            <p:cond delay="0"/>
                                          </p:stCondLst>
                                        </p:cTn>
                                        <p:tgtEl>
                                          <p:spTgt spid="122"/>
                                        </p:tgtEl>
                                        <p:attrNameLst>
                                          <p:attrName>style.visibility</p:attrName>
                                        </p:attrNameLst>
                                      </p:cBhvr>
                                      <p:to>
                                        <p:strVal val="visible"/>
                                      </p:to>
                                    </p:set>
                                    <p:animEffect transition="in" filter="fade">
                                      <p:cBhvr>
                                        <p:cTn id="46" dur="500"/>
                                        <p:tgtEl>
                                          <p:spTgt spid="122"/>
                                        </p:tgtEl>
                                      </p:cBhvr>
                                    </p:animEffect>
                                  </p:childTnLst>
                                </p:cTn>
                              </p:par>
                              <p:par>
                                <p:cTn id="47" presetID="10" presetClass="entr" presetSubtype="0" fill="hold" grpId="0" nodeType="withEffect">
                                  <p:stCondLst>
                                    <p:cond delay="1000"/>
                                  </p:stCondLst>
                                  <p:childTnLst>
                                    <p:set>
                                      <p:cBhvr>
                                        <p:cTn id="48" dur="1" fill="hold">
                                          <p:stCondLst>
                                            <p:cond delay="0"/>
                                          </p:stCondLst>
                                        </p:cTn>
                                        <p:tgtEl>
                                          <p:spTgt spid="123"/>
                                        </p:tgtEl>
                                        <p:attrNameLst>
                                          <p:attrName>style.visibility</p:attrName>
                                        </p:attrNameLst>
                                      </p:cBhvr>
                                      <p:to>
                                        <p:strVal val="visible"/>
                                      </p:to>
                                    </p:set>
                                    <p:animEffect transition="in" filter="fade">
                                      <p:cBhvr>
                                        <p:cTn id="49" dur="500"/>
                                        <p:tgtEl>
                                          <p:spTgt spid="123"/>
                                        </p:tgtEl>
                                      </p:cBhvr>
                                    </p:animEffect>
                                  </p:childTnLst>
                                </p:cTn>
                              </p:par>
                              <p:par>
                                <p:cTn id="50" presetID="10" presetClass="entr" presetSubtype="0" fill="hold" grpId="0" nodeType="withEffect">
                                  <p:stCondLst>
                                    <p:cond delay="1000"/>
                                  </p:stCondLst>
                                  <p:childTnLst>
                                    <p:set>
                                      <p:cBhvr>
                                        <p:cTn id="51" dur="1" fill="hold">
                                          <p:stCondLst>
                                            <p:cond delay="0"/>
                                          </p:stCondLst>
                                        </p:cTn>
                                        <p:tgtEl>
                                          <p:spTgt spid="124"/>
                                        </p:tgtEl>
                                        <p:attrNameLst>
                                          <p:attrName>style.visibility</p:attrName>
                                        </p:attrNameLst>
                                      </p:cBhvr>
                                      <p:to>
                                        <p:strVal val="visible"/>
                                      </p:to>
                                    </p:set>
                                    <p:animEffect transition="in" filter="fade">
                                      <p:cBhvr>
                                        <p:cTn id="52" dur="500"/>
                                        <p:tgtEl>
                                          <p:spTgt spid="124"/>
                                        </p:tgtEl>
                                      </p:cBhvr>
                                    </p:animEffect>
                                  </p:childTnLst>
                                </p:cTn>
                              </p:par>
                              <p:par>
                                <p:cTn id="53" presetID="10" presetClass="entr" presetSubtype="0" fill="hold" grpId="0" nodeType="withEffect">
                                  <p:stCondLst>
                                    <p:cond delay="1000"/>
                                  </p:stCondLst>
                                  <p:childTnLst>
                                    <p:set>
                                      <p:cBhvr>
                                        <p:cTn id="54" dur="1" fill="hold">
                                          <p:stCondLst>
                                            <p:cond delay="0"/>
                                          </p:stCondLst>
                                        </p:cTn>
                                        <p:tgtEl>
                                          <p:spTgt spid="125"/>
                                        </p:tgtEl>
                                        <p:attrNameLst>
                                          <p:attrName>style.visibility</p:attrName>
                                        </p:attrNameLst>
                                      </p:cBhvr>
                                      <p:to>
                                        <p:strVal val="visible"/>
                                      </p:to>
                                    </p:set>
                                    <p:animEffect transition="in" filter="fade">
                                      <p:cBhvr>
                                        <p:cTn id="55" dur="500"/>
                                        <p:tgtEl>
                                          <p:spTgt spid="125"/>
                                        </p:tgtEl>
                                      </p:cBhvr>
                                    </p:animEffect>
                                  </p:childTnLst>
                                </p:cTn>
                              </p:par>
                              <p:par>
                                <p:cTn id="56" presetID="10" presetClass="entr" presetSubtype="0" fill="hold" grpId="0" nodeType="withEffect">
                                  <p:stCondLst>
                                    <p:cond delay="1000"/>
                                  </p:stCondLst>
                                  <p:childTnLst>
                                    <p:set>
                                      <p:cBhvr>
                                        <p:cTn id="57" dur="1" fill="hold">
                                          <p:stCondLst>
                                            <p:cond delay="0"/>
                                          </p:stCondLst>
                                        </p:cTn>
                                        <p:tgtEl>
                                          <p:spTgt spid="126"/>
                                        </p:tgtEl>
                                        <p:attrNameLst>
                                          <p:attrName>style.visibility</p:attrName>
                                        </p:attrNameLst>
                                      </p:cBhvr>
                                      <p:to>
                                        <p:strVal val="visible"/>
                                      </p:to>
                                    </p:set>
                                    <p:animEffect transition="in" filter="fade">
                                      <p:cBhvr>
                                        <p:cTn id="58" dur="500"/>
                                        <p:tgtEl>
                                          <p:spTgt spid="126"/>
                                        </p:tgtEl>
                                      </p:cBhvr>
                                    </p:animEffect>
                                  </p:childTnLst>
                                </p:cTn>
                              </p:par>
                              <p:par>
                                <p:cTn id="59" presetID="10" presetClass="entr" presetSubtype="0" fill="hold" grpId="0" nodeType="withEffect">
                                  <p:stCondLst>
                                    <p:cond delay="1000"/>
                                  </p:stCondLst>
                                  <p:childTnLst>
                                    <p:set>
                                      <p:cBhvr>
                                        <p:cTn id="60" dur="1" fill="hold">
                                          <p:stCondLst>
                                            <p:cond delay="0"/>
                                          </p:stCondLst>
                                        </p:cTn>
                                        <p:tgtEl>
                                          <p:spTgt spid="127"/>
                                        </p:tgtEl>
                                        <p:attrNameLst>
                                          <p:attrName>style.visibility</p:attrName>
                                        </p:attrNameLst>
                                      </p:cBhvr>
                                      <p:to>
                                        <p:strVal val="visible"/>
                                      </p:to>
                                    </p:set>
                                    <p:animEffect transition="in" filter="fade">
                                      <p:cBhvr>
                                        <p:cTn id="61" dur="500"/>
                                        <p:tgtEl>
                                          <p:spTgt spid="127"/>
                                        </p:tgtEl>
                                      </p:cBhvr>
                                    </p:animEffect>
                                  </p:childTnLst>
                                </p:cTn>
                              </p:par>
                              <p:par>
                                <p:cTn id="62" presetID="10" presetClass="entr" presetSubtype="0" fill="hold" grpId="0" nodeType="withEffect">
                                  <p:stCondLst>
                                    <p:cond delay="1000"/>
                                  </p:stCondLst>
                                  <p:childTnLst>
                                    <p:set>
                                      <p:cBhvr>
                                        <p:cTn id="63" dur="1" fill="hold">
                                          <p:stCondLst>
                                            <p:cond delay="0"/>
                                          </p:stCondLst>
                                        </p:cTn>
                                        <p:tgtEl>
                                          <p:spTgt spid="128"/>
                                        </p:tgtEl>
                                        <p:attrNameLst>
                                          <p:attrName>style.visibility</p:attrName>
                                        </p:attrNameLst>
                                      </p:cBhvr>
                                      <p:to>
                                        <p:strVal val="visible"/>
                                      </p:to>
                                    </p:set>
                                    <p:animEffect transition="in" filter="fade">
                                      <p:cBhvr>
                                        <p:cTn id="64" dur="500"/>
                                        <p:tgtEl>
                                          <p:spTgt spid="128"/>
                                        </p:tgtEl>
                                      </p:cBhvr>
                                    </p:animEffect>
                                  </p:childTnLst>
                                </p:cTn>
                              </p:par>
                              <p:par>
                                <p:cTn id="65" presetID="10" presetClass="entr" presetSubtype="0" fill="hold" grpId="0" nodeType="withEffect">
                                  <p:stCondLst>
                                    <p:cond delay="1000"/>
                                  </p:stCondLst>
                                  <p:childTnLst>
                                    <p:set>
                                      <p:cBhvr>
                                        <p:cTn id="66" dur="1" fill="hold">
                                          <p:stCondLst>
                                            <p:cond delay="0"/>
                                          </p:stCondLst>
                                        </p:cTn>
                                        <p:tgtEl>
                                          <p:spTgt spid="129"/>
                                        </p:tgtEl>
                                        <p:attrNameLst>
                                          <p:attrName>style.visibility</p:attrName>
                                        </p:attrNameLst>
                                      </p:cBhvr>
                                      <p:to>
                                        <p:strVal val="visible"/>
                                      </p:to>
                                    </p:set>
                                    <p:animEffect transition="in" filter="fade">
                                      <p:cBhvr>
                                        <p:cTn id="67" dur="500"/>
                                        <p:tgtEl>
                                          <p:spTgt spid="129"/>
                                        </p:tgtEl>
                                      </p:cBhvr>
                                    </p:animEffect>
                                  </p:childTnLst>
                                </p:cTn>
                              </p:par>
                              <p:par>
                                <p:cTn id="68" presetID="10" presetClass="entr" presetSubtype="0" fill="hold" grpId="0" nodeType="withEffect">
                                  <p:stCondLst>
                                    <p:cond delay="1250"/>
                                  </p:stCondLst>
                                  <p:childTnLst>
                                    <p:set>
                                      <p:cBhvr>
                                        <p:cTn id="69" dur="1" fill="hold">
                                          <p:stCondLst>
                                            <p:cond delay="0"/>
                                          </p:stCondLst>
                                        </p:cTn>
                                        <p:tgtEl>
                                          <p:spTgt spid="131"/>
                                        </p:tgtEl>
                                        <p:attrNameLst>
                                          <p:attrName>style.visibility</p:attrName>
                                        </p:attrNameLst>
                                      </p:cBhvr>
                                      <p:to>
                                        <p:strVal val="visible"/>
                                      </p:to>
                                    </p:set>
                                    <p:animEffect transition="in" filter="fade">
                                      <p:cBhvr>
                                        <p:cTn id="70" dur="500"/>
                                        <p:tgtEl>
                                          <p:spTgt spid="131"/>
                                        </p:tgtEl>
                                      </p:cBhvr>
                                    </p:animEffect>
                                  </p:childTnLst>
                                </p:cTn>
                              </p:par>
                              <p:par>
                                <p:cTn id="71" presetID="22" presetClass="entr" presetSubtype="1" fill="hold" grpId="0" nodeType="withEffect">
                                  <p:stCondLst>
                                    <p:cond delay="1500"/>
                                  </p:stCondLst>
                                  <p:iterate type="lt">
                                    <p:tmPct val="5000"/>
                                  </p:iterate>
                                  <p:childTnLst>
                                    <p:set>
                                      <p:cBhvr>
                                        <p:cTn id="72" dur="1" fill="hold">
                                          <p:stCondLst>
                                            <p:cond delay="0"/>
                                          </p:stCondLst>
                                        </p:cTn>
                                        <p:tgtEl>
                                          <p:spTgt spid="130"/>
                                        </p:tgtEl>
                                        <p:attrNameLst>
                                          <p:attrName>style.visibility</p:attrName>
                                        </p:attrNameLst>
                                      </p:cBhvr>
                                      <p:to>
                                        <p:strVal val="visible"/>
                                      </p:to>
                                    </p:set>
                                    <p:animEffect transition="in" filter="wipe(up)">
                                      <p:cBhvr>
                                        <p:cTn id="73" dur="500"/>
                                        <p:tgtEl>
                                          <p:spTgt spid="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6" grpId="0" animBg="1"/>
      <p:bldP spid="101" grpId="0" animBg="1"/>
      <p:bldP spid="106" grpId="0" animBg="1"/>
      <p:bldP spid="107" grpId="0" animBg="1"/>
      <p:bldP spid="108" grpId="0" animBg="1"/>
      <p:bldP spid="112" grpId="0" animBg="1"/>
      <p:bldP spid="113" grpId="0" bldLvl="0" animBg="1"/>
      <p:bldP spid="114" grpId="0" animBg="1"/>
      <p:bldP spid="119" grpId="0"/>
      <p:bldP spid="122" grpId="0"/>
      <p:bldP spid="123" grpId="0"/>
      <p:bldP spid="124" grpId="0"/>
      <p:bldP spid="125" grpId="0"/>
      <p:bldP spid="126" grpId="0"/>
      <p:bldP spid="127" grpId="0"/>
      <p:bldP spid="128" grpId="0"/>
      <p:bldP spid="129" grpId="0"/>
      <p:bldP spid="130" grpId="0"/>
      <p:bldP spid="13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1607820" cy="521970"/>
          </a:xfrm>
          <a:prstGeom prst="rect">
            <a:avLst/>
          </a:prstGeom>
        </p:spPr>
        <p:txBody>
          <a:bodyPr wrap="none">
            <a:spAutoFit/>
          </a:bodyPr>
          <a:lstStyle/>
          <a:p>
            <a:r>
              <a:rPr lang="zh-CN" altLang="en-US" sz="2800" b="1" dirty="0">
                <a:solidFill>
                  <a:schemeClr val="bg2">
                    <a:lumMod val="50000"/>
                  </a:schemeClr>
                </a:solidFill>
                <a:latin typeface="+mn-ea"/>
              </a:rPr>
              <a:t>项目背景</a:t>
            </a:r>
            <a:endParaRPr lang="zh-CN" altLang="en-US" sz="2800" dirty="0">
              <a:solidFill>
                <a:schemeClr val="bg2">
                  <a:lumMod val="50000"/>
                </a:schemeClr>
              </a:solidFill>
              <a:latin typeface="+mn-ea"/>
            </a:endParaRPr>
          </a:p>
        </p:txBody>
      </p:sp>
      <p:grpSp>
        <p:nvGrpSpPr>
          <p:cNvPr id="63" name="组合 62"/>
          <p:cNvGrpSpPr/>
          <p:nvPr/>
        </p:nvGrpSpPr>
        <p:grpSpPr>
          <a:xfrm>
            <a:off x="7109455" y="2761943"/>
            <a:ext cx="1816474" cy="2784381"/>
            <a:chOff x="5276850" y="1209675"/>
            <a:chExt cx="1657350" cy="2133600"/>
          </a:xfrm>
        </p:grpSpPr>
        <p:sp>
          <p:nvSpPr>
            <p:cNvPr id="98" name="任意多边形 97"/>
            <p:cNvSpPr/>
            <p:nvPr/>
          </p:nvSpPr>
          <p:spPr>
            <a:xfrm>
              <a:off x="5276850" y="1209675"/>
              <a:ext cx="1162050" cy="923925"/>
            </a:xfrm>
            <a:custGeom>
              <a:avLst/>
              <a:gdLst>
                <a:gd name="connsiteX0" fmla="*/ 0 w 1162050"/>
                <a:gd name="connsiteY0" fmla="*/ 923925 h 923925"/>
                <a:gd name="connsiteX1" fmla="*/ 1162050 w 1162050"/>
                <a:gd name="connsiteY1" fmla="*/ 0 h 923925"/>
              </a:gdLst>
              <a:ahLst/>
              <a:cxnLst>
                <a:cxn ang="0">
                  <a:pos x="connsiteX0" y="connsiteY0"/>
                </a:cxn>
                <a:cxn ang="0">
                  <a:pos x="connsiteX1" y="connsiteY1"/>
                </a:cxn>
              </a:cxnLst>
              <a:rect l="l" t="t" r="r" b="b"/>
              <a:pathLst>
                <a:path w="1162050" h="923925">
                  <a:moveTo>
                    <a:pt x="0" y="923925"/>
                  </a:moveTo>
                  <a:lnTo>
                    <a:pt x="1162050"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9" name="任意多边形 98"/>
            <p:cNvSpPr/>
            <p:nvPr/>
          </p:nvSpPr>
          <p:spPr>
            <a:xfrm>
              <a:off x="5286375" y="2238375"/>
              <a:ext cx="1647825" cy="0"/>
            </a:xfrm>
            <a:custGeom>
              <a:avLst/>
              <a:gdLst>
                <a:gd name="connsiteX0" fmla="*/ 0 w 1647825"/>
                <a:gd name="connsiteY0" fmla="*/ 0 h 0"/>
                <a:gd name="connsiteX1" fmla="*/ 1647825 w 1647825"/>
                <a:gd name="connsiteY1" fmla="*/ 0 h 0"/>
              </a:gdLst>
              <a:ahLst/>
              <a:cxnLst>
                <a:cxn ang="0">
                  <a:pos x="connsiteX0" y="connsiteY0"/>
                </a:cxn>
                <a:cxn ang="0">
                  <a:pos x="connsiteX1" y="connsiteY1"/>
                </a:cxn>
              </a:cxnLst>
              <a:rect l="l" t="t" r="r" b="b"/>
              <a:pathLst>
                <a:path w="1647825">
                  <a:moveTo>
                    <a:pt x="0" y="0"/>
                  </a:moveTo>
                  <a:lnTo>
                    <a:pt x="1647825"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00" name="任意多边形 99"/>
            <p:cNvSpPr/>
            <p:nvPr/>
          </p:nvSpPr>
          <p:spPr>
            <a:xfrm>
              <a:off x="5276850" y="2324100"/>
              <a:ext cx="1143000" cy="1019175"/>
            </a:xfrm>
            <a:custGeom>
              <a:avLst/>
              <a:gdLst>
                <a:gd name="connsiteX0" fmla="*/ 0 w 1143000"/>
                <a:gd name="connsiteY0" fmla="*/ 0 h 1019175"/>
                <a:gd name="connsiteX1" fmla="*/ 1143000 w 1143000"/>
                <a:gd name="connsiteY1" fmla="*/ 1019175 h 1019175"/>
              </a:gdLst>
              <a:ahLst/>
              <a:cxnLst>
                <a:cxn ang="0">
                  <a:pos x="connsiteX0" y="connsiteY0"/>
                </a:cxn>
                <a:cxn ang="0">
                  <a:pos x="connsiteX1" y="connsiteY1"/>
                </a:cxn>
              </a:cxnLst>
              <a:rect l="l" t="t" r="r" b="b"/>
              <a:pathLst>
                <a:path w="1143000" h="1019175">
                  <a:moveTo>
                    <a:pt x="0" y="0"/>
                  </a:moveTo>
                  <a:lnTo>
                    <a:pt x="1143000" y="1019175"/>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grpSp>
      <p:grpSp>
        <p:nvGrpSpPr>
          <p:cNvPr id="67" name="组合 66"/>
          <p:cNvGrpSpPr/>
          <p:nvPr/>
        </p:nvGrpSpPr>
        <p:grpSpPr>
          <a:xfrm flipH="1">
            <a:off x="2959403" y="2761943"/>
            <a:ext cx="1644111" cy="2784381"/>
            <a:chOff x="5276850" y="1209675"/>
            <a:chExt cx="1657350" cy="2133600"/>
          </a:xfrm>
        </p:grpSpPr>
        <p:sp>
          <p:nvSpPr>
            <p:cNvPr id="89" name="任意多边形 88"/>
            <p:cNvSpPr/>
            <p:nvPr/>
          </p:nvSpPr>
          <p:spPr>
            <a:xfrm>
              <a:off x="5276850" y="1209675"/>
              <a:ext cx="1162050" cy="923925"/>
            </a:xfrm>
            <a:custGeom>
              <a:avLst/>
              <a:gdLst>
                <a:gd name="connsiteX0" fmla="*/ 0 w 1162050"/>
                <a:gd name="connsiteY0" fmla="*/ 923925 h 923925"/>
                <a:gd name="connsiteX1" fmla="*/ 1162050 w 1162050"/>
                <a:gd name="connsiteY1" fmla="*/ 0 h 923925"/>
              </a:gdLst>
              <a:ahLst/>
              <a:cxnLst>
                <a:cxn ang="0">
                  <a:pos x="connsiteX0" y="connsiteY0"/>
                </a:cxn>
                <a:cxn ang="0">
                  <a:pos x="connsiteX1" y="connsiteY1"/>
                </a:cxn>
              </a:cxnLst>
              <a:rect l="l" t="t" r="r" b="b"/>
              <a:pathLst>
                <a:path w="1162050" h="923925">
                  <a:moveTo>
                    <a:pt x="0" y="923925"/>
                  </a:moveTo>
                  <a:lnTo>
                    <a:pt x="1162050"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0" name="任意多边形 89"/>
            <p:cNvSpPr/>
            <p:nvPr/>
          </p:nvSpPr>
          <p:spPr>
            <a:xfrm>
              <a:off x="5286375" y="2238375"/>
              <a:ext cx="1647825" cy="0"/>
            </a:xfrm>
            <a:custGeom>
              <a:avLst/>
              <a:gdLst>
                <a:gd name="connsiteX0" fmla="*/ 0 w 1647825"/>
                <a:gd name="connsiteY0" fmla="*/ 0 h 0"/>
                <a:gd name="connsiteX1" fmla="*/ 1647825 w 1647825"/>
                <a:gd name="connsiteY1" fmla="*/ 0 h 0"/>
              </a:gdLst>
              <a:ahLst/>
              <a:cxnLst>
                <a:cxn ang="0">
                  <a:pos x="connsiteX0" y="connsiteY0"/>
                </a:cxn>
                <a:cxn ang="0">
                  <a:pos x="connsiteX1" y="connsiteY1"/>
                </a:cxn>
              </a:cxnLst>
              <a:rect l="l" t="t" r="r" b="b"/>
              <a:pathLst>
                <a:path w="1647825">
                  <a:moveTo>
                    <a:pt x="0" y="0"/>
                  </a:moveTo>
                  <a:lnTo>
                    <a:pt x="1647825" y="0"/>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91" name="任意多边形 90"/>
            <p:cNvSpPr/>
            <p:nvPr/>
          </p:nvSpPr>
          <p:spPr>
            <a:xfrm>
              <a:off x="5276850" y="2324100"/>
              <a:ext cx="1143000" cy="1019175"/>
            </a:xfrm>
            <a:custGeom>
              <a:avLst/>
              <a:gdLst>
                <a:gd name="connsiteX0" fmla="*/ 0 w 1143000"/>
                <a:gd name="connsiteY0" fmla="*/ 0 h 1019175"/>
                <a:gd name="connsiteX1" fmla="*/ 1143000 w 1143000"/>
                <a:gd name="connsiteY1" fmla="*/ 1019175 h 1019175"/>
              </a:gdLst>
              <a:ahLst/>
              <a:cxnLst>
                <a:cxn ang="0">
                  <a:pos x="connsiteX0" y="connsiteY0"/>
                </a:cxn>
                <a:cxn ang="0">
                  <a:pos x="connsiteX1" y="connsiteY1"/>
                </a:cxn>
              </a:cxnLst>
              <a:rect l="l" t="t" r="r" b="b"/>
              <a:pathLst>
                <a:path w="1143000" h="1019175">
                  <a:moveTo>
                    <a:pt x="0" y="0"/>
                  </a:moveTo>
                  <a:lnTo>
                    <a:pt x="1143000" y="1019175"/>
                  </a:lnTo>
                </a:path>
              </a:pathLst>
            </a:custGeom>
            <a:noFill/>
            <a:ln w="9525">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grpSp>
      <p:grpSp>
        <p:nvGrpSpPr>
          <p:cNvPr id="123" name="组合 122"/>
          <p:cNvGrpSpPr/>
          <p:nvPr/>
        </p:nvGrpSpPr>
        <p:grpSpPr>
          <a:xfrm>
            <a:off x="4703797" y="2761944"/>
            <a:ext cx="2447763" cy="3345706"/>
            <a:chOff x="4844737" y="1962975"/>
            <a:chExt cx="2168653" cy="3052203"/>
          </a:xfrm>
        </p:grpSpPr>
        <p:grpSp>
          <p:nvGrpSpPr>
            <p:cNvPr id="73" name="组合 72"/>
            <p:cNvGrpSpPr/>
            <p:nvPr/>
          </p:nvGrpSpPr>
          <p:grpSpPr>
            <a:xfrm>
              <a:off x="4844737" y="1962975"/>
              <a:ext cx="2077746" cy="3052203"/>
              <a:chOff x="3764395" y="1800081"/>
              <a:chExt cx="1587500" cy="2332037"/>
            </a:xfrm>
            <a:solidFill>
              <a:schemeClr val="bg2"/>
            </a:solidFill>
          </p:grpSpPr>
          <p:sp>
            <p:nvSpPr>
              <p:cNvPr id="76" name="Freeform 5"/>
              <p:cNvSpPr>
                <a:spLocks noEditPoints="1"/>
              </p:cNvSpPr>
              <p:nvPr/>
            </p:nvSpPr>
            <p:spPr bwMode="auto">
              <a:xfrm>
                <a:off x="3764395" y="1800081"/>
                <a:ext cx="1587500" cy="1676400"/>
              </a:xfrm>
              <a:custGeom>
                <a:avLst/>
                <a:gdLst>
                  <a:gd name="T0" fmla="*/ 152 w 1935"/>
                  <a:gd name="T1" fmla="*/ 1129 h 2043"/>
                  <a:gd name="T2" fmla="*/ 964 w 1935"/>
                  <a:gd name="T3" fmla="*/ 112 h 2043"/>
                  <a:gd name="T4" fmla="*/ 966 w 1935"/>
                  <a:gd name="T5" fmla="*/ 112 h 2043"/>
                  <a:gd name="T6" fmla="*/ 1610 w 1935"/>
                  <a:gd name="T7" fmla="*/ 400 h 2043"/>
                  <a:gd name="T8" fmla="*/ 1611 w 1935"/>
                  <a:gd name="T9" fmla="*/ 401 h 2043"/>
                  <a:gd name="T10" fmla="*/ 1628 w 1935"/>
                  <a:gd name="T11" fmla="*/ 421 h 2043"/>
                  <a:gd name="T12" fmla="*/ 1786 w 1935"/>
                  <a:gd name="T13" fmla="*/ 1118 h 2043"/>
                  <a:gd name="T14" fmla="*/ 1786 w 1935"/>
                  <a:gd name="T15" fmla="*/ 1119 h 2043"/>
                  <a:gd name="T16" fmla="*/ 1785 w 1935"/>
                  <a:gd name="T17" fmla="*/ 1124 h 2043"/>
                  <a:gd name="T18" fmla="*/ 1784 w 1935"/>
                  <a:gd name="T19" fmla="*/ 1125 h 2043"/>
                  <a:gd name="T20" fmla="*/ 1420 w 1935"/>
                  <a:gd name="T21" fmla="*/ 1787 h 2043"/>
                  <a:gd name="T22" fmla="*/ 1420 w 1935"/>
                  <a:gd name="T23" fmla="*/ 1788 h 2043"/>
                  <a:gd name="T24" fmla="*/ 1417 w 1935"/>
                  <a:gd name="T25" fmla="*/ 1793 h 2043"/>
                  <a:gd name="T26" fmla="*/ 965 w 1935"/>
                  <a:gd name="T27" fmla="*/ 1931 h 2043"/>
                  <a:gd name="T28" fmla="*/ 963 w 1935"/>
                  <a:gd name="T29" fmla="*/ 1931 h 2043"/>
                  <a:gd name="T30" fmla="*/ 963 w 1935"/>
                  <a:gd name="T31" fmla="*/ 1931 h 2043"/>
                  <a:gd name="T32" fmla="*/ 962 w 1935"/>
                  <a:gd name="T33" fmla="*/ 1931 h 2043"/>
                  <a:gd name="T34" fmla="*/ 517 w 1935"/>
                  <a:gd name="T35" fmla="*/ 1791 h 2043"/>
                  <a:gd name="T36" fmla="*/ 516 w 1935"/>
                  <a:gd name="T37" fmla="*/ 1788 h 2043"/>
                  <a:gd name="T38" fmla="*/ 515 w 1935"/>
                  <a:gd name="T39" fmla="*/ 1786 h 2043"/>
                  <a:gd name="T40" fmla="*/ 515 w 1935"/>
                  <a:gd name="T41" fmla="*/ 1787 h 2043"/>
                  <a:gd name="T42" fmla="*/ 151 w 1935"/>
                  <a:gd name="T43" fmla="*/ 1125 h 2043"/>
                  <a:gd name="T44" fmla="*/ 150 w 1935"/>
                  <a:gd name="T45" fmla="*/ 1120 h 2043"/>
                  <a:gd name="T46" fmla="*/ 323 w 1935"/>
                  <a:gd name="T47" fmla="*/ 403 h 2043"/>
                  <a:gd name="T48" fmla="*/ 325 w 1935"/>
                  <a:gd name="T49" fmla="*/ 401 h 2043"/>
                  <a:gd name="T50" fmla="*/ 962 w 1935"/>
                  <a:gd name="T51" fmla="*/ 112 h 2043"/>
                  <a:gd name="T52" fmla="*/ 972 w 1935"/>
                  <a:gd name="T53" fmla="*/ 0 h 2043"/>
                  <a:gd name="T54" fmla="*/ 963 w 1935"/>
                  <a:gd name="T55" fmla="*/ 0 h 2043"/>
                  <a:gd name="T56" fmla="*/ 559 w 1935"/>
                  <a:gd name="T57" fmla="*/ 95 h 2043"/>
                  <a:gd name="T58" fmla="*/ 241 w 1935"/>
                  <a:gd name="T59" fmla="*/ 327 h 2043"/>
                  <a:gd name="T60" fmla="*/ 222 w 1935"/>
                  <a:gd name="T61" fmla="*/ 347 h 2043"/>
                  <a:gd name="T62" fmla="*/ 41 w 1935"/>
                  <a:gd name="T63" fmla="*/ 1147 h 2043"/>
                  <a:gd name="T64" fmla="*/ 43 w 1935"/>
                  <a:gd name="T65" fmla="*/ 1152 h 2043"/>
                  <a:gd name="T66" fmla="*/ 43 w 1935"/>
                  <a:gd name="T67" fmla="*/ 1153 h 2043"/>
                  <a:gd name="T68" fmla="*/ 415 w 1935"/>
                  <a:gd name="T69" fmla="*/ 1836 h 2043"/>
                  <a:gd name="T70" fmla="*/ 417 w 1935"/>
                  <a:gd name="T71" fmla="*/ 1840 h 2043"/>
                  <a:gd name="T72" fmla="*/ 458 w 1935"/>
                  <a:gd name="T73" fmla="*/ 2043 h 2043"/>
                  <a:gd name="T74" fmla="*/ 963 w 1935"/>
                  <a:gd name="T75" fmla="*/ 2043 h 2043"/>
                  <a:gd name="T76" fmla="*/ 1477 w 1935"/>
                  <a:gd name="T77" fmla="*/ 2043 h 2043"/>
                  <a:gd name="T78" fmla="*/ 1518 w 1935"/>
                  <a:gd name="T79" fmla="*/ 1841 h 2043"/>
                  <a:gd name="T80" fmla="*/ 1893 w 1935"/>
                  <a:gd name="T81" fmla="*/ 1152 h 2043"/>
                  <a:gd name="T82" fmla="*/ 1894 w 1935"/>
                  <a:gd name="T83" fmla="*/ 1146 h 2043"/>
                  <a:gd name="T84" fmla="*/ 1886 w 1935"/>
                  <a:gd name="T85" fmla="*/ 652 h 2043"/>
                  <a:gd name="T86" fmla="*/ 1695 w 1935"/>
                  <a:gd name="T87" fmla="*/ 327 h 2043"/>
                  <a:gd name="T88" fmla="*/ 1691 w 1935"/>
                  <a:gd name="T89" fmla="*/ 323 h 2043"/>
                  <a:gd name="T90" fmla="*/ 1377 w 1935"/>
                  <a:gd name="T91" fmla="*/ 95 h 2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35" h="2043">
                    <a:moveTo>
                      <a:pt x="152" y="1131"/>
                    </a:moveTo>
                    <a:cubicBezTo>
                      <a:pt x="152" y="1130"/>
                      <a:pt x="152" y="1130"/>
                      <a:pt x="152" y="1129"/>
                    </a:cubicBezTo>
                    <a:cubicBezTo>
                      <a:pt x="152" y="1129"/>
                      <a:pt x="152" y="1129"/>
                      <a:pt x="152" y="1129"/>
                    </a:cubicBezTo>
                    <a:cubicBezTo>
                      <a:pt x="152" y="1130"/>
                      <a:pt x="152" y="1130"/>
                      <a:pt x="152" y="1131"/>
                    </a:cubicBezTo>
                    <a:moveTo>
                      <a:pt x="963" y="112"/>
                    </a:moveTo>
                    <a:cubicBezTo>
                      <a:pt x="964" y="112"/>
                      <a:pt x="964" y="112"/>
                      <a:pt x="964" y="112"/>
                    </a:cubicBezTo>
                    <a:cubicBezTo>
                      <a:pt x="964" y="112"/>
                      <a:pt x="964" y="112"/>
                      <a:pt x="964" y="112"/>
                    </a:cubicBezTo>
                    <a:cubicBezTo>
                      <a:pt x="964" y="112"/>
                      <a:pt x="964" y="112"/>
                      <a:pt x="964" y="112"/>
                    </a:cubicBezTo>
                    <a:cubicBezTo>
                      <a:pt x="964" y="112"/>
                      <a:pt x="965" y="112"/>
                      <a:pt x="966" y="112"/>
                    </a:cubicBezTo>
                    <a:cubicBezTo>
                      <a:pt x="966" y="112"/>
                      <a:pt x="966" y="112"/>
                      <a:pt x="966" y="112"/>
                    </a:cubicBezTo>
                    <a:cubicBezTo>
                      <a:pt x="972" y="112"/>
                      <a:pt x="972" y="112"/>
                      <a:pt x="972" y="112"/>
                    </a:cubicBezTo>
                    <a:cubicBezTo>
                      <a:pt x="1205" y="114"/>
                      <a:pt x="1447" y="224"/>
                      <a:pt x="1610" y="400"/>
                    </a:cubicBezTo>
                    <a:cubicBezTo>
                      <a:pt x="1610" y="400"/>
                      <a:pt x="1610" y="400"/>
                      <a:pt x="1610" y="400"/>
                    </a:cubicBezTo>
                    <a:cubicBezTo>
                      <a:pt x="1610" y="400"/>
                      <a:pt x="1610" y="400"/>
                      <a:pt x="1610" y="400"/>
                    </a:cubicBezTo>
                    <a:cubicBezTo>
                      <a:pt x="1610" y="400"/>
                      <a:pt x="1611" y="400"/>
                      <a:pt x="1611" y="401"/>
                    </a:cubicBezTo>
                    <a:cubicBezTo>
                      <a:pt x="1612" y="402"/>
                      <a:pt x="1612" y="402"/>
                      <a:pt x="1613" y="403"/>
                    </a:cubicBezTo>
                    <a:cubicBezTo>
                      <a:pt x="1613" y="403"/>
                      <a:pt x="1613" y="403"/>
                      <a:pt x="1613" y="403"/>
                    </a:cubicBezTo>
                    <a:cubicBezTo>
                      <a:pt x="1618" y="409"/>
                      <a:pt x="1623" y="415"/>
                      <a:pt x="1628" y="421"/>
                    </a:cubicBezTo>
                    <a:cubicBezTo>
                      <a:pt x="1730" y="538"/>
                      <a:pt x="1844" y="736"/>
                      <a:pt x="1807" y="1008"/>
                    </a:cubicBezTo>
                    <a:cubicBezTo>
                      <a:pt x="1802" y="1047"/>
                      <a:pt x="1795" y="1083"/>
                      <a:pt x="1786" y="1118"/>
                    </a:cubicBezTo>
                    <a:cubicBezTo>
                      <a:pt x="1786" y="1118"/>
                      <a:pt x="1786" y="1118"/>
                      <a:pt x="1786" y="1118"/>
                    </a:cubicBezTo>
                    <a:cubicBezTo>
                      <a:pt x="1786" y="1118"/>
                      <a:pt x="1786" y="1118"/>
                      <a:pt x="1786" y="1118"/>
                    </a:cubicBezTo>
                    <a:cubicBezTo>
                      <a:pt x="1786" y="1118"/>
                      <a:pt x="1786" y="1118"/>
                      <a:pt x="1786" y="1118"/>
                    </a:cubicBezTo>
                    <a:cubicBezTo>
                      <a:pt x="1786" y="1119"/>
                      <a:pt x="1786" y="1119"/>
                      <a:pt x="1786" y="1119"/>
                    </a:cubicBezTo>
                    <a:cubicBezTo>
                      <a:pt x="1786" y="1120"/>
                      <a:pt x="1785" y="1120"/>
                      <a:pt x="1785" y="1121"/>
                    </a:cubicBezTo>
                    <a:cubicBezTo>
                      <a:pt x="1785" y="1122"/>
                      <a:pt x="1785" y="1122"/>
                      <a:pt x="1785" y="1123"/>
                    </a:cubicBezTo>
                    <a:cubicBezTo>
                      <a:pt x="1785" y="1123"/>
                      <a:pt x="1785" y="1123"/>
                      <a:pt x="1785" y="1124"/>
                    </a:cubicBezTo>
                    <a:cubicBezTo>
                      <a:pt x="1784" y="1124"/>
                      <a:pt x="1784" y="1124"/>
                      <a:pt x="1784" y="1124"/>
                    </a:cubicBezTo>
                    <a:cubicBezTo>
                      <a:pt x="1784" y="1124"/>
                      <a:pt x="1784" y="1124"/>
                      <a:pt x="1784" y="1124"/>
                    </a:cubicBezTo>
                    <a:cubicBezTo>
                      <a:pt x="1784" y="1125"/>
                      <a:pt x="1784" y="1125"/>
                      <a:pt x="1784" y="1125"/>
                    </a:cubicBezTo>
                    <a:cubicBezTo>
                      <a:pt x="1784" y="1125"/>
                      <a:pt x="1784" y="1125"/>
                      <a:pt x="1784" y="1125"/>
                    </a:cubicBezTo>
                    <a:cubicBezTo>
                      <a:pt x="1735" y="1314"/>
                      <a:pt x="1637" y="1455"/>
                      <a:pt x="1549" y="1582"/>
                    </a:cubicBezTo>
                    <a:cubicBezTo>
                      <a:pt x="1501" y="1650"/>
                      <a:pt x="1454" y="1717"/>
                      <a:pt x="1420" y="1787"/>
                    </a:cubicBezTo>
                    <a:cubicBezTo>
                      <a:pt x="1420" y="1787"/>
                      <a:pt x="1420" y="1787"/>
                      <a:pt x="1420" y="1787"/>
                    </a:cubicBezTo>
                    <a:cubicBezTo>
                      <a:pt x="1420" y="1787"/>
                      <a:pt x="1420" y="1787"/>
                      <a:pt x="1420" y="1787"/>
                    </a:cubicBezTo>
                    <a:cubicBezTo>
                      <a:pt x="1420" y="1787"/>
                      <a:pt x="1420" y="1788"/>
                      <a:pt x="1420" y="1788"/>
                    </a:cubicBezTo>
                    <a:cubicBezTo>
                      <a:pt x="1419" y="1788"/>
                      <a:pt x="1419" y="1789"/>
                      <a:pt x="1419" y="1789"/>
                    </a:cubicBezTo>
                    <a:cubicBezTo>
                      <a:pt x="1418" y="1790"/>
                      <a:pt x="1418" y="1791"/>
                      <a:pt x="1417" y="1793"/>
                    </a:cubicBezTo>
                    <a:cubicBezTo>
                      <a:pt x="1417" y="1793"/>
                      <a:pt x="1417" y="1793"/>
                      <a:pt x="1417" y="1793"/>
                    </a:cubicBezTo>
                    <a:cubicBezTo>
                      <a:pt x="1417" y="1793"/>
                      <a:pt x="1417" y="1793"/>
                      <a:pt x="1417" y="1793"/>
                    </a:cubicBezTo>
                    <a:cubicBezTo>
                      <a:pt x="1396" y="1837"/>
                      <a:pt x="1380" y="1883"/>
                      <a:pt x="1372" y="1931"/>
                    </a:cubicBezTo>
                    <a:cubicBezTo>
                      <a:pt x="965" y="1931"/>
                      <a:pt x="965" y="1931"/>
                      <a:pt x="965" y="1931"/>
                    </a:cubicBezTo>
                    <a:cubicBezTo>
                      <a:pt x="965" y="1931"/>
                      <a:pt x="965" y="1931"/>
                      <a:pt x="965" y="1931"/>
                    </a:cubicBezTo>
                    <a:cubicBezTo>
                      <a:pt x="964" y="1931"/>
                      <a:pt x="964"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3" y="1931"/>
                      <a:pt x="963" y="1931"/>
                      <a:pt x="963" y="1931"/>
                    </a:cubicBezTo>
                    <a:cubicBezTo>
                      <a:pt x="962" y="1931"/>
                      <a:pt x="962" y="1931"/>
                      <a:pt x="962" y="1931"/>
                    </a:cubicBezTo>
                    <a:cubicBezTo>
                      <a:pt x="962" y="1931"/>
                      <a:pt x="962" y="1931"/>
                      <a:pt x="962" y="1931"/>
                    </a:cubicBezTo>
                    <a:cubicBezTo>
                      <a:pt x="564" y="1931"/>
                      <a:pt x="564" y="1931"/>
                      <a:pt x="564" y="1931"/>
                    </a:cubicBezTo>
                    <a:cubicBezTo>
                      <a:pt x="556" y="1882"/>
                      <a:pt x="539" y="1836"/>
                      <a:pt x="517" y="1791"/>
                    </a:cubicBezTo>
                    <a:cubicBezTo>
                      <a:pt x="517" y="1791"/>
                      <a:pt x="517" y="1791"/>
                      <a:pt x="517" y="1791"/>
                    </a:cubicBezTo>
                    <a:cubicBezTo>
                      <a:pt x="517" y="1790"/>
                      <a:pt x="517" y="1790"/>
                      <a:pt x="517" y="1790"/>
                    </a:cubicBezTo>
                    <a:cubicBezTo>
                      <a:pt x="517" y="1789"/>
                      <a:pt x="516" y="1788"/>
                      <a:pt x="516" y="1788"/>
                    </a:cubicBezTo>
                    <a:cubicBezTo>
                      <a:pt x="515" y="1787"/>
                      <a:pt x="515" y="1787"/>
                      <a:pt x="515" y="1787"/>
                    </a:cubicBezTo>
                    <a:cubicBezTo>
                      <a:pt x="515" y="1786"/>
                      <a:pt x="515" y="1786"/>
                      <a:pt x="515" y="1786"/>
                    </a:cubicBezTo>
                    <a:cubicBezTo>
                      <a:pt x="515" y="1786"/>
                      <a:pt x="515" y="1786"/>
                      <a:pt x="515" y="1786"/>
                    </a:cubicBezTo>
                    <a:cubicBezTo>
                      <a:pt x="515" y="1786"/>
                      <a:pt x="515" y="1786"/>
                      <a:pt x="515" y="1786"/>
                    </a:cubicBezTo>
                    <a:cubicBezTo>
                      <a:pt x="515" y="1787"/>
                      <a:pt x="515" y="1787"/>
                      <a:pt x="515" y="1787"/>
                    </a:cubicBezTo>
                    <a:cubicBezTo>
                      <a:pt x="515" y="1787"/>
                      <a:pt x="515" y="1787"/>
                      <a:pt x="515" y="1787"/>
                    </a:cubicBezTo>
                    <a:cubicBezTo>
                      <a:pt x="481" y="1717"/>
                      <a:pt x="435" y="1650"/>
                      <a:pt x="387" y="1582"/>
                    </a:cubicBezTo>
                    <a:cubicBezTo>
                      <a:pt x="298" y="1455"/>
                      <a:pt x="200" y="1314"/>
                      <a:pt x="151" y="1125"/>
                    </a:cubicBezTo>
                    <a:cubicBezTo>
                      <a:pt x="151" y="1125"/>
                      <a:pt x="151" y="1125"/>
                      <a:pt x="151" y="1125"/>
                    </a:cubicBezTo>
                    <a:cubicBezTo>
                      <a:pt x="151" y="1125"/>
                      <a:pt x="151" y="1126"/>
                      <a:pt x="151" y="1126"/>
                    </a:cubicBezTo>
                    <a:cubicBezTo>
                      <a:pt x="151" y="1124"/>
                      <a:pt x="150" y="1122"/>
                      <a:pt x="150" y="1120"/>
                    </a:cubicBezTo>
                    <a:cubicBezTo>
                      <a:pt x="150" y="1120"/>
                      <a:pt x="150" y="1120"/>
                      <a:pt x="150" y="1120"/>
                    </a:cubicBezTo>
                    <a:cubicBezTo>
                      <a:pt x="141" y="1085"/>
                      <a:pt x="133" y="1047"/>
                      <a:pt x="128" y="1008"/>
                    </a:cubicBezTo>
                    <a:cubicBezTo>
                      <a:pt x="92" y="736"/>
                      <a:pt x="205" y="538"/>
                      <a:pt x="307" y="421"/>
                    </a:cubicBezTo>
                    <a:cubicBezTo>
                      <a:pt x="312" y="415"/>
                      <a:pt x="318" y="409"/>
                      <a:pt x="323" y="403"/>
                    </a:cubicBezTo>
                    <a:cubicBezTo>
                      <a:pt x="323" y="403"/>
                      <a:pt x="323" y="403"/>
                      <a:pt x="323" y="403"/>
                    </a:cubicBezTo>
                    <a:cubicBezTo>
                      <a:pt x="323" y="402"/>
                      <a:pt x="324" y="402"/>
                      <a:pt x="324" y="401"/>
                    </a:cubicBezTo>
                    <a:cubicBezTo>
                      <a:pt x="325" y="401"/>
                      <a:pt x="325" y="401"/>
                      <a:pt x="325" y="401"/>
                    </a:cubicBezTo>
                    <a:cubicBezTo>
                      <a:pt x="325" y="401"/>
                      <a:pt x="325" y="401"/>
                      <a:pt x="325" y="401"/>
                    </a:cubicBezTo>
                    <a:cubicBezTo>
                      <a:pt x="487" y="225"/>
                      <a:pt x="728" y="115"/>
                      <a:pt x="962" y="112"/>
                    </a:cubicBezTo>
                    <a:cubicBezTo>
                      <a:pt x="962" y="112"/>
                      <a:pt x="962" y="112"/>
                      <a:pt x="962" y="112"/>
                    </a:cubicBezTo>
                    <a:cubicBezTo>
                      <a:pt x="962" y="112"/>
                      <a:pt x="962" y="112"/>
                      <a:pt x="962" y="112"/>
                    </a:cubicBezTo>
                    <a:cubicBezTo>
                      <a:pt x="962" y="112"/>
                      <a:pt x="963" y="112"/>
                      <a:pt x="963" y="112"/>
                    </a:cubicBezTo>
                    <a:moveTo>
                      <a:pt x="972" y="0"/>
                    </a:moveTo>
                    <a:cubicBezTo>
                      <a:pt x="964" y="0"/>
                      <a:pt x="964" y="0"/>
                      <a:pt x="964" y="0"/>
                    </a:cubicBezTo>
                    <a:cubicBezTo>
                      <a:pt x="964" y="0"/>
                      <a:pt x="964" y="0"/>
                      <a:pt x="964" y="0"/>
                    </a:cubicBezTo>
                    <a:cubicBezTo>
                      <a:pt x="964" y="0"/>
                      <a:pt x="964" y="0"/>
                      <a:pt x="963" y="0"/>
                    </a:cubicBezTo>
                    <a:cubicBezTo>
                      <a:pt x="962" y="0"/>
                      <a:pt x="962" y="0"/>
                      <a:pt x="961" y="0"/>
                    </a:cubicBezTo>
                    <a:cubicBezTo>
                      <a:pt x="961" y="0"/>
                      <a:pt x="961" y="0"/>
                      <a:pt x="961" y="0"/>
                    </a:cubicBezTo>
                    <a:cubicBezTo>
                      <a:pt x="827" y="2"/>
                      <a:pt x="687" y="34"/>
                      <a:pt x="559" y="95"/>
                    </a:cubicBezTo>
                    <a:cubicBezTo>
                      <a:pt x="439" y="151"/>
                      <a:pt x="330" y="230"/>
                      <a:pt x="243" y="324"/>
                    </a:cubicBezTo>
                    <a:cubicBezTo>
                      <a:pt x="243" y="324"/>
                      <a:pt x="243" y="324"/>
                      <a:pt x="243" y="324"/>
                    </a:cubicBezTo>
                    <a:cubicBezTo>
                      <a:pt x="242" y="325"/>
                      <a:pt x="241" y="326"/>
                      <a:pt x="241" y="327"/>
                    </a:cubicBezTo>
                    <a:cubicBezTo>
                      <a:pt x="240" y="327"/>
                      <a:pt x="240" y="327"/>
                      <a:pt x="240" y="327"/>
                    </a:cubicBezTo>
                    <a:cubicBezTo>
                      <a:pt x="240" y="327"/>
                      <a:pt x="240" y="327"/>
                      <a:pt x="240" y="327"/>
                    </a:cubicBezTo>
                    <a:cubicBezTo>
                      <a:pt x="234" y="334"/>
                      <a:pt x="228" y="340"/>
                      <a:pt x="222" y="347"/>
                    </a:cubicBezTo>
                    <a:cubicBezTo>
                      <a:pt x="143" y="439"/>
                      <a:pt x="85" y="541"/>
                      <a:pt x="49" y="652"/>
                    </a:cubicBezTo>
                    <a:cubicBezTo>
                      <a:pt x="11" y="771"/>
                      <a:pt x="0" y="896"/>
                      <a:pt x="17" y="1023"/>
                    </a:cubicBezTo>
                    <a:cubicBezTo>
                      <a:pt x="23" y="1066"/>
                      <a:pt x="31" y="1108"/>
                      <a:pt x="41" y="1147"/>
                    </a:cubicBezTo>
                    <a:cubicBezTo>
                      <a:pt x="41" y="1148"/>
                      <a:pt x="41" y="1148"/>
                      <a:pt x="41" y="1148"/>
                    </a:cubicBezTo>
                    <a:cubicBezTo>
                      <a:pt x="42" y="1148"/>
                      <a:pt x="42" y="1148"/>
                      <a:pt x="42" y="1149"/>
                    </a:cubicBezTo>
                    <a:cubicBezTo>
                      <a:pt x="42" y="1150"/>
                      <a:pt x="42" y="1151"/>
                      <a:pt x="43" y="1152"/>
                    </a:cubicBezTo>
                    <a:cubicBezTo>
                      <a:pt x="43" y="1153"/>
                      <a:pt x="43" y="1153"/>
                      <a:pt x="43" y="1153"/>
                    </a:cubicBezTo>
                    <a:cubicBezTo>
                      <a:pt x="43" y="1153"/>
                      <a:pt x="43" y="1153"/>
                      <a:pt x="43" y="1153"/>
                    </a:cubicBezTo>
                    <a:cubicBezTo>
                      <a:pt x="43" y="1153"/>
                      <a:pt x="43" y="1153"/>
                      <a:pt x="43" y="1153"/>
                    </a:cubicBezTo>
                    <a:cubicBezTo>
                      <a:pt x="43" y="1153"/>
                      <a:pt x="43" y="1153"/>
                      <a:pt x="43" y="1153"/>
                    </a:cubicBezTo>
                    <a:cubicBezTo>
                      <a:pt x="98" y="1363"/>
                      <a:pt x="205" y="1517"/>
                      <a:pt x="295" y="1646"/>
                    </a:cubicBezTo>
                    <a:cubicBezTo>
                      <a:pt x="341" y="1713"/>
                      <a:pt x="385" y="1775"/>
                      <a:pt x="415" y="1836"/>
                    </a:cubicBezTo>
                    <a:cubicBezTo>
                      <a:pt x="415" y="1836"/>
                      <a:pt x="415" y="1836"/>
                      <a:pt x="415" y="1836"/>
                    </a:cubicBezTo>
                    <a:cubicBezTo>
                      <a:pt x="415" y="1836"/>
                      <a:pt x="415" y="1836"/>
                      <a:pt x="415" y="1836"/>
                    </a:cubicBezTo>
                    <a:cubicBezTo>
                      <a:pt x="415" y="1837"/>
                      <a:pt x="416" y="1839"/>
                      <a:pt x="417" y="1840"/>
                    </a:cubicBezTo>
                    <a:cubicBezTo>
                      <a:pt x="417" y="1841"/>
                      <a:pt x="417" y="1841"/>
                      <a:pt x="417" y="1841"/>
                    </a:cubicBezTo>
                    <a:cubicBezTo>
                      <a:pt x="441" y="1890"/>
                      <a:pt x="456" y="1938"/>
                      <a:pt x="457" y="1988"/>
                    </a:cubicBezTo>
                    <a:cubicBezTo>
                      <a:pt x="458" y="2043"/>
                      <a:pt x="458" y="2043"/>
                      <a:pt x="458" y="2043"/>
                    </a:cubicBezTo>
                    <a:cubicBezTo>
                      <a:pt x="961" y="2043"/>
                      <a:pt x="961" y="2043"/>
                      <a:pt x="961" y="2043"/>
                    </a:cubicBezTo>
                    <a:cubicBezTo>
                      <a:pt x="961" y="2043"/>
                      <a:pt x="961" y="2043"/>
                      <a:pt x="961" y="2043"/>
                    </a:cubicBezTo>
                    <a:cubicBezTo>
                      <a:pt x="962" y="2043"/>
                      <a:pt x="962" y="2043"/>
                      <a:pt x="963" y="2043"/>
                    </a:cubicBezTo>
                    <a:cubicBezTo>
                      <a:pt x="964" y="2043"/>
                      <a:pt x="964" y="2043"/>
                      <a:pt x="965" y="2043"/>
                    </a:cubicBezTo>
                    <a:cubicBezTo>
                      <a:pt x="965" y="2043"/>
                      <a:pt x="965" y="2043"/>
                      <a:pt x="965" y="2043"/>
                    </a:cubicBezTo>
                    <a:cubicBezTo>
                      <a:pt x="1477" y="2043"/>
                      <a:pt x="1477" y="2043"/>
                      <a:pt x="1477" y="2043"/>
                    </a:cubicBezTo>
                    <a:cubicBezTo>
                      <a:pt x="1478" y="1988"/>
                      <a:pt x="1478" y="1988"/>
                      <a:pt x="1478" y="1988"/>
                    </a:cubicBezTo>
                    <a:cubicBezTo>
                      <a:pt x="1480" y="1938"/>
                      <a:pt x="1495" y="1890"/>
                      <a:pt x="1518" y="1842"/>
                    </a:cubicBezTo>
                    <a:cubicBezTo>
                      <a:pt x="1518" y="1841"/>
                      <a:pt x="1518" y="1841"/>
                      <a:pt x="1518" y="1841"/>
                    </a:cubicBezTo>
                    <a:cubicBezTo>
                      <a:pt x="1519" y="1839"/>
                      <a:pt x="1520" y="1837"/>
                      <a:pt x="1521" y="1835"/>
                    </a:cubicBezTo>
                    <a:cubicBezTo>
                      <a:pt x="1551" y="1774"/>
                      <a:pt x="1594" y="1712"/>
                      <a:pt x="1641" y="1646"/>
                    </a:cubicBezTo>
                    <a:cubicBezTo>
                      <a:pt x="1730" y="1517"/>
                      <a:pt x="1838" y="1362"/>
                      <a:pt x="1893" y="1152"/>
                    </a:cubicBezTo>
                    <a:cubicBezTo>
                      <a:pt x="1893" y="1152"/>
                      <a:pt x="1893" y="1152"/>
                      <a:pt x="1893" y="1152"/>
                    </a:cubicBezTo>
                    <a:cubicBezTo>
                      <a:pt x="1893" y="1150"/>
                      <a:pt x="1894" y="1148"/>
                      <a:pt x="1894" y="1146"/>
                    </a:cubicBezTo>
                    <a:cubicBezTo>
                      <a:pt x="1894" y="1146"/>
                      <a:pt x="1894" y="1146"/>
                      <a:pt x="1894" y="1146"/>
                    </a:cubicBezTo>
                    <a:cubicBezTo>
                      <a:pt x="1894" y="1146"/>
                      <a:pt x="1894" y="1146"/>
                      <a:pt x="1894" y="1146"/>
                    </a:cubicBezTo>
                    <a:cubicBezTo>
                      <a:pt x="1904" y="1107"/>
                      <a:pt x="1912" y="1066"/>
                      <a:pt x="1918" y="1023"/>
                    </a:cubicBezTo>
                    <a:cubicBezTo>
                      <a:pt x="1935" y="896"/>
                      <a:pt x="1925" y="771"/>
                      <a:pt x="1886" y="652"/>
                    </a:cubicBezTo>
                    <a:cubicBezTo>
                      <a:pt x="1851" y="541"/>
                      <a:pt x="1792" y="439"/>
                      <a:pt x="1713" y="347"/>
                    </a:cubicBezTo>
                    <a:cubicBezTo>
                      <a:pt x="1707" y="341"/>
                      <a:pt x="1701" y="334"/>
                      <a:pt x="1695" y="327"/>
                    </a:cubicBezTo>
                    <a:cubicBezTo>
                      <a:pt x="1695" y="327"/>
                      <a:pt x="1695" y="327"/>
                      <a:pt x="1695" y="327"/>
                    </a:cubicBezTo>
                    <a:cubicBezTo>
                      <a:pt x="1695" y="327"/>
                      <a:pt x="1695" y="327"/>
                      <a:pt x="1695" y="327"/>
                    </a:cubicBezTo>
                    <a:cubicBezTo>
                      <a:pt x="1694" y="326"/>
                      <a:pt x="1693" y="325"/>
                      <a:pt x="1692" y="324"/>
                    </a:cubicBezTo>
                    <a:cubicBezTo>
                      <a:pt x="1691" y="323"/>
                      <a:pt x="1691" y="323"/>
                      <a:pt x="1691" y="323"/>
                    </a:cubicBezTo>
                    <a:cubicBezTo>
                      <a:pt x="1691" y="323"/>
                      <a:pt x="1691" y="323"/>
                      <a:pt x="1691" y="323"/>
                    </a:cubicBezTo>
                    <a:cubicBezTo>
                      <a:pt x="1691" y="323"/>
                      <a:pt x="1691" y="323"/>
                      <a:pt x="1691" y="323"/>
                    </a:cubicBezTo>
                    <a:cubicBezTo>
                      <a:pt x="1604" y="229"/>
                      <a:pt x="1496" y="150"/>
                      <a:pt x="1377" y="95"/>
                    </a:cubicBezTo>
                    <a:cubicBezTo>
                      <a:pt x="1247" y="34"/>
                      <a:pt x="1108" y="1"/>
                      <a:pt x="973" y="0"/>
                    </a:cubicBezTo>
                    <a:cubicBezTo>
                      <a:pt x="972" y="0"/>
                      <a:pt x="972" y="0"/>
                      <a:pt x="972" y="0"/>
                    </a:cubicBezTo>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7" name="Freeform 6"/>
              <p:cNvSpPr/>
              <p:nvPr/>
            </p:nvSpPr>
            <p:spPr bwMode="auto">
              <a:xfrm>
                <a:off x="4131108" y="3649518"/>
                <a:ext cx="849313" cy="106363"/>
              </a:xfrm>
              <a:custGeom>
                <a:avLst/>
                <a:gdLst>
                  <a:gd name="T0" fmla="*/ 65 w 1035"/>
                  <a:gd name="T1" fmla="*/ 0 h 131"/>
                  <a:gd name="T2" fmla="*/ 0 w 1035"/>
                  <a:gd name="T3" fmla="*/ 63 h 131"/>
                  <a:gd name="T4" fmla="*/ 65 w 1035"/>
                  <a:gd name="T5" fmla="*/ 131 h 131"/>
                  <a:gd name="T6" fmla="*/ 513 w 1035"/>
                  <a:gd name="T7" fmla="*/ 131 h 131"/>
                  <a:gd name="T8" fmla="*/ 517 w 1035"/>
                  <a:gd name="T9" fmla="*/ 131 h 131"/>
                  <a:gd name="T10" fmla="*/ 522 w 1035"/>
                  <a:gd name="T11" fmla="*/ 131 h 131"/>
                  <a:gd name="T12" fmla="*/ 522 w 1035"/>
                  <a:gd name="T13" fmla="*/ 131 h 131"/>
                  <a:gd name="T14" fmla="*/ 969 w 1035"/>
                  <a:gd name="T15" fmla="*/ 131 h 131"/>
                  <a:gd name="T16" fmla="*/ 969 w 1035"/>
                  <a:gd name="T17" fmla="*/ 131 h 131"/>
                  <a:gd name="T18" fmla="*/ 1034 w 1035"/>
                  <a:gd name="T19" fmla="*/ 68 h 131"/>
                  <a:gd name="T20" fmla="*/ 970 w 1035"/>
                  <a:gd name="T21" fmla="*/ 0 h 131"/>
                  <a:gd name="T22" fmla="*/ 520 w 1035"/>
                  <a:gd name="T23" fmla="*/ 0 h 131"/>
                  <a:gd name="T24" fmla="*/ 520 w 1035"/>
                  <a:gd name="T25" fmla="*/ 0 h 131"/>
                  <a:gd name="T26" fmla="*/ 517 w 1035"/>
                  <a:gd name="T27" fmla="*/ 0 h 131"/>
                  <a:gd name="T28" fmla="*/ 514 w 1035"/>
                  <a:gd name="T29" fmla="*/ 0 h 131"/>
                  <a:gd name="T30" fmla="*/ 514 w 1035"/>
                  <a:gd name="T31" fmla="*/ 0 h 131"/>
                  <a:gd name="T32" fmla="*/ 65 w 1035"/>
                  <a:gd name="T33" fmla="*/ 0 h 131"/>
                  <a:gd name="T34" fmla="*/ 65 w 1035"/>
                  <a:gd name="T35"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35" h="131">
                    <a:moveTo>
                      <a:pt x="65" y="0"/>
                    </a:moveTo>
                    <a:cubicBezTo>
                      <a:pt x="29" y="0"/>
                      <a:pt x="0" y="27"/>
                      <a:pt x="0" y="63"/>
                    </a:cubicBezTo>
                    <a:cubicBezTo>
                      <a:pt x="0" y="99"/>
                      <a:pt x="29" y="131"/>
                      <a:pt x="65" y="131"/>
                    </a:cubicBezTo>
                    <a:cubicBezTo>
                      <a:pt x="513" y="131"/>
                      <a:pt x="513" y="131"/>
                      <a:pt x="513" y="131"/>
                    </a:cubicBezTo>
                    <a:cubicBezTo>
                      <a:pt x="514" y="131"/>
                      <a:pt x="516" y="131"/>
                      <a:pt x="517" y="131"/>
                    </a:cubicBezTo>
                    <a:cubicBezTo>
                      <a:pt x="519" y="131"/>
                      <a:pt x="520" y="131"/>
                      <a:pt x="522" y="131"/>
                    </a:cubicBezTo>
                    <a:cubicBezTo>
                      <a:pt x="522" y="131"/>
                      <a:pt x="522" y="131"/>
                      <a:pt x="522" y="131"/>
                    </a:cubicBezTo>
                    <a:cubicBezTo>
                      <a:pt x="969" y="131"/>
                      <a:pt x="969" y="131"/>
                      <a:pt x="969" y="131"/>
                    </a:cubicBezTo>
                    <a:cubicBezTo>
                      <a:pt x="969" y="131"/>
                      <a:pt x="969" y="131"/>
                      <a:pt x="969" y="131"/>
                    </a:cubicBezTo>
                    <a:cubicBezTo>
                      <a:pt x="1005" y="131"/>
                      <a:pt x="1034" y="104"/>
                      <a:pt x="1034" y="68"/>
                    </a:cubicBezTo>
                    <a:cubicBezTo>
                      <a:pt x="1035" y="32"/>
                      <a:pt x="1005" y="1"/>
                      <a:pt x="970" y="0"/>
                    </a:cubicBezTo>
                    <a:cubicBezTo>
                      <a:pt x="520" y="0"/>
                      <a:pt x="520" y="0"/>
                      <a:pt x="520" y="0"/>
                    </a:cubicBezTo>
                    <a:cubicBezTo>
                      <a:pt x="520" y="0"/>
                      <a:pt x="520" y="0"/>
                      <a:pt x="520" y="0"/>
                    </a:cubicBezTo>
                    <a:cubicBezTo>
                      <a:pt x="519" y="0"/>
                      <a:pt x="518" y="0"/>
                      <a:pt x="517" y="0"/>
                    </a:cubicBezTo>
                    <a:cubicBezTo>
                      <a:pt x="516" y="0"/>
                      <a:pt x="515" y="0"/>
                      <a:pt x="514" y="0"/>
                    </a:cubicBezTo>
                    <a:cubicBezTo>
                      <a:pt x="514" y="0"/>
                      <a:pt x="514" y="0"/>
                      <a:pt x="514" y="0"/>
                    </a:cubicBezTo>
                    <a:cubicBezTo>
                      <a:pt x="65" y="0"/>
                      <a:pt x="65" y="0"/>
                      <a:pt x="65" y="0"/>
                    </a:cubicBezTo>
                    <a:cubicBezTo>
                      <a:pt x="65" y="0"/>
                      <a:pt x="65" y="0"/>
                      <a:pt x="65" y="0"/>
                    </a:cubicBezTo>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8" name="Freeform 7"/>
              <p:cNvSpPr/>
              <p:nvPr/>
            </p:nvSpPr>
            <p:spPr bwMode="auto">
              <a:xfrm>
                <a:off x="4129520" y="3506643"/>
                <a:ext cx="849313" cy="106363"/>
              </a:xfrm>
              <a:custGeom>
                <a:avLst/>
                <a:gdLst>
                  <a:gd name="T0" fmla="*/ 518 w 1035"/>
                  <a:gd name="T1" fmla="*/ 0 h 131"/>
                  <a:gd name="T2" fmla="*/ 517 w 1035"/>
                  <a:gd name="T3" fmla="*/ 0 h 131"/>
                  <a:gd name="T4" fmla="*/ 517 w 1035"/>
                  <a:gd name="T5" fmla="*/ 0 h 131"/>
                  <a:gd name="T6" fmla="*/ 517 w 1035"/>
                  <a:gd name="T7" fmla="*/ 0 h 131"/>
                  <a:gd name="T8" fmla="*/ 515 w 1035"/>
                  <a:gd name="T9" fmla="*/ 0 h 131"/>
                  <a:gd name="T10" fmla="*/ 515 w 1035"/>
                  <a:gd name="T11" fmla="*/ 0 h 131"/>
                  <a:gd name="T12" fmla="*/ 66 w 1035"/>
                  <a:gd name="T13" fmla="*/ 0 h 131"/>
                  <a:gd name="T14" fmla="*/ 66 w 1035"/>
                  <a:gd name="T15" fmla="*/ 0 h 131"/>
                  <a:gd name="T16" fmla="*/ 1 w 1035"/>
                  <a:gd name="T17" fmla="*/ 63 h 131"/>
                  <a:gd name="T18" fmla="*/ 66 w 1035"/>
                  <a:gd name="T19" fmla="*/ 131 h 131"/>
                  <a:gd name="T20" fmla="*/ 515 w 1035"/>
                  <a:gd name="T21" fmla="*/ 131 h 131"/>
                  <a:gd name="T22" fmla="*/ 515 w 1035"/>
                  <a:gd name="T23" fmla="*/ 131 h 131"/>
                  <a:gd name="T24" fmla="*/ 518 w 1035"/>
                  <a:gd name="T25" fmla="*/ 131 h 131"/>
                  <a:gd name="T26" fmla="*/ 521 w 1035"/>
                  <a:gd name="T27" fmla="*/ 131 h 131"/>
                  <a:gd name="T28" fmla="*/ 521 w 1035"/>
                  <a:gd name="T29" fmla="*/ 131 h 131"/>
                  <a:gd name="T30" fmla="*/ 970 w 1035"/>
                  <a:gd name="T31" fmla="*/ 131 h 131"/>
                  <a:gd name="T32" fmla="*/ 970 w 1035"/>
                  <a:gd name="T33" fmla="*/ 131 h 131"/>
                  <a:gd name="T34" fmla="*/ 1035 w 1035"/>
                  <a:gd name="T35" fmla="*/ 68 h 131"/>
                  <a:gd name="T36" fmla="*/ 970 w 1035"/>
                  <a:gd name="T37" fmla="*/ 0 h 131"/>
                  <a:gd name="T38" fmla="*/ 521 w 1035"/>
                  <a:gd name="T39" fmla="*/ 0 h 131"/>
                  <a:gd name="T40" fmla="*/ 521 w 1035"/>
                  <a:gd name="T41" fmla="*/ 0 h 131"/>
                  <a:gd name="T42" fmla="*/ 519 w 1035"/>
                  <a:gd name="T43" fmla="*/ 0 h 131"/>
                  <a:gd name="T44" fmla="*/ 519 w 1035"/>
                  <a:gd name="T45" fmla="*/ 0 h 131"/>
                  <a:gd name="T46" fmla="*/ 518 w 1035"/>
                  <a:gd name="T47"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35" h="131">
                    <a:moveTo>
                      <a:pt x="518" y="0"/>
                    </a:moveTo>
                    <a:cubicBezTo>
                      <a:pt x="518" y="0"/>
                      <a:pt x="517" y="0"/>
                      <a:pt x="517" y="0"/>
                    </a:cubicBezTo>
                    <a:cubicBezTo>
                      <a:pt x="517" y="0"/>
                      <a:pt x="517" y="0"/>
                      <a:pt x="517" y="0"/>
                    </a:cubicBezTo>
                    <a:cubicBezTo>
                      <a:pt x="517" y="0"/>
                      <a:pt x="517" y="0"/>
                      <a:pt x="517" y="0"/>
                    </a:cubicBezTo>
                    <a:cubicBezTo>
                      <a:pt x="516" y="0"/>
                      <a:pt x="516" y="0"/>
                      <a:pt x="515" y="0"/>
                    </a:cubicBezTo>
                    <a:cubicBezTo>
                      <a:pt x="515" y="0"/>
                      <a:pt x="515" y="0"/>
                      <a:pt x="515" y="0"/>
                    </a:cubicBezTo>
                    <a:cubicBezTo>
                      <a:pt x="66" y="0"/>
                      <a:pt x="66" y="0"/>
                      <a:pt x="66" y="0"/>
                    </a:cubicBezTo>
                    <a:cubicBezTo>
                      <a:pt x="66" y="0"/>
                      <a:pt x="66" y="0"/>
                      <a:pt x="66" y="0"/>
                    </a:cubicBezTo>
                    <a:cubicBezTo>
                      <a:pt x="30" y="0"/>
                      <a:pt x="1" y="27"/>
                      <a:pt x="1" y="63"/>
                    </a:cubicBezTo>
                    <a:cubicBezTo>
                      <a:pt x="0" y="99"/>
                      <a:pt x="29" y="130"/>
                      <a:pt x="66" y="131"/>
                    </a:cubicBezTo>
                    <a:cubicBezTo>
                      <a:pt x="515" y="131"/>
                      <a:pt x="515" y="131"/>
                      <a:pt x="515" y="131"/>
                    </a:cubicBezTo>
                    <a:cubicBezTo>
                      <a:pt x="515" y="131"/>
                      <a:pt x="515" y="131"/>
                      <a:pt x="515" y="131"/>
                    </a:cubicBezTo>
                    <a:cubicBezTo>
                      <a:pt x="516" y="131"/>
                      <a:pt x="517" y="131"/>
                      <a:pt x="518" y="131"/>
                    </a:cubicBezTo>
                    <a:cubicBezTo>
                      <a:pt x="519" y="131"/>
                      <a:pt x="520" y="131"/>
                      <a:pt x="521" y="131"/>
                    </a:cubicBezTo>
                    <a:cubicBezTo>
                      <a:pt x="521" y="131"/>
                      <a:pt x="521" y="131"/>
                      <a:pt x="521" y="131"/>
                    </a:cubicBezTo>
                    <a:cubicBezTo>
                      <a:pt x="970" y="131"/>
                      <a:pt x="970" y="131"/>
                      <a:pt x="970" y="131"/>
                    </a:cubicBezTo>
                    <a:cubicBezTo>
                      <a:pt x="970" y="131"/>
                      <a:pt x="970" y="131"/>
                      <a:pt x="970" y="131"/>
                    </a:cubicBezTo>
                    <a:cubicBezTo>
                      <a:pt x="1006" y="131"/>
                      <a:pt x="1035" y="104"/>
                      <a:pt x="1035" y="68"/>
                    </a:cubicBezTo>
                    <a:cubicBezTo>
                      <a:pt x="1035" y="32"/>
                      <a:pt x="1006" y="0"/>
                      <a:pt x="970" y="0"/>
                    </a:cubicBezTo>
                    <a:cubicBezTo>
                      <a:pt x="521" y="0"/>
                      <a:pt x="521" y="0"/>
                      <a:pt x="521" y="0"/>
                    </a:cubicBezTo>
                    <a:cubicBezTo>
                      <a:pt x="521" y="0"/>
                      <a:pt x="521" y="0"/>
                      <a:pt x="521" y="0"/>
                    </a:cubicBezTo>
                    <a:cubicBezTo>
                      <a:pt x="520" y="0"/>
                      <a:pt x="520" y="0"/>
                      <a:pt x="519" y="0"/>
                    </a:cubicBezTo>
                    <a:cubicBezTo>
                      <a:pt x="519" y="0"/>
                      <a:pt x="519" y="0"/>
                      <a:pt x="519" y="0"/>
                    </a:cubicBezTo>
                    <a:cubicBezTo>
                      <a:pt x="519" y="0"/>
                      <a:pt x="518" y="0"/>
                      <a:pt x="518" y="0"/>
                    </a:cubicBezTo>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9" name="Freeform 8"/>
              <p:cNvSpPr/>
              <p:nvPr/>
            </p:nvSpPr>
            <p:spPr bwMode="auto">
              <a:xfrm>
                <a:off x="4131108" y="3792393"/>
                <a:ext cx="849313" cy="106363"/>
              </a:xfrm>
              <a:custGeom>
                <a:avLst/>
                <a:gdLst>
                  <a:gd name="T0" fmla="*/ 517 w 1035"/>
                  <a:gd name="T1" fmla="*/ 0 h 130"/>
                  <a:gd name="T2" fmla="*/ 515 w 1035"/>
                  <a:gd name="T3" fmla="*/ 0 h 130"/>
                  <a:gd name="T4" fmla="*/ 515 w 1035"/>
                  <a:gd name="T5" fmla="*/ 0 h 130"/>
                  <a:gd name="T6" fmla="*/ 515 w 1035"/>
                  <a:gd name="T7" fmla="*/ 0 h 130"/>
                  <a:gd name="T8" fmla="*/ 515 w 1035"/>
                  <a:gd name="T9" fmla="*/ 0 h 130"/>
                  <a:gd name="T10" fmla="*/ 515 w 1035"/>
                  <a:gd name="T11" fmla="*/ 0 h 130"/>
                  <a:gd name="T12" fmla="*/ 65 w 1035"/>
                  <a:gd name="T13" fmla="*/ 0 h 130"/>
                  <a:gd name="T14" fmla="*/ 65 w 1035"/>
                  <a:gd name="T15" fmla="*/ 0 h 130"/>
                  <a:gd name="T16" fmla="*/ 0 w 1035"/>
                  <a:gd name="T17" fmla="*/ 62 h 130"/>
                  <a:gd name="T18" fmla="*/ 65 w 1035"/>
                  <a:gd name="T19" fmla="*/ 130 h 130"/>
                  <a:gd name="T20" fmla="*/ 512 w 1035"/>
                  <a:gd name="T21" fmla="*/ 130 h 130"/>
                  <a:gd name="T22" fmla="*/ 517 w 1035"/>
                  <a:gd name="T23" fmla="*/ 130 h 130"/>
                  <a:gd name="T24" fmla="*/ 522 w 1035"/>
                  <a:gd name="T25" fmla="*/ 130 h 130"/>
                  <a:gd name="T26" fmla="*/ 522 w 1035"/>
                  <a:gd name="T27" fmla="*/ 130 h 130"/>
                  <a:gd name="T28" fmla="*/ 969 w 1035"/>
                  <a:gd name="T29" fmla="*/ 130 h 130"/>
                  <a:gd name="T30" fmla="*/ 969 w 1035"/>
                  <a:gd name="T31" fmla="*/ 130 h 130"/>
                  <a:gd name="T32" fmla="*/ 1034 w 1035"/>
                  <a:gd name="T33" fmla="*/ 67 h 130"/>
                  <a:gd name="T34" fmla="*/ 969 w 1035"/>
                  <a:gd name="T35" fmla="*/ 0 h 130"/>
                  <a:gd name="T36" fmla="*/ 521 w 1035"/>
                  <a:gd name="T37" fmla="*/ 0 h 130"/>
                  <a:gd name="T38" fmla="*/ 521 w 1035"/>
                  <a:gd name="T39" fmla="*/ 0 h 130"/>
                  <a:gd name="T40" fmla="*/ 517 w 1035"/>
                  <a:gd name="T41"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5" h="130">
                    <a:moveTo>
                      <a:pt x="517" y="0"/>
                    </a:moveTo>
                    <a:cubicBezTo>
                      <a:pt x="516" y="0"/>
                      <a:pt x="516" y="0"/>
                      <a:pt x="515" y="0"/>
                    </a:cubicBezTo>
                    <a:cubicBezTo>
                      <a:pt x="515" y="0"/>
                      <a:pt x="515" y="0"/>
                      <a:pt x="515" y="0"/>
                    </a:cubicBezTo>
                    <a:cubicBezTo>
                      <a:pt x="515" y="0"/>
                      <a:pt x="515" y="0"/>
                      <a:pt x="515" y="0"/>
                    </a:cubicBezTo>
                    <a:cubicBezTo>
                      <a:pt x="515" y="0"/>
                      <a:pt x="515" y="0"/>
                      <a:pt x="515" y="0"/>
                    </a:cubicBezTo>
                    <a:cubicBezTo>
                      <a:pt x="515" y="0"/>
                      <a:pt x="515" y="0"/>
                      <a:pt x="515" y="0"/>
                    </a:cubicBezTo>
                    <a:cubicBezTo>
                      <a:pt x="65" y="0"/>
                      <a:pt x="65" y="0"/>
                      <a:pt x="65" y="0"/>
                    </a:cubicBezTo>
                    <a:cubicBezTo>
                      <a:pt x="65" y="0"/>
                      <a:pt x="65" y="0"/>
                      <a:pt x="65" y="0"/>
                    </a:cubicBezTo>
                    <a:cubicBezTo>
                      <a:pt x="29" y="0"/>
                      <a:pt x="0" y="26"/>
                      <a:pt x="0" y="62"/>
                    </a:cubicBezTo>
                    <a:cubicBezTo>
                      <a:pt x="0" y="98"/>
                      <a:pt x="29" y="130"/>
                      <a:pt x="65" y="130"/>
                    </a:cubicBezTo>
                    <a:cubicBezTo>
                      <a:pt x="512" y="130"/>
                      <a:pt x="512" y="130"/>
                      <a:pt x="512" y="130"/>
                    </a:cubicBezTo>
                    <a:cubicBezTo>
                      <a:pt x="513" y="130"/>
                      <a:pt x="515" y="130"/>
                      <a:pt x="517" y="130"/>
                    </a:cubicBezTo>
                    <a:cubicBezTo>
                      <a:pt x="519" y="130"/>
                      <a:pt x="521" y="130"/>
                      <a:pt x="522" y="130"/>
                    </a:cubicBezTo>
                    <a:cubicBezTo>
                      <a:pt x="522" y="130"/>
                      <a:pt x="522" y="130"/>
                      <a:pt x="522" y="130"/>
                    </a:cubicBezTo>
                    <a:cubicBezTo>
                      <a:pt x="969" y="130"/>
                      <a:pt x="969" y="130"/>
                      <a:pt x="969" y="130"/>
                    </a:cubicBezTo>
                    <a:cubicBezTo>
                      <a:pt x="969" y="130"/>
                      <a:pt x="969" y="130"/>
                      <a:pt x="969" y="130"/>
                    </a:cubicBezTo>
                    <a:cubicBezTo>
                      <a:pt x="1005" y="130"/>
                      <a:pt x="1034" y="103"/>
                      <a:pt x="1034" y="67"/>
                    </a:cubicBezTo>
                    <a:cubicBezTo>
                      <a:pt x="1035" y="31"/>
                      <a:pt x="1006" y="0"/>
                      <a:pt x="969" y="0"/>
                    </a:cubicBezTo>
                    <a:cubicBezTo>
                      <a:pt x="521" y="0"/>
                      <a:pt x="521" y="0"/>
                      <a:pt x="521" y="0"/>
                    </a:cubicBezTo>
                    <a:cubicBezTo>
                      <a:pt x="521" y="0"/>
                      <a:pt x="521" y="0"/>
                      <a:pt x="521" y="0"/>
                    </a:cubicBezTo>
                    <a:cubicBezTo>
                      <a:pt x="519" y="0"/>
                      <a:pt x="518" y="0"/>
                      <a:pt x="517" y="0"/>
                    </a:cubicBezTo>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0" name="Freeform 9"/>
              <p:cNvSpPr/>
              <p:nvPr/>
            </p:nvSpPr>
            <p:spPr bwMode="auto">
              <a:xfrm>
                <a:off x="4254933" y="3935268"/>
                <a:ext cx="600075" cy="196850"/>
              </a:xfrm>
              <a:custGeom>
                <a:avLst/>
                <a:gdLst>
                  <a:gd name="T0" fmla="*/ 366 w 731"/>
                  <a:gd name="T1" fmla="*/ 0 h 240"/>
                  <a:gd name="T2" fmla="*/ 361 w 731"/>
                  <a:gd name="T3" fmla="*/ 0 h 240"/>
                  <a:gd name="T4" fmla="*/ 66 w 731"/>
                  <a:gd name="T5" fmla="*/ 0 h 240"/>
                  <a:gd name="T6" fmla="*/ 66 w 731"/>
                  <a:gd name="T7" fmla="*/ 0 h 240"/>
                  <a:gd name="T8" fmla="*/ 1 w 731"/>
                  <a:gd name="T9" fmla="*/ 63 h 240"/>
                  <a:gd name="T10" fmla="*/ 105 w 731"/>
                  <a:gd name="T11" fmla="*/ 123 h 240"/>
                  <a:gd name="T12" fmla="*/ 353 w 731"/>
                  <a:gd name="T13" fmla="*/ 240 h 240"/>
                  <a:gd name="T14" fmla="*/ 358 w 731"/>
                  <a:gd name="T15" fmla="*/ 240 h 240"/>
                  <a:gd name="T16" fmla="*/ 359 w 731"/>
                  <a:gd name="T17" fmla="*/ 240 h 240"/>
                  <a:gd name="T18" fmla="*/ 366 w 731"/>
                  <a:gd name="T19" fmla="*/ 240 h 240"/>
                  <a:gd name="T20" fmla="*/ 367 w 731"/>
                  <a:gd name="T21" fmla="*/ 240 h 240"/>
                  <a:gd name="T22" fmla="*/ 367 w 731"/>
                  <a:gd name="T23" fmla="*/ 240 h 240"/>
                  <a:gd name="T24" fmla="*/ 633 w 731"/>
                  <a:gd name="T25" fmla="*/ 123 h 240"/>
                  <a:gd name="T26" fmla="*/ 731 w 731"/>
                  <a:gd name="T27" fmla="*/ 67 h 240"/>
                  <a:gd name="T28" fmla="*/ 666 w 731"/>
                  <a:gd name="T29" fmla="*/ 0 h 240"/>
                  <a:gd name="T30" fmla="*/ 371 w 731"/>
                  <a:gd name="T31" fmla="*/ 0 h 240"/>
                  <a:gd name="T32" fmla="*/ 371 w 731"/>
                  <a:gd name="T33" fmla="*/ 0 h 240"/>
                  <a:gd name="T34" fmla="*/ 366 w 731"/>
                  <a:gd name="T3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1" h="240">
                    <a:moveTo>
                      <a:pt x="366" y="0"/>
                    </a:moveTo>
                    <a:cubicBezTo>
                      <a:pt x="364" y="0"/>
                      <a:pt x="363" y="0"/>
                      <a:pt x="361" y="0"/>
                    </a:cubicBezTo>
                    <a:cubicBezTo>
                      <a:pt x="66" y="0"/>
                      <a:pt x="66" y="0"/>
                      <a:pt x="66" y="0"/>
                    </a:cubicBezTo>
                    <a:cubicBezTo>
                      <a:pt x="66" y="0"/>
                      <a:pt x="66" y="0"/>
                      <a:pt x="66" y="0"/>
                    </a:cubicBezTo>
                    <a:cubicBezTo>
                      <a:pt x="30" y="0"/>
                      <a:pt x="1" y="27"/>
                      <a:pt x="1" y="63"/>
                    </a:cubicBezTo>
                    <a:cubicBezTo>
                      <a:pt x="0" y="99"/>
                      <a:pt x="57" y="119"/>
                      <a:pt x="105" y="123"/>
                    </a:cubicBezTo>
                    <a:cubicBezTo>
                      <a:pt x="150" y="127"/>
                      <a:pt x="249" y="231"/>
                      <a:pt x="353" y="240"/>
                    </a:cubicBezTo>
                    <a:cubicBezTo>
                      <a:pt x="355" y="240"/>
                      <a:pt x="357" y="240"/>
                      <a:pt x="358" y="240"/>
                    </a:cubicBezTo>
                    <a:cubicBezTo>
                      <a:pt x="359" y="240"/>
                      <a:pt x="359" y="240"/>
                      <a:pt x="359" y="240"/>
                    </a:cubicBezTo>
                    <a:cubicBezTo>
                      <a:pt x="361" y="240"/>
                      <a:pt x="363" y="240"/>
                      <a:pt x="366" y="240"/>
                    </a:cubicBezTo>
                    <a:cubicBezTo>
                      <a:pt x="366" y="240"/>
                      <a:pt x="366" y="240"/>
                      <a:pt x="367" y="240"/>
                    </a:cubicBezTo>
                    <a:cubicBezTo>
                      <a:pt x="367" y="240"/>
                      <a:pt x="367" y="240"/>
                      <a:pt x="367" y="240"/>
                    </a:cubicBezTo>
                    <a:cubicBezTo>
                      <a:pt x="476" y="240"/>
                      <a:pt x="578" y="129"/>
                      <a:pt x="633" y="123"/>
                    </a:cubicBezTo>
                    <a:cubicBezTo>
                      <a:pt x="674" y="118"/>
                      <a:pt x="731" y="103"/>
                      <a:pt x="731" y="67"/>
                    </a:cubicBezTo>
                    <a:cubicBezTo>
                      <a:pt x="731" y="31"/>
                      <a:pt x="702" y="0"/>
                      <a:pt x="666" y="0"/>
                    </a:cubicBezTo>
                    <a:cubicBezTo>
                      <a:pt x="371" y="0"/>
                      <a:pt x="371" y="0"/>
                      <a:pt x="371" y="0"/>
                    </a:cubicBezTo>
                    <a:cubicBezTo>
                      <a:pt x="371" y="0"/>
                      <a:pt x="371" y="0"/>
                      <a:pt x="371" y="0"/>
                    </a:cubicBezTo>
                    <a:cubicBezTo>
                      <a:pt x="370" y="0"/>
                      <a:pt x="368" y="0"/>
                      <a:pt x="366" y="0"/>
                    </a:cubicBezTo>
                  </a:path>
                </a:pathLst>
              </a:custGeom>
              <a:solidFill>
                <a:schemeClr val="tx1">
                  <a:lumMod val="90000"/>
                  <a:lumOff val="1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75" name="矩形 74"/>
            <p:cNvSpPr/>
            <p:nvPr/>
          </p:nvSpPr>
          <p:spPr>
            <a:xfrm>
              <a:off x="4982065" y="2571581"/>
              <a:ext cx="2031325" cy="830997"/>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zh-CN" altLang="en-US"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物联网时代的</a:t>
              </a:r>
              <a:endParaRPr lang="en-US" altLang="zh-CN"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a:p>
              <a:pPr defTabSz="914400" eaLnBrk="0" fontAlgn="base" hangingPunct="0">
                <a:spcBef>
                  <a:spcPct val="0"/>
                </a:spcBef>
                <a:spcAft>
                  <a:spcPct val="0"/>
                </a:spcAft>
              </a:pPr>
              <a:r>
                <a:rPr lang="zh-CN" altLang="en-US" sz="2400" dirty="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rPr>
                <a:t>智能交通系统</a:t>
              </a:r>
              <a:endParaRPr lang="zh-CN" altLang="en-US" sz="2400" dirty="0">
                <a:solidFill>
                  <a:schemeClr val="tx1">
                    <a:lumMod val="75000"/>
                    <a:lumOff val="25000"/>
                  </a:schemeClr>
                </a:solidFill>
              </a:endParaRPr>
            </a:p>
          </p:txBody>
        </p:sp>
      </p:grpSp>
      <p:grpSp>
        <p:nvGrpSpPr>
          <p:cNvPr id="124" name="组合 123"/>
          <p:cNvGrpSpPr/>
          <p:nvPr/>
        </p:nvGrpSpPr>
        <p:grpSpPr>
          <a:xfrm>
            <a:off x="8536444" y="2297181"/>
            <a:ext cx="2260969" cy="867047"/>
            <a:chOff x="8536444" y="1204710"/>
            <a:chExt cx="2260969" cy="867047"/>
          </a:xfrm>
        </p:grpSpPr>
        <p:sp>
          <p:nvSpPr>
            <p:cNvPr id="103" name="文本框 102"/>
            <p:cNvSpPr txBox="1"/>
            <p:nvPr/>
          </p:nvSpPr>
          <p:spPr>
            <a:xfrm>
              <a:off x="8673124" y="1204710"/>
              <a:ext cx="646331" cy="369332"/>
            </a:xfrm>
            <a:prstGeom prst="rect">
              <a:avLst/>
            </a:prstGeom>
            <a:noFill/>
          </p:spPr>
          <p:txBody>
            <a:bodyPr wrap="none" rtlCol="0">
              <a:spAutoFit/>
            </a:bodyPr>
            <a:lstStyle/>
            <a:p>
              <a:r>
                <a:rPr lang="zh-CN" altLang="en-US" dirty="0">
                  <a:solidFill>
                    <a:schemeClr val="bg2">
                      <a:lumMod val="50000"/>
                    </a:schemeClr>
                  </a:solidFill>
                  <a:latin typeface="+mj-ea"/>
                  <a:ea typeface="+mj-ea"/>
                </a:rPr>
                <a:t>云端</a:t>
              </a:r>
            </a:p>
          </p:txBody>
        </p:sp>
        <p:sp>
          <p:nvSpPr>
            <p:cNvPr id="104" name="文本框 103"/>
            <p:cNvSpPr txBox="1"/>
            <p:nvPr/>
          </p:nvSpPr>
          <p:spPr>
            <a:xfrm>
              <a:off x="8536444" y="1702425"/>
              <a:ext cx="2260969" cy="369332"/>
            </a:xfrm>
            <a:prstGeom prst="rect">
              <a:avLst/>
            </a:prstGeom>
            <a:noFill/>
          </p:spPr>
          <p:txBody>
            <a:bodyPr wrap="square" rtlCol="0">
              <a:spAutoFit/>
            </a:bodyPr>
            <a:lstStyle/>
            <a:p>
              <a:r>
                <a:rPr lang="zh-CN" altLang="en-US" dirty="0">
                  <a:solidFill>
                    <a:schemeClr val="bg2">
                      <a:lumMod val="50000"/>
                    </a:schemeClr>
                  </a:solidFill>
                  <a:latin typeface="+mn-ea"/>
                </a:rPr>
                <a:t>  实时监测与控制</a:t>
              </a:r>
            </a:p>
          </p:txBody>
        </p:sp>
        <p:cxnSp>
          <p:nvCxnSpPr>
            <p:cNvPr id="105" name="直接连接符 104"/>
            <p:cNvCxnSpPr/>
            <p:nvPr/>
          </p:nvCxnSpPr>
          <p:spPr>
            <a:xfrm>
              <a:off x="8769807" y="1633213"/>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9035359" y="3666570"/>
            <a:ext cx="2260969" cy="867047"/>
            <a:chOff x="9035359" y="2574099"/>
            <a:chExt cx="2260969" cy="867047"/>
          </a:xfrm>
        </p:grpSpPr>
        <p:sp>
          <p:nvSpPr>
            <p:cNvPr id="106" name="文本框 105"/>
            <p:cNvSpPr txBox="1"/>
            <p:nvPr/>
          </p:nvSpPr>
          <p:spPr>
            <a:xfrm>
              <a:off x="9172039" y="2574099"/>
              <a:ext cx="646331" cy="369332"/>
            </a:xfrm>
            <a:prstGeom prst="rect">
              <a:avLst/>
            </a:prstGeom>
            <a:noFill/>
          </p:spPr>
          <p:txBody>
            <a:bodyPr wrap="none" rtlCol="0">
              <a:spAutoFit/>
            </a:bodyPr>
            <a:lstStyle/>
            <a:p>
              <a:r>
                <a:rPr lang="zh-CN" altLang="en-US" dirty="0">
                  <a:solidFill>
                    <a:schemeClr val="bg2">
                      <a:lumMod val="50000"/>
                    </a:schemeClr>
                  </a:solidFill>
                  <a:latin typeface="+mj-ea"/>
                  <a:ea typeface="+mj-ea"/>
                </a:rPr>
                <a:t>算力</a:t>
              </a:r>
            </a:p>
          </p:txBody>
        </p:sp>
        <p:sp>
          <p:nvSpPr>
            <p:cNvPr id="107" name="文本框 106"/>
            <p:cNvSpPr txBox="1"/>
            <p:nvPr/>
          </p:nvSpPr>
          <p:spPr>
            <a:xfrm>
              <a:off x="9035359" y="3071814"/>
              <a:ext cx="2260969" cy="369332"/>
            </a:xfrm>
            <a:prstGeom prst="rect">
              <a:avLst/>
            </a:prstGeom>
            <a:noFill/>
          </p:spPr>
          <p:txBody>
            <a:bodyPr wrap="square" rtlCol="0">
              <a:spAutoFit/>
            </a:bodyPr>
            <a:lstStyle/>
            <a:p>
              <a:r>
                <a:rPr lang="zh-CN" altLang="en-US" dirty="0">
                  <a:solidFill>
                    <a:schemeClr val="bg2">
                      <a:lumMod val="50000"/>
                    </a:schemeClr>
                  </a:solidFill>
                  <a:latin typeface="+mn-ea"/>
                </a:rPr>
                <a:t>  全局实时计算</a:t>
              </a:r>
            </a:p>
          </p:txBody>
        </p:sp>
        <p:cxnSp>
          <p:nvCxnSpPr>
            <p:cNvPr id="108" name="直接连接符 107"/>
            <p:cNvCxnSpPr/>
            <p:nvPr/>
          </p:nvCxnSpPr>
          <p:spPr>
            <a:xfrm>
              <a:off x="9268722" y="3002602"/>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6" name="组合 125"/>
          <p:cNvGrpSpPr/>
          <p:nvPr/>
        </p:nvGrpSpPr>
        <p:grpSpPr>
          <a:xfrm>
            <a:off x="8673124" y="5104089"/>
            <a:ext cx="2260969" cy="867047"/>
            <a:chOff x="8673124" y="4011618"/>
            <a:chExt cx="2260969" cy="867047"/>
          </a:xfrm>
        </p:grpSpPr>
        <p:sp>
          <p:nvSpPr>
            <p:cNvPr id="109" name="文本框 108"/>
            <p:cNvSpPr txBox="1"/>
            <p:nvPr/>
          </p:nvSpPr>
          <p:spPr>
            <a:xfrm>
              <a:off x="8809804" y="4011618"/>
              <a:ext cx="646331" cy="369332"/>
            </a:xfrm>
            <a:prstGeom prst="rect">
              <a:avLst/>
            </a:prstGeom>
            <a:noFill/>
          </p:spPr>
          <p:txBody>
            <a:bodyPr wrap="none" rtlCol="0">
              <a:spAutoFit/>
            </a:bodyPr>
            <a:lstStyle/>
            <a:p>
              <a:r>
                <a:rPr lang="zh-CN" altLang="en-US" dirty="0">
                  <a:solidFill>
                    <a:schemeClr val="bg2">
                      <a:lumMod val="50000"/>
                    </a:schemeClr>
                  </a:solidFill>
                  <a:latin typeface="+mj-ea"/>
                  <a:ea typeface="+mj-ea"/>
                </a:rPr>
                <a:t>网络</a:t>
              </a:r>
            </a:p>
          </p:txBody>
        </p:sp>
        <p:sp>
          <p:nvSpPr>
            <p:cNvPr id="110" name="文本框 109"/>
            <p:cNvSpPr txBox="1"/>
            <p:nvPr/>
          </p:nvSpPr>
          <p:spPr>
            <a:xfrm>
              <a:off x="8673124" y="4509333"/>
              <a:ext cx="2260969" cy="369332"/>
            </a:xfrm>
            <a:prstGeom prst="rect">
              <a:avLst/>
            </a:prstGeom>
            <a:noFill/>
          </p:spPr>
          <p:txBody>
            <a:bodyPr wrap="square" rtlCol="0">
              <a:spAutoFit/>
            </a:bodyPr>
            <a:lstStyle/>
            <a:p>
              <a:pPr algn="ctr"/>
              <a:r>
                <a:rPr lang="zh-CN" altLang="en-US" dirty="0">
                  <a:solidFill>
                    <a:schemeClr val="bg2">
                      <a:lumMod val="50000"/>
                    </a:schemeClr>
                  </a:solidFill>
                  <a:latin typeface="+mn-ea"/>
                </a:rPr>
                <a:t>提供低延时信息交换</a:t>
              </a:r>
            </a:p>
          </p:txBody>
        </p:sp>
        <p:cxnSp>
          <p:nvCxnSpPr>
            <p:cNvPr id="111" name="直接连接符 110"/>
            <p:cNvCxnSpPr/>
            <p:nvPr/>
          </p:nvCxnSpPr>
          <p:spPr>
            <a:xfrm>
              <a:off x="8906487" y="4440121"/>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7" name="组合 126"/>
          <p:cNvGrpSpPr/>
          <p:nvPr/>
        </p:nvGrpSpPr>
        <p:grpSpPr>
          <a:xfrm>
            <a:off x="1033294" y="2373065"/>
            <a:ext cx="2260969" cy="867047"/>
            <a:chOff x="1033294" y="1280594"/>
            <a:chExt cx="2260969" cy="867047"/>
          </a:xfrm>
        </p:grpSpPr>
        <p:sp>
          <p:nvSpPr>
            <p:cNvPr id="112" name="文本框 111"/>
            <p:cNvSpPr txBox="1"/>
            <p:nvPr/>
          </p:nvSpPr>
          <p:spPr>
            <a:xfrm>
              <a:off x="2147833" y="1280594"/>
              <a:ext cx="1107997"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物理终端</a:t>
              </a:r>
            </a:p>
          </p:txBody>
        </p:sp>
        <p:sp>
          <p:nvSpPr>
            <p:cNvPr id="113" name="文本框 112"/>
            <p:cNvSpPr txBox="1"/>
            <p:nvPr/>
          </p:nvSpPr>
          <p:spPr>
            <a:xfrm>
              <a:off x="1033294" y="1778309"/>
              <a:ext cx="2260969" cy="369332"/>
            </a:xfrm>
            <a:prstGeom prst="rect">
              <a:avLst/>
            </a:prstGeom>
            <a:noFill/>
          </p:spPr>
          <p:txBody>
            <a:bodyPr wrap="square" rtlCol="0">
              <a:spAutoFit/>
            </a:bodyPr>
            <a:lstStyle/>
            <a:p>
              <a:pPr algn="r"/>
              <a:r>
                <a:rPr lang="zh-CN" altLang="en-US" dirty="0">
                  <a:solidFill>
                    <a:schemeClr val="bg2">
                      <a:lumMod val="50000"/>
                    </a:schemeClr>
                  </a:solidFill>
                  <a:latin typeface="+mn-ea"/>
                </a:rPr>
                <a:t>数据共享</a:t>
              </a:r>
            </a:p>
          </p:txBody>
        </p:sp>
        <p:cxnSp>
          <p:nvCxnSpPr>
            <p:cNvPr id="114" name="直接连接符 113"/>
            <p:cNvCxnSpPr/>
            <p:nvPr/>
          </p:nvCxnSpPr>
          <p:spPr>
            <a:xfrm>
              <a:off x="1178169" y="1709097"/>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535512" y="3641066"/>
            <a:ext cx="2260969" cy="867047"/>
            <a:chOff x="535512" y="2548595"/>
            <a:chExt cx="2260969" cy="867047"/>
          </a:xfrm>
        </p:grpSpPr>
        <p:sp>
          <p:nvSpPr>
            <p:cNvPr id="115" name="文本框 114"/>
            <p:cNvSpPr txBox="1"/>
            <p:nvPr/>
          </p:nvSpPr>
          <p:spPr>
            <a:xfrm>
              <a:off x="2111717" y="2548595"/>
              <a:ext cx="646331"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车辆</a:t>
              </a:r>
            </a:p>
          </p:txBody>
        </p:sp>
        <p:sp>
          <p:nvSpPr>
            <p:cNvPr id="116" name="文本框 115"/>
            <p:cNvSpPr txBox="1"/>
            <p:nvPr/>
          </p:nvSpPr>
          <p:spPr>
            <a:xfrm>
              <a:off x="535512" y="3046310"/>
              <a:ext cx="2260969" cy="369332"/>
            </a:xfrm>
            <a:prstGeom prst="rect">
              <a:avLst/>
            </a:prstGeom>
            <a:noFill/>
          </p:spPr>
          <p:txBody>
            <a:bodyPr wrap="square" rtlCol="0">
              <a:spAutoFit/>
            </a:bodyPr>
            <a:lstStyle/>
            <a:p>
              <a:pPr algn="r"/>
              <a:r>
                <a:rPr lang="zh-CN" altLang="en-US" dirty="0">
                  <a:solidFill>
                    <a:schemeClr val="bg2">
                      <a:lumMod val="50000"/>
                    </a:schemeClr>
                  </a:solidFill>
                  <a:latin typeface="+mn-ea"/>
                </a:rPr>
                <a:t>接受系统调控</a:t>
              </a:r>
            </a:p>
          </p:txBody>
        </p:sp>
        <p:cxnSp>
          <p:nvCxnSpPr>
            <p:cNvPr id="117" name="直接连接符 116"/>
            <p:cNvCxnSpPr/>
            <p:nvPr/>
          </p:nvCxnSpPr>
          <p:spPr>
            <a:xfrm>
              <a:off x="680387" y="2977098"/>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29" name="组合 128"/>
          <p:cNvGrpSpPr/>
          <p:nvPr/>
        </p:nvGrpSpPr>
        <p:grpSpPr>
          <a:xfrm>
            <a:off x="1037708" y="5114881"/>
            <a:ext cx="2260969" cy="867047"/>
            <a:chOff x="1037708" y="4022410"/>
            <a:chExt cx="2260969" cy="867047"/>
          </a:xfrm>
        </p:grpSpPr>
        <p:sp>
          <p:nvSpPr>
            <p:cNvPr id="118" name="文本框 117"/>
            <p:cNvSpPr txBox="1"/>
            <p:nvPr/>
          </p:nvSpPr>
          <p:spPr>
            <a:xfrm>
              <a:off x="2613913" y="4022410"/>
              <a:ext cx="646331" cy="369332"/>
            </a:xfrm>
            <a:prstGeom prst="rect">
              <a:avLst/>
            </a:prstGeom>
            <a:noFill/>
          </p:spPr>
          <p:txBody>
            <a:bodyPr wrap="none" rtlCol="0">
              <a:spAutoFit/>
            </a:bodyPr>
            <a:lstStyle/>
            <a:p>
              <a:pPr algn="r"/>
              <a:r>
                <a:rPr lang="zh-CN" altLang="en-US" dirty="0">
                  <a:solidFill>
                    <a:schemeClr val="bg2">
                      <a:lumMod val="50000"/>
                    </a:schemeClr>
                  </a:solidFill>
                  <a:latin typeface="+mj-ea"/>
                  <a:ea typeface="+mj-ea"/>
                </a:rPr>
                <a:t>乘客</a:t>
              </a:r>
            </a:p>
          </p:txBody>
        </p:sp>
        <p:sp>
          <p:nvSpPr>
            <p:cNvPr id="119" name="文本框 118"/>
            <p:cNvSpPr txBox="1"/>
            <p:nvPr/>
          </p:nvSpPr>
          <p:spPr>
            <a:xfrm>
              <a:off x="1037708" y="4520125"/>
              <a:ext cx="2260969" cy="369332"/>
            </a:xfrm>
            <a:prstGeom prst="rect">
              <a:avLst/>
            </a:prstGeom>
            <a:noFill/>
          </p:spPr>
          <p:txBody>
            <a:bodyPr wrap="square" rtlCol="0">
              <a:spAutoFit/>
            </a:bodyPr>
            <a:lstStyle/>
            <a:p>
              <a:pPr algn="r"/>
              <a:r>
                <a:rPr lang="zh-CN" altLang="en-US" dirty="0">
                  <a:solidFill>
                    <a:schemeClr val="bg2">
                      <a:lumMod val="50000"/>
                    </a:schemeClr>
                  </a:solidFill>
                  <a:latin typeface="+mn-ea"/>
                </a:rPr>
                <a:t>安全与舒适</a:t>
              </a:r>
            </a:p>
          </p:txBody>
        </p:sp>
        <p:cxnSp>
          <p:nvCxnSpPr>
            <p:cNvPr id="120" name="直接连接符 119"/>
            <p:cNvCxnSpPr/>
            <p:nvPr/>
          </p:nvCxnSpPr>
          <p:spPr>
            <a:xfrm>
              <a:off x="1182583" y="4450913"/>
              <a:ext cx="2027606"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46" name="矩形 45"/>
          <p:cNvSpPr/>
          <p:nvPr/>
        </p:nvSpPr>
        <p:spPr>
          <a:xfrm>
            <a:off x="1690843" y="914685"/>
            <a:ext cx="8795229" cy="92333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en-US" altLang="zh-CN" sz="5400" b="1" dirty="0">
                <a:solidFill>
                  <a:schemeClr val="bg2">
                    <a:lumMod val="50000"/>
                  </a:schemeClr>
                </a:solidFill>
              </a:rPr>
              <a:t>Future transportation system</a:t>
            </a:r>
            <a:r>
              <a:rPr lang="zh-CN" altLang="en-US" sz="5400" b="1" dirty="0">
                <a:solidFill>
                  <a:schemeClr val="bg2">
                    <a:lumMod val="50000"/>
                  </a:schemeClr>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23"/>
                                        </p:tgtEl>
                                        <p:attrNameLst>
                                          <p:attrName>style.visibility</p:attrName>
                                        </p:attrNameLst>
                                      </p:cBhvr>
                                      <p:to>
                                        <p:strVal val="visible"/>
                                      </p:to>
                                    </p:set>
                                    <p:animEffect transition="in" filter="wipe(down)">
                                      <p:cBhvr>
                                        <p:cTn id="7" dur="500"/>
                                        <p:tgtEl>
                                          <p:spTgt spid="123"/>
                                        </p:tgtEl>
                                      </p:cBhvr>
                                    </p:animEffect>
                                  </p:childTnLst>
                                </p:cTn>
                              </p:par>
                              <p:par>
                                <p:cTn id="8" presetID="26" presetClass="emph" presetSubtype="0" repeatCount="2000" fill="hold" nodeType="withEffect">
                                  <p:stCondLst>
                                    <p:cond delay="500"/>
                                  </p:stCondLst>
                                  <p:childTnLst>
                                    <p:animEffect transition="out" filter="fade">
                                      <p:cBhvr>
                                        <p:cTn id="9" dur="500" tmFilter="0, 0; .2, .5; .8, .5; 1, 0"/>
                                        <p:tgtEl>
                                          <p:spTgt spid="123"/>
                                        </p:tgtEl>
                                      </p:cBhvr>
                                    </p:animEffect>
                                    <p:animScale>
                                      <p:cBhvr>
                                        <p:cTn id="10" dur="250" autoRev="1" fill="hold"/>
                                        <p:tgtEl>
                                          <p:spTgt spid="123"/>
                                        </p:tgtEl>
                                      </p:cBhvr>
                                      <p:by x="105000" y="105000"/>
                                    </p:animScale>
                                  </p:childTnLst>
                                </p:cTn>
                              </p:par>
                              <p:par>
                                <p:cTn id="11" presetID="22" presetClass="entr" presetSubtype="8" fill="hold" nodeType="withEffect">
                                  <p:stCondLst>
                                    <p:cond delay="1000"/>
                                  </p:stCondLst>
                                  <p:childTnLst>
                                    <p:set>
                                      <p:cBhvr>
                                        <p:cTn id="12" dur="1" fill="hold">
                                          <p:stCondLst>
                                            <p:cond delay="0"/>
                                          </p:stCondLst>
                                        </p:cTn>
                                        <p:tgtEl>
                                          <p:spTgt spid="63"/>
                                        </p:tgtEl>
                                        <p:attrNameLst>
                                          <p:attrName>style.visibility</p:attrName>
                                        </p:attrNameLst>
                                      </p:cBhvr>
                                      <p:to>
                                        <p:strVal val="visible"/>
                                      </p:to>
                                    </p:set>
                                    <p:animEffect transition="in" filter="wipe(left)">
                                      <p:cBhvr>
                                        <p:cTn id="13" dur="500"/>
                                        <p:tgtEl>
                                          <p:spTgt spid="63"/>
                                        </p:tgtEl>
                                      </p:cBhvr>
                                    </p:animEffect>
                                  </p:childTnLst>
                                </p:cTn>
                              </p:par>
                              <p:par>
                                <p:cTn id="14" presetID="22" presetClass="entr" presetSubtype="2" fill="hold" nodeType="withEffect">
                                  <p:stCondLst>
                                    <p:cond delay="1000"/>
                                  </p:stCondLst>
                                  <p:childTnLst>
                                    <p:set>
                                      <p:cBhvr>
                                        <p:cTn id="15" dur="1" fill="hold">
                                          <p:stCondLst>
                                            <p:cond delay="0"/>
                                          </p:stCondLst>
                                        </p:cTn>
                                        <p:tgtEl>
                                          <p:spTgt spid="67"/>
                                        </p:tgtEl>
                                        <p:attrNameLst>
                                          <p:attrName>style.visibility</p:attrName>
                                        </p:attrNameLst>
                                      </p:cBhvr>
                                      <p:to>
                                        <p:strVal val="visible"/>
                                      </p:to>
                                    </p:set>
                                    <p:animEffect transition="in" filter="wipe(right)">
                                      <p:cBhvr>
                                        <p:cTn id="16" dur="500"/>
                                        <p:tgtEl>
                                          <p:spTgt spid="67"/>
                                        </p:tgtEl>
                                      </p:cBhvr>
                                    </p:animEffect>
                                  </p:childTnLst>
                                </p:cTn>
                              </p:par>
                              <p:par>
                                <p:cTn id="17" presetID="10" presetClass="entr" presetSubtype="0" fill="hold" nodeType="withEffect">
                                  <p:stCondLst>
                                    <p:cond delay="150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par>
                                <p:cTn id="20" presetID="10" presetClass="entr" presetSubtype="0" fill="hold" nodeType="withEffect">
                                  <p:stCondLst>
                                    <p:cond delay="1500"/>
                                  </p:stCondLst>
                                  <p:childTnLst>
                                    <p:set>
                                      <p:cBhvr>
                                        <p:cTn id="21" dur="1" fill="hold">
                                          <p:stCondLst>
                                            <p:cond delay="0"/>
                                          </p:stCondLst>
                                        </p:cTn>
                                        <p:tgtEl>
                                          <p:spTgt spid="124"/>
                                        </p:tgtEl>
                                        <p:attrNameLst>
                                          <p:attrName>style.visibility</p:attrName>
                                        </p:attrNameLst>
                                      </p:cBhvr>
                                      <p:to>
                                        <p:strVal val="visible"/>
                                      </p:to>
                                    </p:set>
                                    <p:animEffect transition="in" filter="fade">
                                      <p:cBhvr>
                                        <p:cTn id="22" dur="500"/>
                                        <p:tgtEl>
                                          <p:spTgt spid="124"/>
                                        </p:tgtEl>
                                      </p:cBhvr>
                                    </p:animEffect>
                                  </p:childTnLst>
                                </p:cTn>
                              </p:par>
                              <p:par>
                                <p:cTn id="23" presetID="10" presetClass="entr" presetSubtype="0" fill="hold" nodeType="withEffect">
                                  <p:stCondLst>
                                    <p:cond delay="2000"/>
                                  </p:stCondLst>
                                  <p:childTnLst>
                                    <p:set>
                                      <p:cBhvr>
                                        <p:cTn id="24" dur="1" fill="hold">
                                          <p:stCondLst>
                                            <p:cond delay="0"/>
                                          </p:stCondLst>
                                        </p:cTn>
                                        <p:tgtEl>
                                          <p:spTgt spid="128"/>
                                        </p:tgtEl>
                                        <p:attrNameLst>
                                          <p:attrName>style.visibility</p:attrName>
                                        </p:attrNameLst>
                                      </p:cBhvr>
                                      <p:to>
                                        <p:strVal val="visible"/>
                                      </p:to>
                                    </p:set>
                                    <p:animEffect transition="in" filter="fade">
                                      <p:cBhvr>
                                        <p:cTn id="25" dur="500"/>
                                        <p:tgtEl>
                                          <p:spTgt spid="128"/>
                                        </p:tgtEl>
                                      </p:cBhvr>
                                    </p:animEffect>
                                  </p:childTnLst>
                                </p:cTn>
                              </p:par>
                              <p:par>
                                <p:cTn id="26" presetID="10" presetClass="entr" presetSubtype="0" fill="hold" nodeType="withEffect">
                                  <p:stCondLst>
                                    <p:cond delay="2000"/>
                                  </p:stCondLst>
                                  <p:childTnLst>
                                    <p:set>
                                      <p:cBhvr>
                                        <p:cTn id="27" dur="1" fill="hold">
                                          <p:stCondLst>
                                            <p:cond delay="0"/>
                                          </p:stCondLst>
                                        </p:cTn>
                                        <p:tgtEl>
                                          <p:spTgt spid="125"/>
                                        </p:tgtEl>
                                        <p:attrNameLst>
                                          <p:attrName>style.visibility</p:attrName>
                                        </p:attrNameLst>
                                      </p:cBhvr>
                                      <p:to>
                                        <p:strVal val="visible"/>
                                      </p:to>
                                    </p:set>
                                    <p:animEffect transition="in" filter="fade">
                                      <p:cBhvr>
                                        <p:cTn id="28" dur="500"/>
                                        <p:tgtEl>
                                          <p:spTgt spid="125"/>
                                        </p:tgtEl>
                                      </p:cBhvr>
                                    </p:animEffect>
                                  </p:childTnLst>
                                </p:cTn>
                              </p:par>
                              <p:par>
                                <p:cTn id="29" presetID="10" presetClass="entr" presetSubtype="0" fill="hold" nodeType="withEffect">
                                  <p:stCondLst>
                                    <p:cond delay="2500"/>
                                  </p:stCondLst>
                                  <p:childTnLst>
                                    <p:set>
                                      <p:cBhvr>
                                        <p:cTn id="30" dur="1" fill="hold">
                                          <p:stCondLst>
                                            <p:cond delay="0"/>
                                          </p:stCondLst>
                                        </p:cTn>
                                        <p:tgtEl>
                                          <p:spTgt spid="129"/>
                                        </p:tgtEl>
                                        <p:attrNameLst>
                                          <p:attrName>style.visibility</p:attrName>
                                        </p:attrNameLst>
                                      </p:cBhvr>
                                      <p:to>
                                        <p:strVal val="visible"/>
                                      </p:to>
                                    </p:set>
                                    <p:animEffect transition="in" filter="fade">
                                      <p:cBhvr>
                                        <p:cTn id="31" dur="500"/>
                                        <p:tgtEl>
                                          <p:spTgt spid="129"/>
                                        </p:tgtEl>
                                      </p:cBhvr>
                                    </p:animEffect>
                                  </p:childTnLst>
                                </p:cTn>
                              </p:par>
                              <p:par>
                                <p:cTn id="32" presetID="10" presetClass="entr" presetSubtype="0" fill="hold" nodeType="withEffect">
                                  <p:stCondLst>
                                    <p:cond delay="2500"/>
                                  </p:stCondLst>
                                  <p:childTnLst>
                                    <p:set>
                                      <p:cBhvr>
                                        <p:cTn id="33" dur="1" fill="hold">
                                          <p:stCondLst>
                                            <p:cond delay="0"/>
                                          </p:stCondLst>
                                        </p:cTn>
                                        <p:tgtEl>
                                          <p:spTgt spid="126"/>
                                        </p:tgtEl>
                                        <p:attrNameLst>
                                          <p:attrName>style.visibility</p:attrName>
                                        </p:attrNameLst>
                                      </p:cBhvr>
                                      <p:to>
                                        <p:strVal val="visible"/>
                                      </p:to>
                                    </p:set>
                                    <p:animEffect transition="in" filter="fade">
                                      <p:cBhvr>
                                        <p:cTn id="34" dur="500"/>
                                        <p:tgtEl>
                                          <p:spTgt spid="126"/>
                                        </p:tgtEl>
                                      </p:cBhvr>
                                    </p:animEffect>
                                  </p:childTnLst>
                                </p:cTn>
                              </p:par>
                              <p:par>
                                <p:cTn id="35" presetID="10" presetClass="entr" presetSubtype="0" fill="hold" grpId="0" nodeType="withEffect">
                                  <p:stCondLst>
                                    <p:cond delay="250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1607820" cy="521970"/>
          </a:xfrm>
          <a:prstGeom prst="rect">
            <a:avLst/>
          </a:prstGeom>
        </p:spPr>
        <p:txBody>
          <a:bodyPr wrap="none">
            <a:spAutoFit/>
          </a:bodyPr>
          <a:lstStyle/>
          <a:p>
            <a:r>
              <a:rPr lang="zh-CN" altLang="en-US" sz="2800" b="1" dirty="0">
                <a:solidFill>
                  <a:schemeClr val="bg2">
                    <a:lumMod val="50000"/>
                  </a:schemeClr>
                </a:solidFill>
                <a:latin typeface="+mn-ea"/>
              </a:rPr>
              <a:t>立项背景</a:t>
            </a:r>
            <a:endParaRPr lang="zh-CN" altLang="en-US" sz="2800" dirty="0">
              <a:solidFill>
                <a:schemeClr val="bg2">
                  <a:lumMod val="50000"/>
                </a:schemeClr>
              </a:solidFill>
              <a:latin typeface="+mn-ea"/>
            </a:endParaRPr>
          </a:p>
        </p:txBody>
      </p:sp>
      <p:sp>
        <p:nvSpPr>
          <p:cNvPr id="6" name="Freeform 6"/>
          <p:cNvSpPr/>
          <p:nvPr/>
        </p:nvSpPr>
        <p:spPr bwMode="auto">
          <a:xfrm>
            <a:off x="4211595" y="4310954"/>
            <a:ext cx="774359" cy="2547045"/>
          </a:xfrm>
          <a:custGeom>
            <a:avLst/>
            <a:gdLst>
              <a:gd name="T0" fmla="*/ 325 w 325"/>
              <a:gd name="T1" fmla="*/ 1069 h 1069"/>
              <a:gd name="T2" fmla="*/ 0 w 325"/>
              <a:gd name="T3" fmla="*/ 1069 h 1069"/>
              <a:gd name="T4" fmla="*/ 163 w 325"/>
              <a:gd name="T5" fmla="*/ 0 h 1069"/>
              <a:gd name="T6" fmla="*/ 325 w 325"/>
              <a:gd name="T7" fmla="*/ 1069 h 1069"/>
            </a:gdLst>
            <a:ahLst/>
            <a:cxnLst>
              <a:cxn ang="0">
                <a:pos x="T0" y="T1"/>
              </a:cxn>
              <a:cxn ang="0">
                <a:pos x="T2" y="T3"/>
              </a:cxn>
              <a:cxn ang="0">
                <a:pos x="T4" y="T5"/>
              </a:cxn>
              <a:cxn ang="0">
                <a:pos x="T6" y="T7"/>
              </a:cxn>
            </a:cxnLst>
            <a:rect l="0" t="0" r="r" b="b"/>
            <a:pathLst>
              <a:path w="325" h="1069">
                <a:moveTo>
                  <a:pt x="325" y="1069"/>
                </a:moveTo>
                <a:lnTo>
                  <a:pt x="0" y="1069"/>
                </a:lnTo>
                <a:lnTo>
                  <a:pt x="163" y="0"/>
                </a:lnTo>
                <a:lnTo>
                  <a:pt x="325" y="1069"/>
                </a:lnTo>
                <a:close/>
              </a:path>
            </a:pathLst>
          </a:custGeom>
          <a:solidFill>
            <a:schemeClr val="bg1">
              <a:lumMod val="7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7" name="Freeform 7"/>
          <p:cNvSpPr/>
          <p:nvPr/>
        </p:nvSpPr>
        <p:spPr bwMode="auto">
          <a:xfrm>
            <a:off x="4984762" y="1985961"/>
            <a:ext cx="769594" cy="4872038"/>
          </a:xfrm>
          <a:custGeom>
            <a:avLst/>
            <a:gdLst>
              <a:gd name="T0" fmla="*/ 323 w 323"/>
              <a:gd name="T1" fmla="*/ 1386 h 1386"/>
              <a:gd name="T2" fmla="*/ 0 w 323"/>
              <a:gd name="T3" fmla="*/ 1386 h 1386"/>
              <a:gd name="T4" fmla="*/ 162 w 323"/>
              <a:gd name="T5" fmla="*/ 0 h 1386"/>
              <a:gd name="T6" fmla="*/ 323 w 323"/>
              <a:gd name="T7" fmla="*/ 1386 h 1386"/>
            </a:gdLst>
            <a:ahLst/>
            <a:cxnLst>
              <a:cxn ang="0">
                <a:pos x="T0" y="T1"/>
              </a:cxn>
              <a:cxn ang="0">
                <a:pos x="T2" y="T3"/>
              </a:cxn>
              <a:cxn ang="0">
                <a:pos x="T4" y="T5"/>
              </a:cxn>
              <a:cxn ang="0">
                <a:pos x="T6" y="T7"/>
              </a:cxn>
            </a:cxnLst>
            <a:rect l="0" t="0" r="r" b="b"/>
            <a:pathLst>
              <a:path w="323" h="1386">
                <a:moveTo>
                  <a:pt x="323" y="1386"/>
                </a:moveTo>
                <a:lnTo>
                  <a:pt x="0" y="1386"/>
                </a:lnTo>
                <a:lnTo>
                  <a:pt x="162" y="0"/>
                </a:lnTo>
                <a:lnTo>
                  <a:pt x="323" y="1386"/>
                </a:lnTo>
                <a:close/>
              </a:path>
            </a:pathLst>
          </a:custGeom>
          <a:solidFill>
            <a:schemeClr val="tx2">
              <a:lumMod val="60000"/>
              <a:lumOff val="4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9" name="Freeform 9"/>
          <p:cNvSpPr/>
          <p:nvPr/>
        </p:nvSpPr>
        <p:spPr bwMode="auto">
          <a:xfrm>
            <a:off x="5738942" y="2662634"/>
            <a:ext cx="769594" cy="4195366"/>
          </a:xfrm>
          <a:custGeom>
            <a:avLst/>
            <a:gdLst>
              <a:gd name="T0" fmla="*/ 323 w 323"/>
              <a:gd name="T1" fmla="*/ 1705 h 1705"/>
              <a:gd name="T2" fmla="*/ 0 w 323"/>
              <a:gd name="T3" fmla="*/ 1705 h 1705"/>
              <a:gd name="T4" fmla="*/ 160 w 323"/>
              <a:gd name="T5" fmla="*/ 0 h 1705"/>
              <a:gd name="T6" fmla="*/ 323 w 323"/>
              <a:gd name="T7" fmla="*/ 1705 h 1705"/>
            </a:gdLst>
            <a:ahLst/>
            <a:cxnLst>
              <a:cxn ang="0">
                <a:pos x="T0" y="T1"/>
              </a:cxn>
              <a:cxn ang="0">
                <a:pos x="T2" y="T3"/>
              </a:cxn>
              <a:cxn ang="0">
                <a:pos x="T4" y="T5"/>
              </a:cxn>
              <a:cxn ang="0">
                <a:pos x="T6" y="T7"/>
              </a:cxn>
            </a:cxnLst>
            <a:rect l="0" t="0" r="r" b="b"/>
            <a:pathLst>
              <a:path w="323" h="1705">
                <a:moveTo>
                  <a:pt x="323" y="1705"/>
                </a:moveTo>
                <a:lnTo>
                  <a:pt x="0" y="1705"/>
                </a:lnTo>
                <a:lnTo>
                  <a:pt x="160" y="0"/>
                </a:lnTo>
                <a:lnTo>
                  <a:pt x="323" y="1705"/>
                </a:ln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8" name="Freeform 8"/>
          <p:cNvSpPr/>
          <p:nvPr/>
        </p:nvSpPr>
        <p:spPr bwMode="auto">
          <a:xfrm>
            <a:off x="6442558" y="3228576"/>
            <a:ext cx="769594" cy="3629421"/>
          </a:xfrm>
          <a:custGeom>
            <a:avLst/>
            <a:gdLst>
              <a:gd name="T0" fmla="*/ 323 w 323"/>
              <a:gd name="T1" fmla="*/ 2137 h 2137"/>
              <a:gd name="T2" fmla="*/ 0 w 323"/>
              <a:gd name="T3" fmla="*/ 2137 h 2137"/>
              <a:gd name="T4" fmla="*/ 163 w 323"/>
              <a:gd name="T5" fmla="*/ 0 h 2137"/>
              <a:gd name="T6" fmla="*/ 323 w 323"/>
              <a:gd name="T7" fmla="*/ 2137 h 2137"/>
            </a:gdLst>
            <a:ahLst/>
            <a:cxnLst>
              <a:cxn ang="0">
                <a:pos x="T0" y="T1"/>
              </a:cxn>
              <a:cxn ang="0">
                <a:pos x="T2" y="T3"/>
              </a:cxn>
              <a:cxn ang="0">
                <a:pos x="T4" y="T5"/>
              </a:cxn>
              <a:cxn ang="0">
                <a:pos x="T6" y="T7"/>
              </a:cxn>
            </a:cxnLst>
            <a:rect l="0" t="0" r="r" b="b"/>
            <a:pathLst>
              <a:path w="323" h="2137">
                <a:moveTo>
                  <a:pt x="323" y="2137"/>
                </a:moveTo>
                <a:lnTo>
                  <a:pt x="0" y="2137"/>
                </a:lnTo>
                <a:lnTo>
                  <a:pt x="163" y="0"/>
                </a:lnTo>
                <a:lnTo>
                  <a:pt x="323" y="2137"/>
                </a:lnTo>
                <a:close/>
              </a:path>
            </a:pathLst>
          </a:custGeom>
          <a:solidFill>
            <a:schemeClr val="bg1">
              <a:lumMod val="50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5" name="Freeform 5"/>
          <p:cNvSpPr/>
          <p:nvPr/>
        </p:nvSpPr>
        <p:spPr bwMode="auto">
          <a:xfrm>
            <a:off x="7158477" y="4825604"/>
            <a:ext cx="769594" cy="2032394"/>
          </a:xfrm>
          <a:custGeom>
            <a:avLst/>
            <a:gdLst>
              <a:gd name="T0" fmla="*/ 323 w 323"/>
              <a:gd name="T1" fmla="*/ 853 h 853"/>
              <a:gd name="T2" fmla="*/ 0 w 323"/>
              <a:gd name="T3" fmla="*/ 853 h 853"/>
              <a:gd name="T4" fmla="*/ 163 w 323"/>
              <a:gd name="T5" fmla="*/ 0 h 853"/>
              <a:gd name="T6" fmla="*/ 323 w 323"/>
              <a:gd name="T7" fmla="*/ 853 h 853"/>
            </a:gdLst>
            <a:ahLst/>
            <a:cxnLst>
              <a:cxn ang="0">
                <a:pos x="T0" y="T1"/>
              </a:cxn>
              <a:cxn ang="0">
                <a:pos x="T2" y="T3"/>
              </a:cxn>
              <a:cxn ang="0">
                <a:pos x="T4" y="T5"/>
              </a:cxn>
              <a:cxn ang="0">
                <a:pos x="T6" y="T7"/>
              </a:cxn>
            </a:cxnLst>
            <a:rect l="0" t="0" r="r" b="b"/>
            <a:pathLst>
              <a:path w="323" h="853">
                <a:moveTo>
                  <a:pt x="323" y="853"/>
                </a:moveTo>
                <a:lnTo>
                  <a:pt x="0" y="853"/>
                </a:lnTo>
                <a:lnTo>
                  <a:pt x="163" y="0"/>
                </a:lnTo>
                <a:lnTo>
                  <a:pt x="323" y="853"/>
                </a:lnTo>
                <a:close/>
              </a:path>
            </a:pathLst>
          </a:custGeom>
          <a:solidFill>
            <a:schemeClr val="accent3"/>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7" name="任意多边形 16"/>
          <p:cNvSpPr/>
          <p:nvPr/>
        </p:nvSpPr>
        <p:spPr>
          <a:xfrm>
            <a:off x="7561026" y="4508101"/>
            <a:ext cx="996553" cy="971947"/>
          </a:xfrm>
          <a:custGeom>
            <a:avLst/>
            <a:gdLst>
              <a:gd name="connsiteX0" fmla="*/ 0 w 952500"/>
              <a:gd name="connsiteY0" fmla="*/ 742950 h 742950"/>
              <a:gd name="connsiteX1" fmla="*/ 952500 w 952500"/>
              <a:gd name="connsiteY1" fmla="*/ 0 h 742950"/>
            </a:gdLst>
            <a:ahLst/>
            <a:cxnLst>
              <a:cxn ang="0">
                <a:pos x="connsiteX0" y="connsiteY0"/>
              </a:cxn>
              <a:cxn ang="0">
                <a:pos x="connsiteX1" y="connsiteY1"/>
              </a:cxn>
            </a:cxnLst>
            <a:rect l="l" t="t" r="r" b="b"/>
            <a:pathLst>
              <a:path w="952500" h="742950">
                <a:moveTo>
                  <a:pt x="0" y="742950"/>
                </a:moveTo>
                <a:lnTo>
                  <a:pt x="952500" y="0"/>
                </a:lnTo>
              </a:path>
            </a:pathLst>
          </a:custGeom>
          <a:noFill/>
          <a:ln w="6350">
            <a:solidFill>
              <a:schemeClr val="tx1">
                <a:lumMod val="25000"/>
                <a:lumOff val="75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8" name="任意多边形 17"/>
          <p:cNvSpPr/>
          <p:nvPr/>
        </p:nvSpPr>
        <p:spPr>
          <a:xfrm>
            <a:off x="6810536" y="2601117"/>
            <a:ext cx="1783953" cy="1550193"/>
          </a:xfrm>
          <a:custGeom>
            <a:avLst/>
            <a:gdLst>
              <a:gd name="connsiteX0" fmla="*/ 0 w 1495425"/>
              <a:gd name="connsiteY0" fmla="*/ 742950 h 742950"/>
              <a:gd name="connsiteX1" fmla="*/ 1495425 w 1495425"/>
              <a:gd name="connsiteY1" fmla="*/ 0 h 742950"/>
              <a:gd name="connsiteX0-1" fmla="*/ 0 w 1495425"/>
              <a:gd name="connsiteY0-2" fmla="*/ 962025 h 962025"/>
              <a:gd name="connsiteX1-3" fmla="*/ 1495425 w 1495425"/>
              <a:gd name="connsiteY1-4" fmla="*/ 0 h 962025"/>
            </a:gdLst>
            <a:ahLst/>
            <a:cxnLst>
              <a:cxn ang="0">
                <a:pos x="connsiteX0-1" y="connsiteY0-2"/>
              </a:cxn>
              <a:cxn ang="0">
                <a:pos x="connsiteX1-3" y="connsiteY1-4"/>
              </a:cxn>
            </a:cxnLst>
            <a:rect l="l" t="t" r="r" b="b"/>
            <a:pathLst>
              <a:path w="1495425" h="962025">
                <a:moveTo>
                  <a:pt x="0" y="962025"/>
                </a:moveTo>
                <a:lnTo>
                  <a:pt x="1495425" y="0"/>
                </a:lnTo>
              </a:path>
            </a:pathLst>
          </a:custGeom>
          <a:noFill/>
          <a:ln w="6350">
            <a:solidFill>
              <a:schemeClr val="tx1">
                <a:lumMod val="25000"/>
                <a:lumOff val="75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19" name="任意多边形 18"/>
          <p:cNvSpPr/>
          <p:nvPr/>
        </p:nvSpPr>
        <p:spPr>
          <a:xfrm>
            <a:off x="4485246" y="2404267"/>
            <a:ext cx="1587103" cy="1304131"/>
          </a:xfrm>
          <a:custGeom>
            <a:avLst/>
            <a:gdLst>
              <a:gd name="connsiteX0" fmla="*/ 1228725 w 1228725"/>
              <a:gd name="connsiteY0" fmla="*/ 1009650 h 1009650"/>
              <a:gd name="connsiteX1" fmla="*/ 0 w 1228725"/>
              <a:gd name="connsiteY1" fmla="*/ 0 h 1009650"/>
            </a:gdLst>
            <a:ahLst/>
            <a:cxnLst>
              <a:cxn ang="0">
                <a:pos x="connsiteX0" y="connsiteY0"/>
              </a:cxn>
              <a:cxn ang="0">
                <a:pos x="connsiteX1" y="connsiteY1"/>
              </a:cxn>
            </a:cxnLst>
            <a:rect l="l" t="t" r="r" b="b"/>
            <a:pathLst>
              <a:path w="1228725" h="1009650">
                <a:moveTo>
                  <a:pt x="1228725" y="1009650"/>
                </a:moveTo>
                <a:lnTo>
                  <a:pt x="0" y="0"/>
                </a:lnTo>
              </a:path>
            </a:pathLst>
          </a:custGeom>
          <a:noFill/>
          <a:ln w="6350">
            <a:solidFill>
              <a:schemeClr val="tx1">
                <a:lumMod val="25000"/>
                <a:lumOff val="75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21" name="任意多边形 20"/>
          <p:cNvSpPr/>
          <p:nvPr/>
        </p:nvSpPr>
        <p:spPr>
          <a:xfrm>
            <a:off x="4226880" y="3819126"/>
            <a:ext cx="1131887" cy="959644"/>
          </a:xfrm>
          <a:custGeom>
            <a:avLst/>
            <a:gdLst>
              <a:gd name="connsiteX0" fmla="*/ 876300 w 876300"/>
              <a:gd name="connsiteY0" fmla="*/ 742950 h 742950"/>
              <a:gd name="connsiteX1" fmla="*/ 876300 w 876300"/>
              <a:gd name="connsiteY1" fmla="*/ 742950 h 742950"/>
              <a:gd name="connsiteX2" fmla="*/ 0 w 876300"/>
              <a:gd name="connsiteY2" fmla="*/ 0 h 742950"/>
            </a:gdLst>
            <a:ahLst/>
            <a:cxnLst>
              <a:cxn ang="0">
                <a:pos x="connsiteX0" y="connsiteY0"/>
              </a:cxn>
              <a:cxn ang="0">
                <a:pos x="connsiteX1" y="connsiteY1"/>
              </a:cxn>
              <a:cxn ang="0">
                <a:pos x="connsiteX2" y="connsiteY2"/>
              </a:cxn>
            </a:cxnLst>
            <a:rect l="l" t="t" r="r" b="b"/>
            <a:pathLst>
              <a:path w="876300" h="742950">
                <a:moveTo>
                  <a:pt x="876300" y="742950"/>
                </a:moveTo>
                <a:lnTo>
                  <a:pt x="876300" y="742950"/>
                </a:lnTo>
                <a:lnTo>
                  <a:pt x="0" y="0"/>
                </a:lnTo>
              </a:path>
            </a:pathLst>
          </a:custGeom>
          <a:noFill/>
          <a:ln w="6350">
            <a:solidFill>
              <a:schemeClr val="tx1">
                <a:lumMod val="25000"/>
                <a:lumOff val="75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prstClr val="white"/>
              </a:solidFill>
            </a:endParaRPr>
          </a:p>
        </p:txBody>
      </p:sp>
      <p:sp>
        <p:nvSpPr>
          <p:cNvPr id="23" name="任意多边形 22"/>
          <p:cNvSpPr/>
          <p:nvPr/>
        </p:nvSpPr>
        <p:spPr>
          <a:xfrm>
            <a:off x="3943908" y="5049438"/>
            <a:ext cx="615156" cy="553641"/>
          </a:xfrm>
          <a:custGeom>
            <a:avLst/>
            <a:gdLst>
              <a:gd name="connsiteX0" fmla="*/ 476250 w 476250"/>
              <a:gd name="connsiteY0" fmla="*/ 428625 h 428625"/>
              <a:gd name="connsiteX1" fmla="*/ 0 w 476250"/>
              <a:gd name="connsiteY1" fmla="*/ 0 h 428625"/>
            </a:gdLst>
            <a:ahLst/>
            <a:cxnLst>
              <a:cxn ang="0">
                <a:pos x="connsiteX0" y="connsiteY0"/>
              </a:cxn>
              <a:cxn ang="0">
                <a:pos x="connsiteX1" y="connsiteY1"/>
              </a:cxn>
            </a:cxnLst>
            <a:rect l="l" t="t" r="r" b="b"/>
            <a:pathLst>
              <a:path w="476250" h="428625">
                <a:moveTo>
                  <a:pt x="476250" y="428625"/>
                </a:moveTo>
                <a:lnTo>
                  <a:pt x="0" y="0"/>
                </a:lnTo>
              </a:path>
            </a:pathLst>
          </a:custGeom>
          <a:noFill/>
          <a:ln w="6350">
            <a:solidFill>
              <a:schemeClr val="tx1">
                <a:lumMod val="25000"/>
                <a:lumOff val="75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defTabSz="914400" eaLnBrk="0" fontAlgn="base" hangingPunct="0">
              <a:spcBef>
                <a:spcPct val="0"/>
              </a:spcBef>
              <a:spcAft>
                <a:spcPct val="0"/>
              </a:spcAft>
            </a:pPr>
            <a:endParaRPr lang="zh-CN" altLang="en-US" sz="1800">
              <a:solidFill>
                <a:schemeClr val="bg2">
                  <a:lumMod val="50000"/>
                </a:schemeClr>
              </a:solidFill>
            </a:endParaRPr>
          </a:p>
        </p:txBody>
      </p:sp>
      <p:grpSp>
        <p:nvGrpSpPr>
          <p:cNvPr id="51" name="组合 50"/>
          <p:cNvGrpSpPr/>
          <p:nvPr/>
        </p:nvGrpSpPr>
        <p:grpSpPr>
          <a:xfrm>
            <a:off x="8616937" y="2114195"/>
            <a:ext cx="3020603" cy="960749"/>
            <a:chOff x="8616937" y="2114195"/>
            <a:chExt cx="3020603" cy="960749"/>
          </a:xfrm>
        </p:grpSpPr>
        <p:sp>
          <p:nvSpPr>
            <p:cNvPr id="35" name="矩形 34"/>
            <p:cNvSpPr/>
            <p:nvPr/>
          </p:nvSpPr>
          <p:spPr>
            <a:xfrm>
              <a:off x="8616937" y="2114195"/>
              <a:ext cx="1633204" cy="369332"/>
            </a:xfrm>
            <a:prstGeom prst="rect">
              <a:avLst/>
            </a:prstGeom>
          </p:spPr>
          <p:txBody>
            <a:bodyPr wrap="none">
              <a:spAutoFit/>
            </a:bodyPr>
            <a:lstStyle/>
            <a:p>
              <a:r>
                <a:rPr lang="en-US" altLang="zh-CN" dirty="0">
                  <a:solidFill>
                    <a:schemeClr val="bg2">
                      <a:lumMod val="50000"/>
                    </a:schemeClr>
                  </a:solidFill>
                  <a:latin typeface="+mj-ea"/>
                  <a:ea typeface="+mj-ea"/>
                </a:rPr>
                <a:t>Real-time OS</a:t>
              </a:r>
              <a:endParaRPr lang="zh-CN" altLang="en-US" dirty="0">
                <a:solidFill>
                  <a:schemeClr val="bg2">
                    <a:lumMod val="50000"/>
                  </a:schemeClr>
                </a:solidFill>
                <a:latin typeface="+mj-ea"/>
                <a:ea typeface="+mj-ea"/>
              </a:endParaRPr>
            </a:p>
          </p:txBody>
        </p:sp>
        <p:sp>
          <p:nvSpPr>
            <p:cNvPr id="36" name="矩形 35"/>
            <p:cNvSpPr/>
            <p:nvPr/>
          </p:nvSpPr>
          <p:spPr>
            <a:xfrm>
              <a:off x="8616937" y="2521844"/>
              <a:ext cx="3020603" cy="553100"/>
            </a:xfrm>
            <a:prstGeom prst="rect">
              <a:avLst/>
            </a:prstGeom>
          </p:spPr>
          <p:txBody>
            <a:bodyPr wrap="square">
              <a:spAutoFit/>
            </a:bodyPr>
            <a:lstStyle/>
            <a:p>
              <a:pPr>
                <a:lnSpc>
                  <a:spcPct val="130000"/>
                </a:lnSpc>
              </a:pPr>
              <a:r>
                <a:rPr lang="zh-CN" altLang="en-US" sz="1200" dirty="0">
                  <a:solidFill>
                    <a:schemeClr val="bg2">
                      <a:lumMod val="50000"/>
                    </a:schemeClr>
                  </a:solidFill>
                </a:rPr>
                <a:t>利用实时操作系统的优势</a:t>
              </a:r>
              <a:endParaRPr lang="en-US" altLang="zh-CN" sz="1200" dirty="0">
                <a:solidFill>
                  <a:schemeClr val="bg2">
                    <a:lumMod val="50000"/>
                  </a:schemeClr>
                </a:solidFill>
              </a:endParaRPr>
            </a:p>
            <a:p>
              <a:pPr>
                <a:lnSpc>
                  <a:spcPct val="130000"/>
                </a:lnSpc>
              </a:pPr>
              <a:r>
                <a:rPr lang="zh-CN" altLang="en-US" sz="1200" dirty="0">
                  <a:solidFill>
                    <a:schemeClr val="bg2">
                      <a:lumMod val="50000"/>
                    </a:schemeClr>
                  </a:solidFill>
                </a:rPr>
                <a:t>完成高实时性的优化方案计算</a:t>
              </a:r>
            </a:p>
          </p:txBody>
        </p:sp>
      </p:grpSp>
      <p:grpSp>
        <p:nvGrpSpPr>
          <p:cNvPr id="50" name="组合 49"/>
          <p:cNvGrpSpPr/>
          <p:nvPr/>
        </p:nvGrpSpPr>
        <p:grpSpPr>
          <a:xfrm>
            <a:off x="8616937" y="3995458"/>
            <a:ext cx="3020603" cy="960749"/>
            <a:chOff x="8616937" y="3995458"/>
            <a:chExt cx="3020603" cy="960749"/>
          </a:xfrm>
        </p:grpSpPr>
        <p:sp>
          <p:nvSpPr>
            <p:cNvPr id="37" name="矩形 36"/>
            <p:cNvSpPr/>
            <p:nvPr/>
          </p:nvSpPr>
          <p:spPr>
            <a:xfrm>
              <a:off x="8616937" y="3995458"/>
              <a:ext cx="2116285" cy="369332"/>
            </a:xfrm>
            <a:prstGeom prst="rect">
              <a:avLst/>
            </a:prstGeom>
          </p:spPr>
          <p:txBody>
            <a:bodyPr wrap="none">
              <a:spAutoFit/>
            </a:bodyPr>
            <a:lstStyle/>
            <a:p>
              <a:r>
                <a:rPr lang="en-US" altLang="zh-CN" dirty="0">
                  <a:solidFill>
                    <a:schemeClr val="bg2">
                      <a:lumMod val="50000"/>
                    </a:schemeClr>
                  </a:solidFill>
                  <a:latin typeface="+mj-ea"/>
                  <a:ea typeface="+mj-ea"/>
                </a:rPr>
                <a:t>Cloud &amp; Big Data</a:t>
              </a:r>
              <a:endParaRPr lang="zh-CN" altLang="en-US" dirty="0">
                <a:solidFill>
                  <a:schemeClr val="bg2">
                    <a:lumMod val="50000"/>
                  </a:schemeClr>
                </a:solidFill>
                <a:latin typeface="+mj-ea"/>
                <a:ea typeface="+mj-ea"/>
              </a:endParaRPr>
            </a:p>
          </p:txBody>
        </p:sp>
        <p:sp>
          <p:nvSpPr>
            <p:cNvPr id="38" name="矩形 37"/>
            <p:cNvSpPr/>
            <p:nvPr/>
          </p:nvSpPr>
          <p:spPr>
            <a:xfrm>
              <a:off x="8616937" y="4403107"/>
              <a:ext cx="3020603" cy="553100"/>
            </a:xfrm>
            <a:prstGeom prst="rect">
              <a:avLst/>
            </a:prstGeom>
          </p:spPr>
          <p:txBody>
            <a:bodyPr wrap="square">
              <a:spAutoFit/>
            </a:bodyPr>
            <a:lstStyle/>
            <a:p>
              <a:pPr>
                <a:lnSpc>
                  <a:spcPct val="130000"/>
                </a:lnSpc>
              </a:pPr>
              <a:r>
                <a:rPr lang="zh-CN" altLang="en-US" sz="1200" dirty="0">
                  <a:solidFill>
                    <a:schemeClr val="bg2">
                      <a:lumMod val="50000"/>
                    </a:schemeClr>
                  </a:solidFill>
                </a:rPr>
                <a:t>收集终端数据</a:t>
              </a:r>
              <a:endParaRPr lang="en-US" altLang="zh-CN" sz="1200" dirty="0">
                <a:solidFill>
                  <a:schemeClr val="bg2">
                    <a:lumMod val="50000"/>
                  </a:schemeClr>
                </a:solidFill>
              </a:endParaRPr>
            </a:p>
            <a:p>
              <a:pPr>
                <a:lnSpc>
                  <a:spcPct val="130000"/>
                </a:lnSpc>
              </a:pPr>
              <a:r>
                <a:rPr lang="zh-CN" altLang="en-US" sz="1200" dirty="0">
                  <a:solidFill>
                    <a:schemeClr val="bg2">
                      <a:lumMod val="50000"/>
                    </a:schemeClr>
                  </a:solidFill>
                </a:rPr>
                <a:t>给出全局设计方案</a:t>
              </a:r>
            </a:p>
          </p:txBody>
        </p:sp>
      </p:grpSp>
      <p:grpSp>
        <p:nvGrpSpPr>
          <p:cNvPr id="52" name="组合 51"/>
          <p:cNvGrpSpPr/>
          <p:nvPr/>
        </p:nvGrpSpPr>
        <p:grpSpPr>
          <a:xfrm>
            <a:off x="1436496" y="2055090"/>
            <a:ext cx="3046982" cy="942167"/>
            <a:chOff x="1436496" y="2055090"/>
            <a:chExt cx="3046982" cy="942167"/>
          </a:xfrm>
        </p:grpSpPr>
        <p:sp>
          <p:nvSpPr>
            <p:cNvPr id="39" name="矩形 38"/>
            <p:cNvSpPr/>
            <p:nvPr/>
          </p:nvSpPr>
          <p:spPr>
            <a:xfrm>
              <a:off x="2329170" y="2055090"/>
              <a:ext cx="2154308" cy="369332"/>
            </a:xfrm>
            <a:prstGeom prst="rect">
              <a:avLst/>
            </a:prstGeom>
          </p:spPr>
          <p:txBody>
            <a:bodyPr wrap="none">
              <a:spAutoFit/>
            </a:bodyPr>
            <a:lstStyle/>
            <a:p>
              <a:r>
                <a:rPr lang="en-US" altLang="zh-CN" dirty="0">
                  <a:solidFill>
                    <a:schemeClr val="bg2">
                      <a:lumMod val="50000"/>
                    </a:schemeClr>
                  </a:solidFill>
                  <a:latin typeface="+mj-ea"/>
                  <a:ea typeface="+mj-ea"/>
                </a:rPr>
                <a:t>Internet of Things</a:t>
              </a:r>
              <a:endParaRPr lang="zh-CN" altLang="en-US" dirty="0">
                <a:solidFill>
                  <a:schemeClr val="bg2">
                    <a:lumMod val="50000"/>
                  </a:schemeClr>
                </a:solidFill>
                <a:latin typeface="+mj-ea"/>
                <a:ea typeface="+mj-ea"/>
              </a:endParaRPr>
            </a:p>
          </p:txBody>
        </p:sp>
        <p:sp>
          <p:nvSpPr>
            <p:cNvPr id="40" name="矩形 39"/>
            <p:cNvSpPr/>
            <p:nvPr/>
          </p:nvSpPr>
          <p:spPr>
            <a:xfrm>
              <a:off x="1436496" y="2426392"/>
              <a:ext cx="3020603" cy="570865"/>
            </a:xfrm>
            <a:prstGeom prst="rect">
              <a:avLst/>
            </a:prstGeom>
          </p:spPr>
          <p:txBody>
            <a:bodyPr wrap="square">
              <a:spAutoFit/>
            </a:bodyPr>
            <a:lstStyle/>
            <a:p>
              <a:pPr algn="r">
                <a:lnSpc>
                  <a:spcPct val="130000"/>
                </a:lnSpc>
              </a:pPr>
              <a:r>
                <a:rPr lang="zh-CN" altLang="en-US" sz="1200" dirty="0">
                  <a:solidFill>
                    <a:schemeClr val="bg2">
                      <a:lumMod val="50000"/>
                    </a:schemeClr>
                  </a:solidFill>
                </a:rPr>
                <a:t>依托于</a:t>
              </a:r>
              <a:r>
                <a:rPr lang="en-US" altLang="zh-CN" sz="1200" dirty="0">
                  <a:solidFill>
                    <a:schemeClr val="bg2">
                      <a:lumMod val="50000"/>
                    </a:schemeClr>
                  </a:solidFill>
                </a:rPr>
                <a:t>5G</a:t>
              </a:r>
              <a:r>
                <a:rPr lang="zh-CN" altLang="en-US" sz="1200" dirty="0">
                  <a:solidFill>
                    <a:schemeClr val="bg2">
                      <a:lumMod val="50000"/>
                    </a:schemeClr>
                  </a:solidFill>
                </a:rPr>
                <a:t>等数据传输技术的优势</a:t>
              </a:r>
              <a:endParaRPr lang="en-US" altLang="zh-CN" sz="1200" dirty="0">
                <a:solidFill>
                  <a:schemeClr val="bg2">
                    <a:lumMod val="50000"/>
                  </a:schemeClr>
                </a:solidFill>
              </a:endParaRPr>
            </a:p>
            <a:p>
              <a:pPr algn="r">
                <a:lnSpc>
                  <a:spcPct val="130000"/>
                </a:lnSpc>
              </a:pPr>
              <a:r>
                <a:rPr lang="zh-CN" altLang="en-US" sz="1200" dirty="0">
                  <a:solidFill>
                    <a:schemeClr val="bg2">
                      <a:lumMod val="50000"/>
                    </a:schemeClr>
                  </a:solidFill>
                </a:rPr>
                <a:t>完成超低延时的数据交换与指令的下发</a:t>
              </a:r>
            </a:p>
          </p:txBody>
        </p:sp>
      </p:grpSp>
      <p:grpSp>
        <p:nvGrpSpPr>
          <p:cNvPr id="53" name="组合 52"/>
          <p:cNvGrpSpPr/>
          <p:nvPr/>
        </p:nvGrpSpPr>
        <p:grpSpPr>
          <a:xfrm>
            <a:off x="1095549" y="3309183"/>
            <a:ext cx="3084147" cy="909013"/>
            <a:chOff x="1095549" y="3309183"/>
            <a:chExt cx="3084147" cy="909013"/>
          </a:xfrm>
        </p:grpSpPr>
        <p:sp>
          <p:nvSpPr>
            <p:cNvPr id="41" name="矩形 40"/>
            <p:cNvSpPr/>
            <p:nvPr/>
          </p:nvSpPr>
          <p:spPr>
            <a:xfrm>
              <a:off x="2546492" y="3309183"/>
              <a:ext cx="1633204" cy="369332"/>
            </a:xfrm>
            <a:prstGeom prst="rect">
              <a:avLst/>
            </a:prstGeom>
          </p:spPr>
          <p:txBody>
            <a:bodyPr wrap="none">
              <a:spAutoFit/>
            </a:bodyPr>
            <a:lstStyle/>
            <a:p>
              <a:r>
                <a:rPr lang="en-US" altLang="zh-CN" dirty="0">
                  <a:solidFill>
                    <a:schemeClr val="bg2">
                      <a:lumMod val="50000"/>
                    </a:schemeClr>
                  </a:solidFill>
                  <a:latin typeface="+mj-ea"/>
                  <a:ea typeface="+mj-ea"/>
                </a:rPr>
                <a:t>Real-time OS</a:t>
              </a:r>
              <a:endParaRPr lang="zh-CN" altLang="en-US" dirty="0">
                <a:solidFill>
                  <a:schemeClr val="bg2">
                    <a:lumMod val="50000"/>
                  </a:schemeClr>
                </a:solidFill>
                <a:latin typeface="+mj-ea"/>
                <a:ea typeface="+mj-ea"/>
              </a:endParaRPr>
            </a:p>
          </p:txBody>
        </p:sp>
        <p:sp>
          <p:nvSpPr>
            <p:cNvPr id="42" name="矩形 41"/>
            <p:cNvSpPr/>
            <p:nvPr/>
          </p:nvSpPr>
          <p:spPr>
            <a:xfrm>
              <a:off x="1095549" y="3665737"/>
              <a:ext cx="3020603" cy="552459"/>
            </a:xfrm>
            <a:prstGeom prst="rect">
              <a:avLst/>
            </a:prstGeom>
          </p:spPr>
          <p:txBody>
            <a:bodyPr wrap="square">
              <a:spAutoFit/>
            </a:bodyPr>
            <a:lstStyle/>
            <a:p>
              <a:pPr algn="r">
                <a:lnSpc>
                  <a:spcPct val="130000"/>
                </a:lnSpc>
              </a:pPr>
              <a:r>
                <a:rPr lang="zh-CN" altLang="en-US" sz="1200" dirty="0">
                  <a:solidFill>
                    <a:schemeClr val="bg2">
                      <a:lumMod val="50000"/>
                    </a:schemeClr>
                  </a:solidFill>
                </a:rPr>
                <a:t>利用实时操作系统的优势</a:t>
              </a:r>
              <a:endParaRPr lang="en-US" altLang="zh-CN" sz="1200" dirty="0">
                <a:solidFill>
                  <a:schemeClr val="bg2">
                    <a:lumMod val="50000"/>
                  </a:schemeClr>
                </a:solidFill>
              </a:endParaRPr>
            </a:p>
            <a:p>
              <a:pPr algn="r">
                <a:lnSpc>
                  <a:spcPct val="130000"/>
                </a:lnSpc>
              </a:pPr>
              <a:r>
                <a:rPr lang="zh-CN" altLang="en-US" sz="1200" dirty="0">
                  <a:solidFill>
                    <a:schemeClr val="bg2">
                      <a:lumMod val="50000"/>
                    </a:schemeClr>
                  </a:solidFill>
                </a:rPr>
                <a:t>完成数据交换与控制</a:t>
              </a:r>
              <a:endParaRPr lang="en-US" altLang="zh-CN" sz="1200" dirty="0">
                <a:solidFill>
                  <a:schemeClr val="bg2">
                    <a:lumMod val="50000"/>
                  </a:schemeClr>
                </a:solidFill>
              </a:endParaRPr>
            </a:p>
          </p:txBody>
        </p:sp>
      </p:grpSp>
      <p:grpSp>
        <p:nvGrpSpPr>
          <p:cNvPr id="54" name="组合 53"/>
          <p:cNvGrpSpPr/>
          <p:nvPr/>
        </p:nvGrpSpPr>
        <p:grpSpPr>
          <a:xfrm>
            <a:off x="816136" y="4548528"/>
            <a:ext cx="3035940" cy="1149720"/>
            <a:chOff x="816136" y="4548528"/>
            <a:chExt cx="3035940" cy="1149720"/>
          </a:xfrm>
        </p:grpSpPr>
        <p:sp>
          <p:nvSpPr>
            <p:cNvPr id="43" name="矩形 42"/>
            <p:cNvSpPr/>
            <p:nvPr/>
          </p:nvSpPr>
          <p:spPr>
            <a:xfrm>
              <a:off x="1525926" y="4548528"/>
              <a:ext cx="2326150" cy="369332"/>
            </a:xfrm>
            <a:prstGeom prst="rect">
              <a:avLst/>
            </a:prstGeom>
          </p:spPr>
          <p:txBody>
            <a:bodyPr wrap="none">
              <a:spAutoFit/>
            </a:bodyPr>
            <a:lstStyle/>
            <a:p>
              <a:r>
                <a:rPr lang="en-US" altLang="zh-CN" dirty="0">
                  <a:solidFill>
                    <a:schemeClr val="bg2">
                      <a:lumMod val="50000"/>
                    </a:schemeClr>
                  </a:solidFill>
                  <a:latin typeface="+mj-ea"/>
                  <a:ea typeface="+mj-ea"/>
                </a:rPr>
                <a:t>Hardware &amp; Device</a:t>
              </a:r>
              <a:endParaRPr lang="zh-CN" altLang="en-US" dirty="0">
                <a:solidFill>
                  <a:schemeClr val="bg2">
                    <a:lumMod val="50000"/>
                  </a:schemeClr>
                </a:solidFill>
                <a:latin typeface="+mj-ea"/>
                <a:ea typeface="+mj-ea"/>
              </a:endParaRPr>
            </a:p>
          </p:txBody>
        </p:sp>
        <p:sp>
          <p:nvSpPr>
            <p:cNvPr id="44" name="矩形 43"/>
            <p:cNvSpPr/>
            <p:nvPr/>
          </p:nvSpPr>
          <p:spPr>
            <a:xfrm>
              <a:off x="816136" y="4905082"/>
              <a:ext cx="3020603" cy="793166"/>
            </a:xfrm>
            <a:prstGeom prst="rect">
              <a:avLst/>
            </a:prstGeom>
          </p:spPr>
          <p:txBody>
            <a:bodyPr wrap="square">
              <a:spAutoFit/>
            </a:bodyPr>
            <a:lstStyle/>
            <a:p>
              <a:pPr algn="r">
                <a:lnSpc>
                  <a:spcPct val="130000"/>
                </a:lnSpc>
              </a:pPr>
              <a:r>
                <a:rPr lang="zh-CN" altLang="en-US" sz="1200" dirty="0">
                  <a:solidFill>
                    <a:schemeClr val="bg2">
                      <a:lumMod val="50000"/>
                    </a:schemeClr>
                  </a:solidFill>
                </a:rPr>
                <a:t>终端与整个系统共享数据</a:t>
              </a:r>
              <a:endParaRPr lang="en-US" altLang="zh-CN" sz="1200" dirty="0">
                <a:solidFill>
                  <a:schemeClr val="bg2">
                    <a:lumMod val="50000"/>
                  </a:schemeClr>
                </a:solidFill>
              </a:endParaRPr>
            </a:p>
            <a:p>
              <a:pPr algn="r">
                <a:lnSpc>
                  <a:spcPct val="130000"/>
                </a:lnSpc>
              </a:pPr>
              <a:r>
                <a:rPr lang="zh-CN" altLang="en-US" sz="1200" dirty="0">
                  <a:solidFill>
                    <a:schemeClr val="bg2">
                      <a:lumMod val="50000"/>
                    </a:schemeClr>
                  </a:solidFill>
                </a:rPr>
                <a:t>终端接受系统的建议</a:t>
              </a:r>
              <a:endParaRPr lang="en-US" altLang="zh-CN" sz="1200" dirty="0">
                <a:solidFill>
                  <a:schemeClr val="bg2">
                    <a:lumMod val="50000"/>
                  </a:schemeClr>
                </a:solidFill>
              </a:endParaRPr>
            </a:p>
            <a:p>
              <a:pPr algn="r">
                <a:lnSpc>
                  <a:spcPct val="130000"/>
                </a:lnSpc>
              </a:pPr>
              <a:r>
                <a:rPr lang="zh-CN" altLang="en-US" sz="1200" dirty="0">
                  <a:solidFill>
                    <a:schemeClr val="bg2">
                      <a:lumMod val="50000"/>
                    </a:schemeClr>
                  </a:solidFill>
                </a:rPr>
                <a:t>终端之间实现互相沟通</a:t>
              </a:r>
              <a:endParaRPr lang="en-US" altLang="zh-CN" sz="1200" dirty="0">
                <a:solidFill>
                  <a:schemeClr val="bg2">
                    <a:lumMod val="50000"/>
                  </a:schemeClr>
                </a:solidFill>
              </a:endParaRPr>
            </a:p>
          </p:txBody>
        </p:sp>
      </p:grpSp>
      <p:sp>
        <p:nvSpPr>
          <p:cNvPr id="55" name="矩形 54"/>
          <p:cNvSpPr/>
          <p:nvPr/>
        </p:nvSpPr>
        <p:spPr>
          <a:xfrm>
            <a:off x="2740588" y="914685"/>
            <a:ext cx="6695744" cy="92333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en-US" altLang="zh-CN" sz="5400" b="1" dirty="0">
                <a:solidFill>
                  <a:schemeClr val="bg2">
                    <a:lumMod val="50000"/>
                  </a:schemeClr>
                </a:solidFill>
              </a:rPr>
              <a:t>So what is our solution?</a:t>
            </a:r>
            <a:endParaRPr lang="zh-CN" altLang="en-US" sz="5400" b="1" dirty="0">
              <a:solidFill>
                <a:schemeClr val="bg2">
                  <a:lumMod val="5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125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500"/>
                                        <p:tgtEl>
                                          <p:spTgt spid="23"/>
                                        </p:tgtEl>
                                      </p:cBhvr>
                                    </p:animEffect>
                                  </p:childTnLst>
                                </p:cTn>
                              </p:par>
                              <p:par>
                                <p:cTn id="8" presetID="22" presetClass="entr" presetSubtype="4" fill="hold" grpId="0" nodeType="withEffect">
                                  <p:stCondLst>
                                    <p:cond delay="1250"/>
                                  </p:stCondLst>
                                  <p:childTnLst>
                                    <p:set>
                                      <p:cBhvr>
                                        <p:cTn id="9" dur="1" fill="hold">
                                          <p:stCondLst>
                                            <p:cond delay="0"/>
                                          </p:stCondLst>
                                        </p:cTn>
                                        <p:tgtEl>
                                          <p:spTgt spid="21"/>
                                        </p:tgtEl>
                                        <p:attrNameLst>
                                          <p:attrName>style.visibility</p:attrName>
                                        </p:attrNameLst>
                                      </p:cBhvr>
                                      <p:to>
                                        <p:strVal val="visible"/>
                                      </p:to>
                                    </p:set>
                                    <p:animEffect transition="in" filter="wipe(down)">
                                      <p:cBhvr>
                                        <p:cTn id="10" dur="500"/>
                                        <p:tgtEl>
                                          <p:spTgt spid="21"/>
                                        </p:tgtEl>
                                      </p:cBhvr>
                                    </p:animEffect>
                                  </p:childTnLst>
                                </p:cTn>
                              </p:par>
                              <p:par>
                                <p:cTn id="11" presetID="22" presetClass="entr" presetSubtype="4" fill="hold" grpId="0" nodeType="withEffect">
                                  <p:stCondLst>
                                    <p:cond delay="1250"/>
                                  </p:stCondLst>
                                  <p:childTnLst>
                                    <p:set>
                                      <p:cBhvr>
                                        <p:cTn id="12" dur="1" fill="hold">
                                          <p:stCondLst>
                                            <p:cond delay="0"/>
                                          </p:stCondLst>
                                        </p:cTn>
                                        <p:tgtEl>
                                          <p:spTgt spid="19"/>
                                        </p:tgtEl>
                                        <p:attrNameLst>
                                          <p:attrName>style.visibility</p:attrName>
                                        </p:attrNameLst>
                                      </p:cBhvr>
                                      <p:to>
                                        <p:strVal val="visible"/>
                                      </p:to>
                                    </p:set>
                                    <p:animEffect transition="in" filter="wipe(down)">
                                      <p:cBhvr>
                                        <p:cTn id="13" dur="500"/>
                                        <p:tgtEl>
                                          <p:spTgt spid="19"/>
                                        </p:tgtEl>
                                      </p:cBhvr>
                                    </p:animEffect>
                                  </p:childTnLst>
                                </p:cTn>
                              </p:par>
                              <p:par>
                                <p:cTn id="14" presetID="22" presetClass="entr" presetSubtype="4" fill="hold" grpId="0" nodeType="withEffect">
                                  <p:stCondLst>
                                    <p:cond delay="1250"/>
                                  </p:stCondLst>
                                  <p:childTnLst>
                                    <p:set>
                                      <p:cBhvr>
                                        <p:cTn id="15" dur="1" fill="hold">
                                          <p:stCondLst>
                                            <p:cond delay="0"/>
                                          </p:stCondLst>
                                        </p:cTn>
                                        <p:tgtEl>
                                          <p:spTgt spid="18"/>
                                        </p:tgtEl>
                                        <p:attrNameLst>
                                          <p:attrName>style.visibility</p:attrName>
                                        </p:attrNameLst>
                                      </p:cBhvr>
                                      <p:to>
                                        <p:strVal val="visible"/>
                                      </p:to>
                                    </p:set>
                                    <p:animEffect transition="in" filter="wipe(down)">
                                      <p:cBhvr>
                                        <p:cTn id="16" dur="500"/>
                                        <p:tgtEl>
                                          <p:spTgt spid="18"/>
                                        </p:tgtEl>
                                      </p:cBhvr>
                                    </p:animEffect>
                                  </p:childTnLst>
                                </p:cTn>
                              </p:par>
                              <p:par>
                                <p:cTn id="17" presetID="22" presetClass="entr" presetSubtype="4" fill="hold" grpId="0" nodeType="withEffect">
                                  <p:stCondLst>
                                    <p:cond delay="1250"/>
                                  </p:stCondLst>
                                  <p:childTnLst>
                                    <p:set>
                                      <p:cBhvr>
                                        <p:cTn id="18" dur="1" fill="hold">
                                          <p:stCondLst>
                                            <p:cond delay="0"/>
                                          </p:stCondLst>
                                        </p:cTn>
                                        <p:tgtEl>
                                          <p:spTgt spid="17"/>
                                        </p:tgtEl>
                                        <p:attrNameLst>
                                          <p:attrName>style.visibility</p:attrName>
                                        </p:attrNameLst>
                                      </p:cBhvr>
                                      <p:to>
                                        <p:strVal val="visible"/>
                                      </p:to>
                                    </p:set>
                                    <p:animEffect transition="in" filter="wipe(down)">
                                      <p:cBhvr>
                                        <p:cTn id="19" dur="500"/>
                                        <p:tgtEl>
                                          <p:spTgt spid="17"/>
                                        </p:tgtEl>
                                      </p:cBhvr>
                                    </p:animEffect>
                                  </p:childTnLst>
                                </p:cTn>
                              </p:par>
                              <p:par>
                                <p:cTn id="20" presetID="10" presetClass="entr" presetSubtype="0" fill="hold" nodeType="withEffect">
                                  <p:stCondLst>
                                    <p:cond delay="1750"/>
                                  </p:stCondLst>
                                  <p:childTnLst>
                                    <p:set>
                                      <p:cBhvr>
                                        <p:cTn id="21" dur="1" fill="hold">
                                          <p:stCondLst>
                                            <p:cond delay="0"/>
                                          </p:stCondLst>
                                        </p:cTn>
                                        <p:tgtEl>
                                          <p:spTgt spid="50"/>
                                        </p:tgtEl>
                                        <p:attrNameLst>
                                          <p:attrName>style.visibility</p:attrName>
                                        </p:attrNameLst>
                                      </p:cBhvr>
                                      <p:to>
                                        <p:strVal val="visible"/>
                                      </p:to>
                                    </p:set>
                                    <p:animEffect transition="in" filter="fade">
                                      <p:cBhvr>
                                        <p:cTn id="22" dur="500"/>
                                        <p:tgtEl>
                                          <p:spTgt spid="50"/>
                                        </p:tgtEl>
                                      </p:cBhvr>
                                    </p:animEffect>
                                  </p:childTnLst>
                                </p:cTn>
                              </p:par>
                              <p:par>
                                <p:cTn id="23" presetID="10" presetClass="entr" presetSubtype="0" fill="hold" nodeType="withEffect">
                                  <p:stCondLst>
                                    <p:cond delay="1750"/>
                                  </p:stCondLst>
                                  <p:childTnLst>
                                    <p:set>
                                      <p:cBhvr>
                                        <p:cTn id="24" dur="1" fill="hold">
                                          <p:stCondLst>
                                            <p:cond delay="0"/>
                                          </p:stCondLst>
                                        </p:cTn>
                                        <p:tgtEl>
                                          <p:spTgt spid="51"/>
                                        </p:tgtEl>
                                        <p:attrNameLst>
                                          <p:attrName>style.visibility</p:attrName>
                                        </p:attrNameLst>
                                      </p:cBhvr>
                                      <p:to>
                                        <p:strVal val="visible"/>
                                      </p:to>
                                    </p:set>
                                    <p:animEffect transition="in" filter="fade">
                                      <p:cBhvr>
                                        <p:cTn id="25" dur="500"/>
                                        <p:tgtEl>
                                          <p:spTgt spid="51"/>
                                        </p:tgtEl>
                                      </p:cBhvr>
                                    </p:animEffect>
                                  </p:childTnLst>
                                </p:cTn>
                              </p:par>
                              <p:par>
                                <p:cTn id="26" presetID="10" presetClass="entr" presetSubtype="0" fill="hold" nodeType="withEffect">
                                  <p:stCondLst>
                                    <p:cond delay="1750"/>
                                  </p:stCondLst>
                                  <p:childTnLst>
                                    <p:set>
                                      <p:cBhvr>
                                        <p:cTn id="27" dur="1" fill="hold">
                                          <p:stCondLst>
                                            <p:cond delay="0"/>
                                          </p:stCondLst>
                                        </p:cTn>
                                        <p:tgtEl>
                                          <p:spTgt spid="52"/>
                                        </p:tgtEl>
                                        <p:attrNameLst>
                                          <p:attrName>style.visibility</p:attrName>
                                        </p:attrNameLst>
                                      </p:cBhvr>
                                      <p:to>
                                        <p:strVal val="visible"/>
                                      </p:to>
                                    </p:set>
                                    <p:animEffect transition="in" filter="fade">
                                      <p:cBhvr>
                                        <p:cTn id="28" dur="500"/>
                                        <p:tgtEl>
                                          <p:spTgt spid="52"/>
                                        </p:tgtEl>
                                      </p:cBhvr>
                                    </p:animEffect>
                                  </p:childTnLst>
                                </p:cTn>
                              </p:par>
                              <p:par>
                                <p:cTn id="29" presetID="10" presetClass="entr" presetSubtype="0" fill="hold" nodeType="withEffect">
                                  <p:stCondLst>
                                    <p:cond delay="1750"/>
                                  </p:stCondLst>
                                  <p:childTnLst>
                                    <p:set>
                                      <p:cBhvr>
                                        <p:cTn id="30" dur="1" fill="hold">
                                          <p:stCondLst>
                                            <p:cond delay="0"/>
                                          </p:stCondLst>
                                        </p:cTn>
                                        <p:tgtEl>
                                          <p:spTgt spid="53"/>
                                        </p:tgtEl>
                                        <p:attrNameLst>
                                          <p:attrName>style.visibility</p:attrName>
                                        </p:attrNameLst>
                                      </p:cBhvr>
                                      <p:to>
                                        <p:strVal val="visible"/>
                                      </p:to>
                                    </p:set>
                                    <p:animEffect transition="in" filter="fade">
                                      <p:cBhvr>
                                        <p:cTn id="31" dur="500"/>
                                        <p:tgtEl>
                                          <p:spTgt spid="53"/>
                                        </p:tgtEl>
                                      </p:cBhvr>
                                    </p:animEffect>
                                  </p:childTnLst>
                                </p:cTn>
                              </p:par>
                              <p:par>
                                <p:cTn id="32" presetID="10" presetClass="entr" presetSubtype="0" fill="hold" nodeType="withEffect">
                                  <p:stCondLst>
                                    <p:cond delay="175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500"/>
                                        <p:tgtEl>
                                          <p:spTgt spid="54"/>
                                        </p:tgtEl>
                                      </p:cBhvr>
                                    </p:animEffect>
                                  </p:childTnLst>
                                </p:cTn>
                              </p:par>
                              <p:par>
                                <p:cTn id="35" presetID="10" presetClass="entr" presetSubtype="0" fill="hold" grpId="0" nodeType="withEffect">
                                  <p:stCondLst>
                                    <p:cond delay="2500"/>
                                  </p:stCondLst>
                                  <p:childTnLst>
                                    <p:set>
                                      <p:cBhvr>
                                        <p:cTn id="36" dur="1" fill="hold">
                                          <p:stCondLst>
                                            <p:cond delay="0"/>
                                          </p:stCondLst>
                                        </p:cTn>
                                        <p:tgtEl>
                                          <p:spTgt spid="55"/>
                                        </p:tgtEl>
                                        <p:attrNameLst>
                                          <p:attrName>style.visibility</p:attrName>
                                        </p:attrNameLst>
                                      </p:cBhvr>
                                      <p:to>
                                        <p:strVal val="visible"/>
                                      </p:to>
                                    </p:set>
                                    <p:animEffect transition="in" filter="fade">
                                      <p:cBhvr>
                                        <p:cTn id="37"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1" grpId="0" animBg="1"/>
      <p:bldP spid="23" grpId="0" animBg="1"/>
      <p:bldP spid="5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52926"/>
            <a:ext cx="288758" cy="5614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369161" y="384829"/>
            <a:ext cx="1607820" cy="521970"/>
          </a:xfrm>
          <a:prstGeom prst="rect">
            <a:avLst/>
          </a:prstGeom>
        </p:spPr>
        <p:txBody>
          <a:bodyPr wrap="none">
            <a:spAutoFit/>
          </a:bodyPr>
          <a:lstStyle/>
          <a:p>
            <a:r>
              <a:rPr lang="zh-CN" altLang="en-US" sz="2800" b="1" dirty="0">
                <a:solidFill>
                  <a:schemeClr val="bg2">
                    <a:lumMod val="50000"/>
                  </a:schemeClr>
                </a:solidFill>
                <a:latin typeface="+mn-ea"/>
              </a:rPr>
              <a:t>项目综述</a:t>
            </a:r>
          </a:p>
        </p:txBody>
      </p:sp>
      <p:sp>
        <p:nvSpPr>
          <p:cNvPr id="9" name="Freeform 9"/>
          <p:cNvSpPr/>
          <p:nvPr/>
        </p:nvSpPr>
        <p:spPr bwMode="auto">
          <a:xfrm>
            <a:off x="191845" y="1645673"/>
            <a:ext cx="11808310" cy="746330"/>
          </a:xfrm>
          <a:custGeom>
            <a:avLst/>
            <a:gdLst>
              <a:gd name="T0" fmla="*/ 2 w 4909"/>
              <a:gd name="T1" fmla="*/ 0 h 310"/>
              <a:gd name="T2" fmla="*/ 609 w 4909"/>
              <a:gd name="T3" fmla="*/ 115 h 310"/>
              <a:gd name="T4" fmla="*/ 1222 w 4909"/>
              <a:gd name="T5" fmla="*/ 195 h 310"/>
              <a:gd name="T6" fmla="*/ 1838 w 4909"/>
              <a:gd name="T7" fmla="*/ 245 h 310"/>
              <a:gd name="T8" fmla="*/ 2456 w 4909"/>
              <a:gd name="T9" fmla="*/ 264 h 310"/>
              <a:gd name="T10" fmla="*/ 3073 w 4909"/>
              <a:gd name="T11" fmla="*/ 252 h 310"/>
              <a:gd name="T12" fmla="*/ 3382 w 4909"/>
              <a:gd name="T13" fmla="*/ 233 h 310"/>
              <a:gd name="T14" fmla="*/ 3535 w 4909"/>
              <a:gd name="T15" fmla="*/ 220 h 310"/>
              <a:gd name="T16" fmla="*/ 3689 w 4909"/>
              <a:gd name="T17" fmla="*/ 205 h 310"/>
              <a:gd name="T18" fmla="*/ 3996 w 4909"/>
              <a:gd name="T19" fmla="*/ 168 h 310"/>
              <a:gd name="T20" fmla="*/ 4302 w 4909"/>
              <a:gd name="T21" fmla="*/ 122 h 310"/>
              <a:gd name="T22" fmla="*/ 4606 w 4909"/>
              <a:gd name="T23" fmla="*/ 66 h 310"/>
              <a:gd name="T24" fmla="*/ 4757 w 4909"/>
              <a:gd name="T25" fmla="*/ 34 h 310"/>
              <a:gd name="T26" fmla="*/ 4908 w 4909"/>
              <a:gd name="T27" fmla="*/ 0 h 310"/>
              <a:gd name="T28" fmla="*/ 4909 w 4909"/>
              <a:gd name="T29" fmla="*/ 6 h 310"/>
              <a:gd name="T30" fmla="*/ 4760 w 4909"/>
              <a:gd name="T31" fmla="*/ 46 h 310"/>
              <a:gd name="T32" fmla="*/ 4609 w 4909"/>
              <a:gd name="T33" fmla="*/ 82 h 310"/>
              <a:gd name="T34" fmla="*/ 4306 w 4909"/>
              <a:gd name="T35" fmla="*/ 146 h 310"/>
              <a:gd name="T36" fmla="*/ 4001 w 4909"/>
              <a:gd name="T37" fmla="*/ 199 h 310"/>
              <a:gd name="T38" fmla="*/ 3693 w 4909"/>
              <a:gd name="T39" fmla="*/ 241 h 310"/>
              <a:gd name="T40" fmla="*/ 3075 w 4909"/>
              <a:gd name="T41" fmla="*/ 294 h 310"/>
              <a:gd name="T42" fmla="*/ 2455 w 4909"/>
              <a:gd name="T43" fmla="*/ 309 h 310"/>
              <a:gd name="T44" fmla="*/ 1836 w 4909"/>
              <a:gd name="T45" fmla="*/ 288 h 310"/>
              <a:gd name="T46" fmla="*/ 1218 w 4909"/>
              <a:gd name="T47" fmla="*/ 231 h 310"/>
              <a:gd name="T48" fmla="*/ 605 w 4909"/>
              <a:gd name="T49" fmla="*/ 140 h 310"/>
              <a:gd name="T50" fmla="*/ 301 w 4909"/>
              <a:gd name="T51" fmla="*/ 79 h 310"/>
              <a:gd name="T52" fmla="*/ 150 w 4909"/>
              <a:gd name="T53" fmla="*/ 45 h 310"/>
              <a:gd name="T54" fmla="*/ 0 w 4909"/>
              <a:gd name="T55" fmla="*/ 6 h 310"/>
              <a:gd name="T56" fmla="*/ 2 w 4909"/>
              <a:gd name="T57"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09" h="310">
                <a:moveTo>
                  <a:pt x="2" y="0"/>
                </a:moveTo>
                <a:cubicBezTo>
                  <a:pt x="203" y="46"/>
                  <a:pt x="406" y="83"/>
                  <a:pt x="609" y="115"/>
                </a:cubicBezTo>
                <a:cubicBezTo>
                  <a:pt x="813" y="147"/>
                  <a:pt x="1017" y="173"/>
                  <a:pt x="1222" y="195"/>
                </a:cubicBezTo>
                <a:cubicBezTo>
                  <a:pt x="1427" y="217"/>
                  <a:pt x="1633" y="234"/>
                  <a:pt x="1838" y="245"/>
                </a:cubicBezTo>
                <a:cubicBezTo>
                  <a:pt x="2044" y="257"/>
                  <a:pt x="2250" y="264"/>
                  <a:pt x="2456" y="264"/>
                </a:cubicBezTo>
                <a:cubicBezTo>
                  <a:pt x="2662" y="266"/>
                  <a:pt x="2868" y="262"/>
                  <a:pt x="3073" y="252"/>
                </a:cubicBezTo>
                <a:cubicBezTo>
                  <a:pt x="3176" y="247"/>
                  <a:pt x="3279" y="241"/>
                  <a:pt x="3382" y="233"/>
                </a:cubicBezTo>
                <a:cubicBezTo>
                  <a:pt x="3433" y="229"/>
                  <a:pt x="3484" y="225"/>
                  <a:pt x="3535" y="220"/>
                </a:cubicBezTo>
                <a:cubicBezTo>
                  <a:pt x="3587" y="215"/>
                  <a:pt x="3638" y="210"/>
                  <a:pt x="3689" y="205"/>
                </a:cubicBezTo>
                <a:cubicBezTo>
                  <a:pt x="3792" y="194"/>
                  <a:pt x="3894" y="182"/>
                  <a:pt x="3996" y="168"/>
                </a:cubicBezTo>
                <a:cubicBezTo>
                  <a:pt x="4098" y="154"/>
                  <a:pt x="4200" y="139"/>
                  <a:pt x="4302" y="122"/>
                </a:cubicBezTo>
                <a:cubicBezTo>
                  <a:pt x="4403" y="105"/>
                  <a:pt x="4505" y="86"/>
                  <a:pt x="4606" y="66"/>
                </a:cubicBezTo>
                <a:cubicBezTo>
                  <a:pt x="4656" y="56"/>
                  <a:pt x="4707" y="45"/>
                  <a:pt x="4757" y="34"/>
                </a:cubicBezTo>
                <a:cubicBezTo>
                  <a:pt x="4807" y="23"/>
                  <a:pt x="4858" y="12"/>
                  <a:pt x="4908" y="0"/>
                </a:cubicBezTo>
                <a:cubicBezTo>
                  <a:pt x="4909" y="6"/>
                  <a:pt x="4909" y="6"/>
                  <a:pt x="4909" y="6"/>
                </a:cubicBezTo>
                <a:cubicBezTo>
                  <a:pt x="4860" y="20"/>
                  <a:pt x="4810" y="33"/>
                  <a:pt x="4760" y="46"/>
                </a:cubicBezTo>
                <a:cubicBezTo>
                  <a:pt x="4710" y="58"/>
                  <a:pt x="4659" y="70"/>
                  <a:pt x="4609" y="82"/>
                </a:cubicBezTo>
                <a:cubicBezTo>
                  <a:pt x="4508" y="105"/>
                  <a:pt x="4407" y="127"/>
                  <a:pt x="4306" y="146"/>
                </a:cubicBezTo>
                <a:cubicBezTo>
                  <a:pt x="4204" y="166"/>
                  <a:pt x="4103" y="183"/>
                  <a:pt x="4001" y="199"/>
                </a:cubicBezTo>
                <a:cubicBezTo>
                  <a:pt x="3898" y="215"/>
                  <a:pt x="3796" y="229"/>
                  <a:pt x="3693" y="241"/>
                </a:cubicBezTo>
                <a:cubicBezTo>
                  <a:pt x="3488" y="266"/>
                  <a:pt x="3282" y="283"/>
                  <a:pt x="3075" y="294"/>
                </a:cubicBezTo>
                <a:cubicBezTo>
                  <a:pt x="2869" y="305"/>
                  <a:pt x="2662" y="310"/>
                  <a:pt x="2455" y="309"/>
                </a:cubicBezTo>
                <a:cubicBezTo>
                  <a:pt x="2249" y="308"/>
                  <a:pt x="2042" y="301"/>
                  <a:pt x="1836" y="288"/>
                </a:cubicBezTo>
                <a:cubicBezTo>
                  <a:pt x="1629" y="274"/>
                  <a:pt x="1423" y="256"/>
                  <a:pt x="1218" y="231"/>
                </a:cubicBezTo>
                <a:cubicBezTo>
                  <a:pt x="1013" y="207"/>
                  <a:pt x="809" y="176"/>
                  <a:pt x="605" y="140"/>
                </a:cubicBezTo>
                <a:cubicBezTo>
                  <a:pt x="504" y="121"/>
                  <a:pt x="402" y="101"/>
                  <a:pt x="301" y="79"/>
                </a:cubicBezTo>
                <a:cubicBezTo>
                  <a:pt x="251" y="68"/>
                  <a:pt x="200" y="57"/>
                  <a:pt x="150" y="45"/>
                </a:cubicBezTo>
                <a:cubicBezTo>
                  <a:pt x="100" y="33"/>
                  <a:pt x="50" y="20"/>
                  <a:pt x="0" y="6"/>
                </a:cubicBezTo>
                <a:lnTo>
                  <a:pt x="2" y="0"/>
                </a:lnTo>
                <a:close/>
              </a:path>
            </a:pathLst>
          </a:custGeom>
          <a:solidFill>
            <a:srgbClr val="BDBB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nvGrpSpPr>
          <p:cNvPr id="45" name="组合 44"/>
          <p:cNvGrpSpPr/>
          <p:nvPr/>
        </p:nvGrpSpPr>
        <p:grpSpPr>
          <a:xfrm>
            <a:off x="2385797" y="1956643"/>
            <a:ext cx="1674953" cy="2502779"/>
            <a:chOff x="2385797" y="1956643"/>
            <a:chExt cx="1674953" cy="2502779"/>
          </a:xfrm>
        </p:grpSpPr>
        <p:grpSp>
          <p:nvGrpSpPr>
            <p:cNvPr id="43" name="组合 42"/>
            <p:cNvGrpSpPr/>
            <p:nvPr/>
          </p:nvGrpSpPr>
          <p:grpSpPr>
            <a:xfrm>
              <a:off x="2385797" y="1956643"/>
              <a:ext cx="1674953" cy="2502779"/>
              <a:chOff x="2385797" y="1956643"/>
              <a:chExt cx="1674953" cy="2502779"/>
            </a:xfrm>
          </p:grpSpPr>
          <p:sp>
            <p:nvSpPr>
              <p:cNvPr id="7" name="Freeform 7"/>
              <p:cNvSpPr>
                <a:spLocks noEditPoints="1"/>
              </p:cNvSpPr>
              <p:nvPr/>
            </p:nvSpPr>
            <p:spPr bwMode="auto">
              <a:xfrm>
                <a:off x="2385797" y="2542127"/>
                <a:ext cx="1674953" cy="1917295"/>
              </a:xfrm>
              <a:custGeom>
                <a:avLst/>
                <a:gdLst>
                  <a:gd name="T0" fmla="*/ 123 w 696"/>
                  <a:gd name="T1" fmla="*/ 224 h 796"/>
                  <a:gd name="T2" fmla="*/ 123 w 696"/>
                  <a:gd name="T3" fmla="*/ 673 h 796"/>
                  <a:gd name="T4" fmla="*/ 572 w 696"/>
                  <a:gd name="T5" fmla="*/ 673 h 796"/>
                  <a:gd name="T6" fmla="*/ 572 w 696"/>
                  <a:gd name="T7" fmla="*/ 224 h 796"/>
                  <a:gd name="T8" fmla="*/ 348 w 696"/>
                  <a:gd name="T9" fmla="*/ 0 h 796"/>
                  <a:gd name="T10" fmla="*/ 123 w 696"/>
                  <a:gd name="T11" fmla="*/ 224 h 796"/>
                  <a:gd name="T12" fmla="*/ 361 w 696"/>
                  <a:gd name="T13" fmla="*/ 101 h 796"/>
                  <a:gd name="T14" fmla="*/ 328 w 696"/>
                  <a:gd name="T15" fmla="*/ 101 h 796"/>
                  <a:gd name="T16" fmla="*/ 328 w 696"/>
                  <a:gd name="T17" fmla="*/ 67 h 796"/>
                  <a:gd name="T18" fmla="*/ 361 w 696"/>
                  <a:gd name="T19" fmla="*/ 67 h 796"/>
                  <a:gd name="T20" fmla="*/ 361 w 696"/>
                  <a:gd name="T21" fmla="*/ 101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796">
                    <a:moveTo>
                      <a:pt x="123" y="224"/>
                    </a:moveTo>
                    <a:cubicBezTo>
                      <a:pt x="0" y="348"/>
                      <a:pt x="0" y="549"/>
                      <a:pt x="123" y="673"/>
                    </a:cubicBezTo>
                    <a:cubicBezTo>
                      <a:pt x="247" y="796"/>
                      <a:pt x="448" y="796"/>
                      <a:pt x="572" y="673"/>
                    </a:cubicBezTo>
                    <a:cubicBezTo>
                      <a:pt x="696" y="549"/>
                      <a:pt x="696" y="348"/>
                      <a:pt x="572" y="224"/>
                    </a:cubicBezTo>
                    <a:cubicBezTo>
                      <a:pt x="348" y="0"/>
                      <a:pt x="348" y="0"/>
                      <a:pt x="348" y="0"/>
                    </a:cubicBezTo>
                    <a:lnTo>
                      <a:pt x="123" y="224"/>
                    </a:lnTo>
                    <a:close/>
                    <a:moveTo>
                      <a:pt x="361" y="101"/>
                    </a:moveTo>
                    <a:cubicBezTo>
                      <a:pt x="352" y="110"/>
                      <a:pt x="337" y="110"/>
                      <a:pt x="328" y="101"/>
                    </a:cubicBezTo>
                    <a:cubicBezTo>
                      <a:pt x="318" y="92"/>
                      <a:pt x="318" y="76"/>
                      <a:pt x="328" y="67"/>
                    </a:cubicBezTo>
                    <a:cubicBezTo>
                      <a:pt x="337" y="58"/>
                      <a:pt x="352" y="58"/>
                      <a:pt x="361" y="67"/>
                    </a:cubicBezTo>
                    <a:cubicBezTo>
                      <a:pt x="371" y="76"/>
                      <a:pt x="371" y="92"/>
                      <a:pt x="361" y="101"/>
                    </a:cubicBezTo>
                    <a:close/>
                  </a:path>
                </a:pathLst>
              </a:custGeom>
              <a:solidFill>
                <a:schemeClr val="tx2"/>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0" name="Freeform 10"/>
              <p:cNvSpPr/>
              <p:nvPr/>
            </p:nvSpPr>
            <p:spPr bwMode="auto">
              <a:xfrm>
                <a:off x="2947689" y="1956643"/>
                <a:ext cx="452517" cy="844983"/>
              </a:xfrm>
              <a:custGeom>
                <a:avLst/>
                <a:gdLst>
                  <a:gd name="T0" fmla="*/ 107 w 188"/>
                  <a:gd name="T1" fmla="*/ 336 h 351"/>
                  <a:gd name="T2" fmla="*/ 179 w 188"/>
                  <a:gd name="T3" fmla="*/ 161 h 351"/>
                  <a:gd name="T4" fmla="*/ 129 w 188"/>
                  <a:gd name="T5" fmla="*/ 20 h 351"/>
                  <a:gd name="T6" fmla="*/ 10 w 188"/>
                  <a:gd name="T7" fmla="*/ 91 h 351"/>
                  <a:gd name="T8" fmla="*/ 61 w 188"/>
                  <a:gd name="T9" fmla="*/ 279 h 351"/>
                  <a:gd name="T10" fmla="*/ 85 w 188"/>
                  <a:gd name="T11" fmla="*/ 260 h 351"/>
                  <a:gd name="T12" fmla="*/ 34 w 188"/>
                  <a:gd name="T13" fmla="*/ 120 h 351"/>
                  <a:gd name="T14" fmla="*/ 51 w 188"/>
                  <a:gd name="T15" fmla="*/ 54 h 351"/>
                  <a:gd name="T16" fmla="*/ 123 w 188"/>
                  <a:gd name="T17" fmla="*/ 51 h 351"/>
                  <a:gd name="T18" fmla="*/ 150 w 188"/>
                  <a:gd name="T19" fmla="*/ 185 h 351"/>
                  <a:gd name="T20" fmla="*/ 90 w 188"/>
                  <a:gd name="T21" fmla="*/ 322 h 351"/>
                  <a:gd name="T22" fmla="*/ 107 w 188"/>
                  <a:gd name="T23" fmla="*/ 33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8" h="351">
                    <a:moveTo>
                      <a:pt x="107" y="336"/>
                    </a:moveTo>
                    <a:cubicBezTo>
                      <a:pt x="146" y="287"/>
                      <a:pt x="168" y="223"/>
                      <a:pt x="179" y="161"/>
                    </a:cubicBezTo>
                    <a:cubicBezTo>
                      <a:pt x="188" y="110"/>
                      <a:pt x="186" y="41"/>
                      <a:pt x="129" y="20"/>
                    </a:cubicBezTo>
                    <a:cubicBezTo>
                      <a:pt x="74" y="0"/>
                      <a:pt x="20" y="36"/>
                      <a:pt x="10" y="91"/>
                    </a:cubicBezTo>
                    <a:cubicBezTo>
                      <a:pt x="0" y="151"/>
                      <a:pt x="26" y="230"/>
                      <a:pt x="61" y="279"/>
                    </a:cubicBezTo>
                    <a:cubicBezTo>
                      <a:pt x="70" y="292"/>
                      <a:pt x="93" y="271"/>
                      <a:pt x="85" y="260"/>
                    </a:cubicBezTo>
                    <a:cubicBezTo>
                      <a:pt x="58" y="222"/>
                      <a:pt x="38" y="166"/>
                      <a:pt x="34" y="120"/>
                    </a:cubicBezTo>
                    <a:cubicBezTo>
                      <a:pt x="32" y="98"/>
                      <a:pt x="34" y="70"/>
                      <a:pt x="51" y="54"/>
                    </a:cubicBezTo>
                    <a:cubicBezTo>
                      <a:pt x="70" y="37"/>
                      <a:pt x="103" y="41"/>
                      <a:pt x="123" y="51"/>
                    </a:cubicBezTo>
                    <a:cubicBezTo>
                      <a:pt x="169" y="71"/>
                      <a:pt x="158" y="146"/>
                      <a:pt x="150" y="185"/>
                    </a:cubicBezTo>
                    <a:cubicBezTo>
                      <a:pt x="140" y="232"/>
                      <a:pt x="121" y="283"/>
                      <a:pt x="90" y="322"/>
                    </a:cubicBezTo>
                    <a:cubicBezTo>
                      <a:pt x="78" y="337"/>
                      <a:pt x="95" y="351"/>
                      <a:pt x="107" y="336"/>
                    </a:cubicBezTo>
                    <a:close/>
                  </a:path>
                </a:pathLst>
              </a:custGeom>
              <a:solidFill>
                <a:srgbClr val="BDBB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grpSp>
        <p:sp>
          <p:nvSpPr>
            <p:cNvPr id="33" name="矩形 32"/>
            <p:cNvSpPr/>
            <p:nvPr/>
          </p:nvSpPr>
          <p:spPr>
            <a:xfrm>
              <a:off x="2701052" y="2901777"/>
              <a:ext cx="184731" cy="144655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8800" b="1" dirty="0">
                <a:solidFill>
                  <a:prstClr val="white"/>
                </a:solidFill>
                <a:latin typeface="+mj-lt"/>
                <a:cs typeface="Arial" panose="020B0604020202020204" pitchFamily="34" charset="0"/>
              </a:endParaRPr>
            </a:p>
          </p:txBody>
        </p:sp>
        <p:sp>
          <p:nvSpPr>
            <p:cNvPr id="36" name="矩形 35"/>
            <p:cNvSpPr/>
            <p:nvPr/>
          </p:nvSpPr>
          <p:spPr>
            <a:xfrm>
              <a:off x="2679359" y="3432703"/>
              <a:ext cx="1072730" cy="338554"/>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1600" dirty="0">
                  <a:solidFill>
                    <a:prstClr val="white"/>
                  </a:solidFill>
                  <a:latin typeface="Arial" panose="020B0604020202020204" pitchFamily="34" charset="0"/>
                  <a:ea typeface="微软雅黑" panose="020B0503020204020204" pitchFamily="34" charset="-122"/>
                  <a:cs typeface="Arial" panose="020B0604020202020204" pitchFamily="34" charset="0"/>
                </a:rPr>
                <a:t>Hardware</a:t>
              </a:r>
              <a:endParaRPr lang="zh-CN" altLang="en-US" sz="4400" dirty="0">
                <a:solidFill>
                  <a:prstClr val="white"/>
                </a:solidFill>
              </a:endParaRPr>
            </a:p>
          </p:txBody>
        </p:sp>
      </p:grpSp>
      <p:grpSp>
        <p:nvGrpSpPr>
          <p:cNvPr id="46" name="组合 45"/>
          <p:cNvGrpSpPr/>
          <p:nvPr/>
        </p:nvGrpSpPr>
        <p:grpSpPr>
          <a:xfrm>
            <a:off x="4371720" y="2098188"/>
            <a:ext cx="1674953" cy="2517793"/>
            <a:chOff x="4371720" y="2098188"/>
            <a:chExt cx="1674953" cy="2517793"/>
          </a:xfrm>
        </p:grpSpPr>
        <p:sp>
          <p:nvSpPr>
            <p:cNvPr id="8" name="Freeform 8"/>
            <p:cNvSpPr>
              <a:spLocks noEditPoints="1"/>
            </p:cNvSpPr>
            <p:nvPr/>
          </p:nvSpPr>
          <p:spPr bwMode="auto">
            <a:xfrm>
              <a:off x="4371720" y="2696540"/>
              <a:ext cx="1674953" cy="1919441"/>
            </a:xfrm>
            <a:custGeom>
              <a:avLst/>
              <a:gdLst>
                <a:gd name="T0" fmla="*/ 572 w 696"/>
                <a:gd name="T1" fmla="*/ 225 h 797"/>
                <a:gd name="T2" fmla="*/ 572 w 696"/>
                <a:gd name="T3" fmla="*/ 673 h 797"/>
                <a:gd name="T4" fmla="*/ 123 w 696"/>
                <a:gd name="T5" fmla="*/ 673 h 797"/>
                <a:gd name="T6" fmla="*/ 123 w 696"/>
                <a:gd name="T7" fmla="*/ 225 h 797"/>
                <a:gd name="T8" fmla="*/ 348 w 696"/>
                <a:gd name="T9" fmla="*/ 0 h 797"/>
                <a:gd name="T10" fmla="*/ 572 w 696"/>
                <a:gd name="T11" fmla="*/ 225 h 797"/>
                <a:gd name="T12" fmla="*/ 334 w 696"/>
                <a:gd name="T13" fmla="*/ 101 h 797"/>
                <a:gd name="T14" fmla="*/ 368 w 696"/>
                <a:gd name="T15" fmla="*/ 101 h 797"/>
                <a:gd name="T16" fmla="*/ 368 w 696"/>
                <a:gd name="T17" fmla="*/ 68 h 797"/>
                <a:gd name="T18" fmla="*/ 334 w 696"/>
                <a:gd name="T19" fmla="*/ 68 h 797"/>
                <a:gd name="T20" fmla="*/ 334 w 696"/>
                <a:gd name="T21" fmla="*/ 101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797">
                  <a:moveTo>
                    <a:pt x="572" y="225"/>
                  </a:moveTo>
                  <a:cubicBezTo>
                    <a:pt x="696" y="348"/>
                    <a:pt x="696" y="549"/>
                    <a:pt x="572" y="673"/>
                  </a:cubicBezTo>
                  <a:cubicBezTo>
                    <a:pt x="448" y="797"/>
                    <a:pt x="247" y="797"/>
                    <a:pt x="123" y="673"/>
                  </a:cubicBezTo>
                  <a:cubicBezTo>
                    <a:pt x="0" y="549"/>
                    <a:pt x="0" y="348"/>
                    <a:pt x="123" y="225"/>
                  </a:cubicBezTo>
                  <a:cubicBezTo>
                    <a:pt x="348" y="0"/>
                    <a:pt x="348" y="0"/>
                    <a:pt x="348" y="0"/>
                  </a:cubicBezTo>
                  <a:lnTo>
                    <a:pt x="572" y="225"/>
                  </a:lnTo>
                  <a:close/>
                  <a:moveTo>
                    <a:pt x="334" y="101"/>
                  </a:moveTo>
                  <a:cubicBezTo>
                    <a:pt x="343" y="111"/>
                    <a:pt x="358" y="111"/>
                    <a:pt x="368" y="101"/>
                  </a:cubicBezTo>
                  <a:cubicBezTo>
                    <a:pt x="377" y="92"/>
                    <a:pt x="377" y="77"/>
                    <a:pt x="368" y="68"/>
                  </a:cubicBezTo>
                  <a:cubicBezTo>
                    <a:pt x="359" y="58"/>
                    <a:pt x="343" y="58"/>
                    <a:pt x="334" y="68"/>
                  </a:cubicBezTo>
                  <a:cubicBezTo>
                    <a:pt x="325" y="77"/>
                    <a:pt x="325" y="92"/>
                    <a:pt x="334" y="101"/>
                  </a:cubicBezTo>
                  <a:close/>
                </a:path>
              </a:pathLst>
            </a:custGeom>
            <a:solidFill>
              <a:schemeClr val="accent1"/>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2" name="Freeform 12"/>
            <p:cNvSpPr/>
            <p:nvPr/>
          </p:nvSpPr>
          <p:spPr bwMode="auto">
            <a:xfrm>
              <a:off x="4974361" y="2098188"/>
              <a:ext cx="454661" cy="847128"/>
            </a:xfrm>
            <a:custGeom>
              <a:avLst/>
              <a:gdLst>
                <a:gd name="T0" fmla="*/ 108 w 189"/>
                <a:gd name="T1" fmla="*/ 335 h 351"/>
                <a:gd name="T2" fmla="*/ 180 w 189"/>
                <a:gd name="T3" fmla="*/ 161 h 351"/>
                <a:gd name="T4" fmla="*/ 129 w 189"/>
                <a:gd name="T5" fmla="*/ 19 h 351"/>
                <a:gd name="T6" fmla="*/ 11 w 189"/>
                <a:gd name="T7" fmla="*/ 90 h 351"/>
                <a:gd name="T8" fmla="*/ 56 w 189"/>
                <a:gd name="T9" fmla="*/ 269 h 351"/>
                <a:gd name="T10" fmla="*/ 80 w 189"/>
                <a:gd name="T11" fmla="*/ 250 h 351"/>
                <a:gd name="T12" fmla="*/ 35 w 189"/>
                <a:gd name="T13" fmla="*/ 119 h 351"/>
                <a:gd name="T14" fmla="*/ 52 w 189"/>
                <a:gd name="T15" fmla="*/ 54 h 351"/>
                <a:gd name="T16" fmla="*/ 124 w 189"/>
                <a:gd name="T17" fmla="*/ 50 h 351"/>
                <a:gd name="T18" fmla="*/ 151 w 189"/>
                <a:gd name="T19" fmla="*/ 184 h 351"/>
                <a:gd name="T20" fmla="*/ 91 w 189"/>
                <a:gd name="T21" fmla="*/ 321 h 351"/>
                <a:gd name="T22" fmla="*/ 108 w 189"/>
                <a:gd name="T23" fmla="*/ 33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351">
                  <a:moveTo>
                    <a:pt x="108" y="335"/>
                  </a:moveTo>
                  <a:cubicBezTo>
                    <a:pt x="147" y="286"/>
                    <a:pt x="169" y="222"/>
                    <a:pt x="180" y="161"/>
                  </a:cubicBezTo>
                  <a:cubicBezTo>
                    <a:pt x="189" y="110"/>
                    <a:pt x="187" y="40"/>
                    <a:pt x="129" y="19"/>
                  </a:cubicBezTo>
                  <a:cubicBezTo>
                    <a:pt x="75" y="0"/>
                    <a:pt x="21" y="35"/>
                    <a:pt x="11" y="90"/>
                  </a:cubicBezTo>
                  <a:cubicBezTo>
                    <a:pt x="0" y="150"/>
                    <a:pt x="22" y="220"/>
                    <a:pt x="56" y="269"/>
                  </a:cubicBezTo>
                  <a:cubicBezTo>
                    <a:pt x="66" y="283"/>
                    <a:pt x="90" y="266"/>
                    <a:pt x="80" y="250"/>
                  </a:cubicBezTo>
                  <a:cubicBezTo>
                    <a:pt x="56" y="210"/>
                    <a:pt x="38" y="165"/>
                    <a:pt x="35" y="119"/>
                  </a:cubicBezTo>
                  <a:cubicBezTo>
                    <a:pt x="33" y="97"/>
                    <a:pt x="35" y="69"/>
                    <a:pt x="52" y="54"/>
                  </a:cubicBezTo>
                  <a:cubicBezTo>
                    <a:pt x="70" y="37"/>
                    <a:pt x="103" y="41"/>
                    <a:pt x="124" y="50"/>
                  </a:cubicBezTo>
                  <a:cubicBezTo>
                    <a:pt x="170" y="71"/>
                    <a:pt x="159" y="146"/>
                    <a:pt x="151" y="184"/>
                  </a:cubicBezTo>
                  <a:cubicBezTo>
                    <a:pt x="140" y="232"/>
                    <a:pt x="122" y="283"/>
                    <a:pt x="91" y="321"/>
                  </a:cubicBezTo>
                  <a:cubicBezTo>
                    <a:pt x="79" y="336"/>
                    <a:pt x="96" y="351"/>
                    <a:pt x="108" y="335"/>
                  </a:cubicBezTo>
                  <a:close/>
                </a:path>
              </a:pathLst>
            </a:custGeom>
            <a:solidFill>
              <a:srgbClr val="BDBB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8" name="矩形 37"/>
            <p:cNvSpPr/>
            <p:nvPr/>
          </p:nvSpPr>
          <p:spPr>
            <a:xfrm>
              <a:off x="4521100" y="3600821"/>
              <a:ext cx="1415772" cy="338554"/>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1600" dirty="0">
                  <a:solidFill>
                    <a:prstClr val="white"/>
                  </a:solidFill>
                  <a:latin typeface="Arial" panose="020B0604020202020204" pitchFamily="34" charset="0"/>
                  <a:ea typeface="微软雅黑" panose="020B0503020204020204" pitchFamily="34" charset="-122"/>
                  <a:cs typeface="Arial" panose="020B0604020202020204" pitchFamily="34" charset="0"/>
                </a:rPr>
                <a:t>Real-time OS</a:t>
              </a:r>
              <a:endParaRPr lang="zh-CN" altLang="en-US" sz="4400" dirty="0">
                <a:solidFill>
                  <a:prstClr val="white"/>
                </a:solidFill>
              </a:endParaRPr>
            </a:p>
          </p:txBody>
        </p:sp>
      </p:grpSp>
      <p:grpSp>
        <p:nvGrpSpPr>
          <p:cNvPr id="47" name="组合 46"/>
          <p:cNvGrpSpPr/>
          <p:nvPr/>
        </p:nvGrpSpPr>
        <p:grpSpPr>
          <a:xfrm>
            <a:off x="6359789" y="2113201"/>
            <a:ext cx="1672808" cy="2517791"/>
            <a:chOff x="6359789" y="2113201"/>
            <a:chExt cx="1672808" cy="2517791"/>
          </a:xfrm>
        </p:grpSpPr>
        <p:sp>
          <p:nvSpPr>
            <p:cNvPr id="5" name="Freeform 5"/>
            <p:cNvSpPr>
              <a:spLocks noEditPoints="1"/>
            </p:cNvSpPr>
            <p:nvPr/>
          </p:nvSpPr>
          <p:spPr bwMode="auto">
            <a:xfrm>
              <a:off x="6359789" y="2713697"/>
              <a:ext cx="1672808" cy="1917295"/>
            </a:xfrm>
            <a:custGeom>
              <a:avLst/>
              <a:gdLst>
                <a:gd name="T0" fmla="*/ 572 w 696"/>
                <a:gd name="T1" fmla="*/ 224 h 796"/>
                <a:gd name="T2" fmla="*/ 572 w 696"/>
                <a:gd name="T3" fmla="*/ 672 h 796"/>
                <a:gd name="T4" fmla="*/ 124 w 696"/>
                <a:gd name="T5" fmla="*/ 672 h 796"/>
                <a:gd name="T6" fmla="*/ 124 w 696"/>
                <a:gd name="T7" fmla="*/ 224 h 796"/>
                <a:gd name="T8" fmla="*/ 348 w 696"/>
                <a:gd name="T9" fmla="*/ 0 h 796"/>
                <a:gd name="T10" fmla="*/ 572 w 696"/>
                <a:gd name="T11" fmla="*/ 224 h 796"/>
                <a:gd name="T12" fmla="*/ 334 w 696"/>
                <a:gd name="T13" fmla="*/ 101 h 796"/>
                <a:gd name="T14" fmla="*/ 368 w 696"/>
                <a:gd name="T15" fmla="*/ 101 h 796"/>
                <a:gd name="T16" fmla="*/ 368 w 696"/>
                <a:gd name="T17" fmla="*/ 67 h 796"/>
                <a:gd name="T18" fmla="*/ 334 w 696"/>
                <a:gd name="T19" fmla="*/ 67 h 796"/>
                <a:gd name="T20" fmla="*/ 334 w 696"/>
                <a:gd name="T21" fmla="*/ 101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796">
                  <a:moveTo>
                    <a:pt x="572" y="224"/>
                  </a:moveTo>
                  <a:cubicBezTo>
                    <a:pt x="696" y="348"/>
                    <a:pt x="696" y="548"/>
                    <a:pt x="572" y="672"/>
                  </a:cubicBezTo>
                  <a:cubicBezTo>
                    <a:pt x="448" y="796"/>
                    <a:pt x="247" y="796"/>
                    <a:pt x="124" y="672"/>
                  </a:cubicBezTo>
                  <a:cubicBezTo>
                    <a:pt x="0" y="548"/>
                    <a:pt x="0" y="348"/>
                    <a:pt x="124" y="224"/>
                  </a:cubicBezTo>
                  <a:cubicBezTo>
                    <a:pt x="348" y="0"/>
                    <a:pt x="348" y="0"/>
                    <a:pt x="348" y="0"/>
                  </a:cubicBezTo>
                  <a:lnTo>
                    <a:pt x="572" y="224"/>
                  </a:lnTo>
                  <a:close/>
                  <a:moveTo>
                    <a:pt x="334" y="101"/>
                  </a:moveTo>
                  <a:cubicBezTo>
                    <a:pt x="343" y="110"/>
                    <a:pt x="359" y="110"/>
                    <a:pt x="368" y="101"/>
                  </a:cubicBezTo>
                  <a:cubicBezTo>
                    <a:pt x="377" y="91"/>
                    <a:pt x="377" y="76"/>
                    <a:pt x="368" y="67"/>
                  </a:cubicBezTo>
                  <a:cubicBezTo>
                    <a:pt x="359" y="57"/>
                    <a:pt x="343" y="57"/>
                    <a:pt x="334" y="67"/>
                  </a:cubicBezTo>
                  <a:cubicBezTo>
                    <a:pt x="325" y="76"/>
                    <a:pt x="325" y="91"/>
                    <a:pt x="334" y="101"/>
                  </a:cubicBezTo>
                  <a:close/>
                </a:path>
              </a:pathLst>
            </a:custGeom>
            <a:solidFill>
              <a:schemeClr val="tx1">
                <a:lumMod val="85000"/>
                <a:lumOff val="1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3" name="Freeform 13"/>
            <p:cNvSpPr/>
            <p:nvPr/>
          </p:nvSpPr>
          <p:spPr bwMode="auto">
            <a:xfrm>
              <a:off x="6962428" y="2113201"/>
              <a:ext cx="454661" cy="844983"/>
            </a:xfrm>
            <a:custGeom>
              <a:avLst/>
              <a:gdLst>
                <a:gd name="T0" fmla="*/ 108 w 189"/>
                <a:gd name="T1" fmla="*/ 336 h 351"/>
                <a:gd name="T2" fmla="*/ 180 w 189"/>
                <a:gd name="T3" fmla="*/ 161 h 351"/>
                <a:gd name="T4" fmla="*/ 129 w 189"/>
                <a:gd name="T5" fmla="*/ 19 h 351"/>
                <a:gd name="T6" fmla="*/ 11 w 189"/>
                <a:gd name="T7" fmla="*/ 90 h 351"/>
                <a:gd name="T8" fmla="*/ 56 w 189"/>
                <a:gd name="T9" fmla="*/ 270 h 351"/>
                <a:gd name="T10" fmla="*/ 80 w 189"/>
                <a:gd name="T11" fmla="*/ 250 h 351"/>
                <a:gd name="T12" fmla="*/ 35 w 189"/>
                <a:gd name="T13" fmla="*/ 119 h 351"/>
                <a:gd name="T14" fmla="*/ 52 w 189"/>
                <a:gd name="T15" fmla="*/ 54 h 351"/>
                <a:gd name="T16" fmla="*/ 124 w 189"/>
                <a:gd name="T17" fmla="*/ 50 h 351"/>
                <a:gd name="T18" fmla="*/ 151 w 189"/>
                <a:gd name="T19" fmla="*/ 184 h 351"/>
                <a:gd name="T20" fmla="*/ 91 w 189"/>
                <a:gd name="T21" fmla="*/ 322 h 351"/>
                <a:gd name="T22" fmla="*/ 108 w 189"/>
                <a:gd name="T23" fmla="*/ 33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351">
                  <a:moveTo>
                    <a:pt x="108" y="336"/>
                  </a:moveTo>
                  <a:cubicBezTo>
                    <a:pt x="147" y="286"/>
                    <a:pt x="169" y="222"/>
                    <a:pt x="180" y="161"/>
                  </a:cubicBezTo>
                  <a:cubicBezTo>
                    <a:pt x="189" y="110"/>
                    <a:pt x="187" y="40"/>
                    <a:pt x="129" y="19"/>
                  </a:cubicBezTo>
                  <a:cubicBezTo>
                    <a:pt x="75" y="0"/>
                    <a:pt x="21" y="35"/>
                    <a:pt x="11" y="90"/>
                  </a:cubicBezTo>
                  <a:cubicBezTo>
                    <a:pt x="0" y="150"/>
                    <a:pt x="20" y="222"/>
                    <a:pt x="56" y="270"/>
                  </a:cubicBezTo>
                  <a:cubicBezTo>
                    <a:pt x="69" y="286"/>
                    <a:pt x="88" y="262"/>
                    <a:pt x="80" y="250"/>
                  </a:cubicBezTo>
                  <a:cubicBezTo>
                    <a:pt x="53" y="212"/>
                    <a:pt x="38" y="166"/>
                    <a:pt x="35" y="119"/>
                  </a:cubicBezTo>
                  <a:cubicBezTo>
                    <a:pt x="33" y="98"/>
                    <a:pt x="35" y="70"/>
                    <a:pt x="52" y="54"/>
                  </a:cubicBezTo>
                  <a:cubicBezTo>
                    <a:pt x="70" y="37"/>
                    <a:pt x="103" y="41"/>
                    <a:pt x="124" y="50"/>
                  </a:cubicBezTo>
                  <a:cubicBezTo>
                    <a:pt x="170" y="71"/>
                    <a:pt x="159" y="146"/>
                    <a:pt x="151" y="184"/>
                  </a:cubicBezTo>
                  <a:cubicBezTo>
                    <a:pt x="140" y="232"/>
                    <a:pt x="122" y="283"/>
                    <a:pt x="91" y="322"/>
                  </a:cubicBezTo>
                  <a:cubicBezTo>
                    <a:pt x="79" y="337"/>
                    <a:pt x="96" y="351"/>
                    <a:pt x="108" y="336"/>
                  </a:cubicBezTo>
                  <a:close/>
                </a:path>
              </a:pathLst>
            </a:custGeom>
            <a:solidFill>
              <a:srgbClr val="BDBB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39" name="矩形 38"/>
            <p:cNvSpPr/>
            <p:nvPr/>
          </p:nvSpPr>
          <p:spPr>
            <a:xfrm>
              <a:off x="6408755" y="3613382"/>
              <a:ext cx="1587294" cy="338554"/>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1600" dirty="0">
                  <a:solidFill>
                    <a:prstClr val="white"/>
                  </a:solidFill>
                  <a:latin typeface="Arial" panose="020B0604020202020204" pitchFamily="34" charset="0"/>
                  <a:ea typeface="微软雅黑" panose="020B0503020204020204" pitchFamily="34" charset="-122"/>
                  <a:cs typeface="Arial" panose="020B0604020202020204" pitchFamily="34" charset="0"/>
                </a:rPr>
                <a:t>Control Method</a:t>
              </a:r>
              <a:endParaRPr lang="zh-CN" altLang="en-US" sz="4400" dirty="0">
                <a:solidFill>
                  <a:prstClr val="white"/>
                </a:solidFill>
              </a:endParaRPr>
            </a:p>
          </p:txBody>
        </p:sp>
        <p:sp>
          <p:nvSpPr>
            <p:cNvPr id="23" name="矩形 22"/>
            <p:cNvSpPr/>
            <p:nvPr/>
          </p:nvSpPr>
          <p:spPr>
            <a:xfrm>
              <a:off x="6726085" y="3076779"/>
              <a:ext cx="184731" cy="144655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8800" b="1" dirty="0">
                <a:solidFill>
                  <a:prstClr val="white"/>
                </a:solidFill>
                <a:latin typeface="+mj-lt"/>
                <a:cs typeface="Arial" panose="020B0604020202020204" pitchFamily="34" charset="0"/>
              </a:endParaRPr>
            </a:p>
          </p:txBody>
        </p:sp>
      </p:grpSp>
      <p:grpSp>
        <p:nvGrpSpPr>
          <p:cNvPr id="48" name="组合 47"/>
          <p:cNvGrpSpPr/>
          <p:nvPr/>
        </p:nvGrpSpPr>
        <p:grpSpPr>
          <a:xfrm>
            <a:off x="8345713" y="1971656"/>
            <a:ext cx="1674953" cy="2504923"/>
            <a:chOff x="8345713" y="1971656"/>
            <a:chExt cx="1674953" cy="2504923"/>
          </a:xfrm>
        </p:grpSpPr>
        <p:sp>
          <p:nvSpPr>
            <p:cNvPr id="6" name="Freeform 6"/>
            <p:cNvSpPr>
              <a:spLocks noEditPoints="1"/>
            </p:cNvSpPr>
            <p:nvPr/>
          </p:nvSpPr>
          <p:spPr bwMode="auto">
            <a:xfrm>
              <a:off x="8345713" y="2557138"/>
              <a:ext cx="1674953" cy="1919441"/>
            </a:xfrm>
            <a:custGeom>
              <a:avLst/>
              <a:gdLst>
                <a:gd name="T0" fmla="*/ 124 w 696"/>
                <a:gd name="T1" fmla="*/ 224 h 797"/>
                <a:gd name="T2" fmla="*/ 124 w 696"/>
                <a:gd name="T3" fmla="*/ 673 h 797"/>
                <a:gd name="T4" fmla="*/ 572 w 696"/>
                <a:gd name="T5" fmla="*/ 673 h 797"/>
                <a:gd name="T6" fmla="*/ 572 w 696"/>
                <a:gd name="T7" fmla="*/ 224 h 797"/>
                <a:gd name="T8" fmla="*/ 348 w 696"/>
                <a:gd name="T9" fmla="*/ 0 h 797"/>
                <a:gd name="T10" fmla="*/ 124 w 696"/>
                <a:gd name="T11" fmla="*/ 224 h 797"/>
                <a:gd name="T12" fmla="*/ 362 w 696"/>
                <a:gd name="T13" fmla="*/ 101 h 797"/>
                <a:gd name="T14" fmla="*/ 328 w 696"/>
                <a:gd name="T15" fmla="*/ 101 h 797"/>
                <a:gd name="T16" fmla="*/ 328 w 696"/>
                <a:gd name="T17" fmla="*/ 67 h 797"/>
                <a:gd name="T18" fmla="*/ 361 w 696"/>
                <a:gd name="T19" fmla="*/ 67 h 797"/>
                <a:gd name="T20" fmla="*/ 362 w 696"/>
                <a:gd name="T21" fmla="*/ 101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797">
                  <a:moveTo>
                    <a:pt x="124" y="224"/>
                  </a:moveTo>
                  <a:cubicBezTo>
                    <a:pt x="0" y="348"/>
                    <a:pt x="0" y="549"/>
                    <a:pt x="124" y="673"/>
                  </a:cubicBezTo>
                  <a:cubicBezTo>
                    <a:pt x="247" y="797"/>
                    <a:pt x="448" y="797"/>
                    <a:pt x="572" y="673"/>
                  </a:cubicBezTo>
                  <a:cubicBezTo>
                    <a:pt x="696" y="549"/>
                    <a:pt x="696" y="348"/>
                    <a:pt x="572" y="224"/>
                  </a:cubicBezTo>
                  <a:cubicBezTo>
                    <a:pt x="348" y="0"/>
                    <a:pt x="348" y="0"/>
                    <a:pt x="348" y="0"/>
                  </a:cubicBezTo>
                  <a:lnTo>
                    <a:pt x="124" y="224"/>
                  </a:lnTo>
                  <a:close/>
                  <a:moveTo>
                    <a:pt x="362" y="101"/>
                  </a:moveTo>
                  <a:cubicBezTo>
                    <a:pt x="352" y="110"/>
                    <a:pt x="337" y="110"/>
                    <a:pt x="328" y="101"/>
                  </a:cubicBezTo>
                  <a:cubicBezTo>
                    <a:pt x="318" y="92"/>
                    <a:pt x="318" y="77"/>
                    <a:pt x="328" y="67"/>
                  </a:cubicBezTo>
                  <a:cubicBezTo>
                    <a:pt x="337" y="58"/>
                    <a:pt x="352" y="58"/>
                    <a:pt x="361" y="67"/>
                  </a:cubicBezTo>
                  <a:cubicBezTo>
                    <a:pt x="371" y="77"/>
                    <a:pt x="371" y="92"/>
                    <a:pt x="362" y="101"/>
                  </a:cubicBezTo>
                  <a:close/>
                </a:path>
              </a:pathLst>
            </a:custGeom>
            <a:solidFill>
              <a:schemeClr val="tx1">
                <a:lumMod val="75000"/>
                <a:lumOff val="25000"/>
              </a:schemeClr>
            </a:solidFill>
            <a:ln>
              <a:noFill/>
            </a:ln>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11" name="Freeform 11"/>
            <p:cNvSpPr/>
            <p:nvPr/>
          </p:nvSpPr>
          <p:spPr bwMode="auto">
            <a:xfrm>
              <a:off x="8950497" y="1971656"/>
              <a:ext cx="454661" cy="844983"/>
            </a:xfrm>
            <a:custGeom>
              <a:avLst/>
              <a:gdLst>
                <a:gd name="T0" fmla="*/ 108 w 189"/>
                <a:gd name="T1" fmla="*/ 336 h 351"/>
                <a:gd name="T2" fmla="*/ 180 w 189"/>
                <a:gd name="T3" fmla="*/ 162 h 351"/>
                <a:gd name="T4" fmla="*/ 129 w 189"/>
                <a:gd name="T5" fmla="*/ 20 h 351"/>
                <a:gd name="T6" fmla="*/ 11 w 189"/>
                <a:gd name="T7" fmla="*/ 91 h 351"/>
                <a:gd name="T8" fmla="*/ 56 w 189"/>
                <a:gd name="T9" fmla="*/ 270 h 351"/>
                <a:gd name="T10" fmla="*/ 80 w 189"/>
                <a:gd name="T11" fmla="*/ 251 h 351"/>
                <a:gd name="T12" fmla="*/ 35 w 189"/>
                <a:gd name="T13" fmla="*/ 120 h 351"/>
                <a:gd name="T14" fmla="*/ 52 w 189"/>
                <a:gd name="T15" fmla="*/ 55 h 351"/>
                <a:gd name="T16" fmla="*/ 124 w 189"/>
                <a:gd name="T17" fmla="*/ 51 h 351"/>
                <a:gd name="T18" fmla="*/ 151 w 189"/>
                <a:gd name="T19" fmla="*/ 185 h 351"/>
                <a:gd name="T20" fmla="*/ 91 w 189"/>
                <a:gd name="T21" fmla="*/ 322 h 351"/>
                <a:gd name="T22" fmla="*/ 108 w 189"/>
                <a:gd name="T23" fmla="*/ 33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351">
                  <a:moveTo>
                    <a:pt x="108" y="336"/>
                  </a:moveTo>
                  <a:cubicBezTo>
                    <a:pt x="147" y="287"/>
                    <a:pt x="169" y="223"/>
                    <a:pt x="180" y="162"/>
                  </a:cubicBezTo>
                  <a:cubicBezTo>
                    <a:pt x="189" y="111"/>
                    <a:pt x="187" y="41"/>
                    <a:pt x="129" y="20"/>
                  </a:cubicBezTo>
                  <a:cubicBezTo>
                    <a:pt x="75" y="0"/>
                    <a:pt x="21" y="36"/>
                    <a:pt x="11" y="91"/>
                  </a:cubicBezTo>
                  <a:cubicBezTo>
                    <a:pt x="0" y="151"/>
                    <a:pt x="22" y="221"/>
                    <a:pt x="56" y="270"/>
                  </a:cubicBezTo>
                  <a:cubicBezTo>
                    <a:pt x="65" y="284"/>
                    <a:pt x="88" y="262"/>
                    <a:pt x="80" y="251"/>
                  </a:cubicBezTo>
                  <a:cubicBezTo>
                    <a:pt x="53" y="213"/>
                    <a:pt x="38" y="166"/>
                    <a:pt x="35" y="120"/>
                  </a:cubicBezTo>
                  <a:cubicBezTo>
                    <a:pt x="33" y="98"/>
                    <a:pt x="35" y="70"/>
                    <a:pt x="52" y="55"/>
                  </a:cubicBezTo>
                  <a:cubicBezTo>
                    <a:pt x="70" y="38"/>
                    <a:pt x="103" y="41"/>
                    <a:pt x="124" y="51"/>
                  </a:cubicBezTo>
                  <a:cubicBezTo>
                    <a:pt x="170" y="72"/>
                    <a:pt x="159" y="147"/>
                    <a:pt x="151" y="185"/>
                  </a:cubicBezTo>
                  <a:cubicBezTo>
                    <a:pt x="140" y="233"/>
                    <a:pt x="122" y="284"/>
                    <a:pt x="91" y="322"/>
                  </a:cubicBezTo>
                  <a:cubicBezTo>
                    <a:pt x="79" y="337"/>
                    <a:pt x="96" y="351"/>
                    <a:pt x="108" y="336"/>
                  </a:cubicBezTo>
                  <a:close/>
                </a:path>
              </a:pathLst>
            </a:custGeom>
            <a:solidFill>
              <a:srgbClr val="BDBBA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endParaRPr lang="zh-CN" altLang="en-US" sz="1800">
                <a:solidFill>
                  <a:prstClr val="black"/>
                </a:solidFill>
              </a:endParaRPr>
            </a:p>
          </p:txBody>
        </p:sp>
        <p:sp>
          <p:nvSpPr>
            <p:cNvPr id="40" name="矩形 39"/>
            <p:cNvSpPr/>
            <p:nvPr/>
          </p:nvSpPr>
          <p:spPr>
            <a:xfrm>
              <a:off x="8428997" y="3491785"/>
              <a:ext cx="1527982" cy="338554"/>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defTabSz="914400" eaLnBrk="0" fontAlgn="base" hangingPunct="0">
                <a:spcBef>
                  <a:spcPct val="0"/>
                </a:spcBef>
                <a:spcAft>
                  <a:spcPct val="0"/>
                </a:spcAft>
              </a:pPr>
              <a:r>
                <a:rPr lang="en-US" altLang="zh-CN" sz="1600" dirty="0">
                  <a:solidFill>
                    <a:prstClr val="white"/>
                  </a:solidFill>
                  <a:latin typeface="Arial" panose="020B0604020202020204" pitchFamily="34" charset="0"/>
                  <a:ea typeface="微软雅黑" panose="020B0503020204020204" pitchFamily="34" charset="-122"/>
                  <a:cs typeface="Arial" panose="020B0604020202020204" pitchFamily="34" charset="0"/>
                </a:rPr>
                <a:t>Deep Learning</a:t>
              </a:r>
              <a:endParaRPr lang="zh-CN" altLang="en-US" sz="4400" dirty="0">
                <a:solidFill>
                  <a:prstClr val="white"/>
                </a:solidFill>
              </a:endParaRPr>
            </a:p>
          </p:txBody>
        </p:sp>
      </p:grpSp>
      <p:sp>
        <p:nvSpPr>
          <p:cNvPr id="41" name="文本框 66"/>
          <p:cNvSpPr txBox="1">
            <a:spLocks noChangeArrowheads="1"/>
          </p:cNvSpPr>
          <p:nvPr/>
        </p:nvSpPr>
        <p:spPr bwMode="auto">
          <a:xfrm>
            <a:off x="254432" y="4949417"/>
            <a:ext cx="11668059" cy="1210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fontAlgn="base">
              <a:lnSpc>
                <a:spcPct val="130000"/>
              </a:lnSpc>
              <a:spcBef>
                <a:spcPct val="0"/>
              </a:spcBef>
              <a:spcAft>
                <a:spcPct val="0"/>
              </a:spcAft>
            </a:pPr>
            <a:r>
              <a:rPr lang="zh-CN" altLang="en-US" sz="2800" b="1" dirty="0">
                <a:solidFill>
                  <a:schemeClr val="bg2">
                    <a:lumMod val="50000"/>
                  </a:schemeClr>
                </a:solidFill>
                <a:latin typeface="+mn-ea"/>
                <a:cs typeface="Arial" panose="020B0604020202020204" pitchFamily="34" charset="0"/>
              </a:rPr>
              <a:t>通过在多物理终端部署高效的实时操作系统，搭配以精确的控制方法，同时依托于云端部署的协调方案，完成对多终端的协同控制</a:t>
            </a:r>
          </a:p>
        </p:txBody>
      </p:sp>
      <p:sp>
        <p:nvSpPr>
          <p:cNvPr id="42" name="矩形 41"/>
          <p:cNvSpPr/>
          <p:nvPr/>
        </p:nvSpPr>
        <p:spPr>
          <a:xfrm>
            <a:off x="3328504" y="914685"/>
            <a:ext cx="5519909" cy="923330"/>
          </a:xfrm>
          <a:prstGeom prst="rect">
            <a:avLst/>
          </a:prstGeom>
        </p:spPr>
        <p:txBody>
          <a:bodyPr wrap="none">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defTabSz="914400" eaLnBrk="0" fontAlgn="base" hangingPunct="0">
              <a:spcBef>
                <a:spcPct val="0"/>
              </a:spcBef>
              <a:spcAft>
                <a:spcPct val="0"/>
              </a:spcAft>
            </a:pPr>
            <a:r>
              <a:rPr lang="en-US" altLang="zh-CN" sz="5400" b="1" dirty="0">
                <a:solidFill>
                  <a:schemeClr val="bg2">
                    <a:lumMod val="50000"/>
                  </a:schemeClr>
                </a:solidFill>
              </a:rPr>
              <a:t>What we achieved?</a:t>
            </a:r>
            <a:endParaRPr lang="zh-CN" altLang="en-US" sz="5400" b="1" dirty="0">
              <a:solidFill>
                <a:schemeClr val="bg2">
                  <a:lumMod val="5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10" presetClass="entr" presetSubtype="0" fill="hold" nodeType="withEffect">
                                  <p:stCondLst>
                                    <p:cond delay="50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500"/>
                                        <p:tgtEl>
                                          <p:spTgt spid="48"/>
                                        </p:tgtEl>
                                      </p:cBhvr>
                                    </p:animEffect>
                                  </p:childTnLst>
                                </p:cTn>
                              </p:par>
                              <p:par>
                                <p:cTn id="11" presetID="0" presetClass="path" presetSubtype="0" accel="50000" decel="50000" fill="hold" nodeType="withEffect">
                                  <p:stCondLst>
                                    <p:cond delay="500"/>
                                  </p:stCondLst>
                                  <p:childTnLst>
                                    <p:animMotion origin="layout" path="M 5E-6 -0.00023 C -0.12058 0.01898 -0.22136 0.03634 -0.35808 0.0206 C -0.56745 0.00555 -0.5879 -0.01366 -0.73386 -0.07315 " pathEditMode="relative" rAng="0" ptsTypes="AAA">
                                      <p:cBhvr>
                                        <p:cTn id="12" dur="1000" spd="-100000" fill="hold"/>
                                        <p:tgtEl>
                                          <p:spTgt spid="48"/>
                                        </p:tgtEl>
                                        <p:attrNameLst>
                                          <p:attrName>ppt_x</p:attrName>
                                          <p:attrName>ppt_y</p:attrName>
                                        </p:attrNameLst>
                                      </p:cBhvr>
                                      <p:rCtr x="-36693" y="-2292"/>
                                    </p:animMotion>
                                  </p:childTnLst>
                                </p:cTn>
                              </p:par>
                              <p:par>
                                <p:cTn id="13" presetID="10" presetClass="entr" presetSubtype="0" fill="hold" nodeType="withEffect">
                                  <p:stCondLst>
                                    <p:cond delay="100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500"/>
                                        <p:tgtEl>
                                          <p:spTgt spid="47"/>
                                        </p:tgtEl>
                                      </p:cBhvr>
                                    </p:animEffect>
                                  </p:childTnLst>
                                </p:cTn>
                              </p:par>
                              <p:par>
                                <p:cTn id="16" presetID="0" presetClass="path" presetSubtype="0" accel="50000" decel="50000" fill="hold" nodeType="withEffect">
                                  <p:stCondLst>
                                    <p:cond delay="1000"/>
                                  </p:stCondLst>
                                  <p:childTnLst>
                                    <p:animMotion origin="layout" path="M -3.54167E-6 -4.07407E-6 C -0.0944 -0.00115 -0.16119 0.01343 -0.27031 -0.00254 C -0.44869 -0.03796 -0.46315 -0.05671 -0.56185 -0.09074 " pathEditMode="relative" rAng="0" ptsTypes="AAA">
                                      <p:cBhvr>
                                        <p:cTn id="17" dur="1000" spd="-100000" fill="hold"/>
                                        <p:tgtEl>
                                          <p:spTgt spid="47"/>
                                        </p:tgtEl>
                                        <p:attrNameLst>
                                          <p:attrName>ppt_x</p:attrName>
                                          <p:attrName>ppt_y</p:attrName>
                                        </p:attrNameLst>
                                      </p:cBhvr>
                                      <p:rCtr x="-28099" y="-4306"/>
                                    </p:animMotion>
                                  </p:childTnLst>
                                </p:cTn>
                              </p:par>
                              <p:par>
                                <p:cTn id="18" presetID="10" presetClass="entr" presetSubtype="0" fill="hold" nodeType="withEffect">
                                  <p:stCondLst>
                                    <p:cond delay="1500"/>
                                  </p:stCondLst>
                                  <p:childTnLst>
                                    <p:set>
                                      <p:cBhvr>
                                        <p:cTn id="19" dur="1" fill="hold">
                                          <p:stCondLst>
                                            <p:cond delay="0"/>
                                          </p:stCondLst>
                                        </p:cTn>
                                        <p:tgtEl>
                                          <p:spTgt spid="46"/>
                                        </p:tgtEl>
                                        <p:attrNameLst>
                                          <p:attrName>style.visibility</p:attrName>
                                        </p:attrNameLst>
                                      </p:cBhvr>
                                      <p:to>
                                        <p:strVal val="visible"/>
                                      </p:to>
                                    </p:set>
                                    <p:animEffect transition="in" filter="fade">
                                      <p:cBhvr>
                                        <p:cTn id="20" dur="500"/>
                                        <p:tgtEl>
                                          <p:spTgt spid="46"/>
                                        </p:tgtEl>
                                      </p:cBhvr>
                                    </p:animEffect>
                                  </p:childTnLst>
                                </p:cTn>
                              </p:par>
                              <p:par>
                                <p:cTn id="21" presetID="0" presetClass="path" presetSubtype="0" accel="50000" decel="50000" fill="hold" nodeType="withEffect">
                                  <p:stCondLst>
                                    <p:cond delay="1500"/>
                                  </p:stCondLst>
                                  <p:childTnLst>
                                    <p:animMotion origin="layout" path="M 4.16667E-6 -2.96296E-6 C -0.07396 -0.01203 -0.14454 -0.01551 -0.22175 -0.03565 C -0.30769 -0.05393 -0.34493 -0.07639 -0.40612 -0.09629 " pathEditMode="relative" rAng="0" ptsTypes="AAA">
                                      <p:cBhvr>
                                        <p:cTn id="22" dur="1000" spd="-100000" fill="hold"/>
                                        <p:tgtEl>
                                          <p:spTgt spid="46"/>
                                        </p:tgtEl>
                                        <p:attrNameLst>
                                          <p:attrName>ppt_x</p:attrName>
                                          <p:attrName>ppt_y</p:attrName>
                                        </p:attrNameLst>
                                      </p:cBhvr>
                                      <p:rCtr x="-20313" y="-4815"/>
                                    </p:animMotion>
                                  </p:childTnLst>
                                </p:cTn>
                              </p:par>
                              <p:par>
                                <p:cTn id="23" presetID="10" presetClass="entr" presetSubtype="0" fill="hold" nodeType="withEffect">
                                  <p:stCondLst>
                                    <p:cond delay="2000"/>
                                  </p:stCondLst>
                                  <p:childTnLst>
                                    <p:set>
                                      <p:cBhvr>
                                        <p:cTn id="24" dur="1" fill="hold">
                                          <p:stCondLst>
                                            <p:cond delay="0"/>
                                          </p:stCondLst>
                                        </p:cTn>
                                        <p:tgtEl>
                                          <p:spTgt spid="45"/>
                                        </p:tgtEl>
                                        <p:attrNameLst>
                                          <p:attrName>style.visibility</p:attrName>
                                        </p:attrNameLst>
                                      </p:cBhvr>
                                      <p:to>
                                        <p:strVal val="visible"/>
                                      </p:to>
                                    </p:set>
                                    <p:animEffect transition="in" filter="fade">
                                      <p:cBhvr>
                                        <p:cTn id="25" dur="500"/>
                                        <p:tgtEl>
                                          <p:spTgt spid="45"/>
                                        </p:tgtEl>
                                      </p:cBhvr>
                                    </p:animEffect>
                                  </p:childTnLst>
                                </p:cTn>
                              </p:par>
                              <p:par>
                                <p:cTn id="26" presetID="0" presetClass="path" presetSubtype="0" accel="50000" decel="50000" fill="hold" nodeType="withEffect">
                                  <p:stCondLst>
                                    <p:cond delay="2000"/>
                                  </p:stCondLst>
                                  <p:childTnLst>
                                    <p:animMotion origin="layout" path="M -4.58333E-6 4.44444E-6 C -0.03958 -0.00973 -0.07812 -0.02153 -0.11875 -0.02894 L -0.23984 -0.07385 " pathEditMode="relative" rAng="0" ptsTypes="AAA">
                                      <p:cBhvr>
                                        <p:cTn id="27" dur="750" spd="-100000" fill="hold"/>
                                        <p:tgtEl>
                                          <p:spTgt spid="45"/>
                                        </p:tgtEl>
                                        <p:attrNameLst>
                                          <p:attrName>ppt_x</p:attrName>
                                          <p:attrName>ppt_y</p:attrName>
                                        </p:attrNameLst>
                                      </p:cBhvr>
                                      <p:rCtr x="-11992" y="-3704"/>
                                    </p:animMotion>
                                  </p:childTnLst>
                                </p:cTn>
                              </p:par>
                              <p:par>
                                <p:cTn id="28" presetID="10" presetClass="entr" presetSubtype="0" fill="hold" grpId="0" nodeType="withEffect">
                                  <p:stCondLst>
                                    <p:cond delay="2500"/>
                                  </p:stCondLst>
                                  <p:childTnLst>
                                    <p:set>
                                      <p:cBhvr>
                                        <p:cTn id="29" dur="1" fill="hold">
                                          <p:stCondLst>
                                            <p:cond delay="0"/>
                                          </p:stCondLst>
                                        </p:cTn>
                                        <p:tgtEl>
                                          <p:spTgt spid="42"/>
                                        </p:tgtEl>
                                        <p:attrNameLst>
                                          <p:attrName>style.visibility</p:attrName>
                                        </p:attrNameLst>
                                      </p:cBhvr>
                                      <p:to>
                                        <p:strVal val="visible"/>
                                      </p:to>
                                    </p:set>
                                    <p:animEffect transition="in" filter="fade">
                                      <p:cBhvr>
                                        <p:cTn id="30" dur="500"/>
                                        <p:tgtEl>
                                          <p:spTgt spid="42"/>
                                        </p:tgtEl>
                                      </p:cBhvr>
                                    </p:animEffect>
                                  </p:childTnLst>
                                </p:cTn>
                              </p:par>
                              <p:par>
                                <p:cTn id="31" presetID="22" presetClass="entr" presetSubtype="1" fill="hold" grpId="0" nodeType="withEffect">
                                  <p:stCondLst>
                                    <p:cond delay="2750"/>
                                  </p:stCondLst>
                                  <p:iterate type="lt">
                                    <p:tmPct val="5000"/>
                                  </p:iterate>
                                  <p:childTnLst>
                                    <p:set>
                                      <p:cBhvr>
                                        <p:cTn id="32" dur="1" fill="hold">
                                          <p:stCondLst>
                                            <p:cond delay="0"/>
                                          </p:stCondLst>
                                        </p:cTn>
                                        <p:tgtEl>
                                          <p:spTgt spid="41"/>
                                        </p:tgtEl>
                                        <p:attrNameLst>
                                          <p:attrName>style.visibility</p:attrName>
                                        </p:attrNameLst>
                                      </p:cBhvr>
                                      <p:to>
                                        <p:strVal val="visible"/>
                                      </p:to>
                                    </p:set>
                                    <p:animEffect transition="in" filter="wipe(up)">
                                      <p:cBhvr>
                                        <p:cTn id="33"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1" grpId="0"/>
      <p:bldP spid="4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85207" y="2820853"/>
            <a:ext cx="9421586" cy="2077718"/>
            <a:chOff x="1385207" y="2820853"/>
            <a:chExt cx="9421586" cy="2077718"/>
          </a:xfrm>
        </p:grpSpPr>
        <p:sp>
          <p:nvSpPr>
            <p:cNvPr id="16" name="Rectangle 12_1"/>
            <p:cNvSpPr/>
            <p:nvPr/>
          </p:nvSpPr>
          <p:spPr>
            <a:xfrm>
              <a:off x="1385207" y="2820853"/>
              <a:ext cx="9421586" cy="2077718"/>
            </a:xfrm>
            <a:prstGeom prst="rect">
              <a:avLst/>
            </a:prstGeom>
            <a:blipFill dpi="0" rotWithShape="1">
              <a:blip r:embed="rId2">
                <a:extLst>
                  <a:ext uri="{BEBA8EAE-BF5A-486C-A8C5-ECC9F3942E4B}">
                    <a14:imgProps xmlns:a14="http://schemas.microsoft.com/office/drawing/2010/main">
                      <a14:imgLayer r:embed="rId3">
                        <a14:imgEffect>
                          <a14:saturation sat="0"/>
                        </a14:imgEffect>
                      </a14:imgLayer>
                    </a14:imgProps>
                  </a:ext>
                </a:extLst>
              </a:blip>
              <a:srcRect/>
              <a:stretch>
                <a:fillRect t="-22000" b="-3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385207" y="2820853"/>
              <a:ext cx="9421586" cy="2077718"/>
            </a:xfrm>
            <a:prstGeom prst="rect">
              <a:avLst/>
            </a:prstGeom>
            <a:gradFill>
              <a:gsLst>
                <a:gs pos="0">
                  <a:schemeClr val="tx1">
                    <a:alpha val="73000"/>
                  </a:schemeClr>
                </a:gs>
                <a:gs pos="100000">
                  <a:schemeClr val="tx1"/>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任意多边形 8"/>
          <p:cNvSpPr/>
          <p:nvPr/>
        </p:nvSpPr>
        <p:spPr>
          <a:xfrm>
            <a:off x="5353050" y="2155373"/>
            <a:ext cx="1551215" cy="1583872"/>
          </a:xfrm>
          <a:custGeom>
            <a:avLst/>
            <a:gdLst>
              <a:gd name="connsiteX0" fmla="*/ 0 w 1551215"/>
              <a:gd name="connsiteY0" fmla="*/ 0 h 1583872"/>
              <a:gd name="connsiteX1" fmla="*/ 449036 w 1551215"/>
              <a:gd name="connsiteY1" fmla="*/ 0 h 1583872"/>
              <a:gd name="connsiteX2" fmla="*/ 449036 w 1551215"/>
              <a:gd name="connsiteY2" fmla="*/ 71936 h 1583872"/>
              <a:gd name="connsiteX3" fmla="*/ 73607 w 1551215"/>
              <a:gd name="connsiteY3" fmla="*/ 71936 h 1583872"/>
              <a:gd name="connsiteX4" fmla="*/ 73607 w 1551215"/>
              <a:gd name="connsiteY4" fmla="*/ 1511936 h 1583872"/>
              <a:gd name="connsiteX5" fmla="*/ 1477607 w 1551215"/>
              <a:gd name="connsiteY5" fmla="*/ 1511936 h 1583872"/>
              <a:gd name="connsiteX6" fmla="*/ 1477607 w 1551215"/>
              <a:gd name="connsiteY6" fmla="*/ 71936 h 1583872"/>
              <a:gd name="connsiteX7" fmla="*/ 1102179 w 1551215"/>
              <a:gd name="connsiteY7" fmla="*/ 71936 h 1583872"/>
              <a:gd name="connsiteX8" fmla="*/ 1102179 w 1551215"/>
              <a:gd name="connsiteY8" fmla="*/ 0 h 1583872"/>
              <a:gd name="connsiteX9" fmla="*/ 1551215 w 1551215"/>
              <a:gd name="connsiteY9" fmla="*/ 0 h 1583872"/>
              <a:gd name="connsiteX10" fmla="*/ 1551215 w 1551215"/>
              <a:gd name="connsiteY10" fmla="*/ 1583872 h 1583872"/>
              <a:gd name="connsiteX11" fmla="*/ 0 w 1551215"/>
              <a:gd name="connsiteY11" fmla="*/ 1583872 h 1583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51215" h="1583872">
                <a:moveTo>
                  <a:pt x="0" y="0"/>
                </a:moveTo>
                <a:lnTo>
                  <a:pt x="449036" y="0"/>
                </a:lnTo>
                <a:lnTo>
                  <a:pt x="449036" y="71936"/>
                </a:lnTo>
                <a:lnTo>
                  <a:pt x="73607" y="71936"/>
                </a:lnTo>
                <a:lnTo>
                  <a:pt x="73607" y="1511936"/>
                </a:lnTo>
                <a:lnTo>
                  <a:pt x="1477607" y="1511936"/>
                </a:lnTo>
                <a:lnTo>
                  <a:pt x="1477607" y="71936"/>
                </a:lnTo>
                <a:lnTo>
                  <a:pt x="1102179" y="71936"/>
                </a:lnTo>
                <a:lnTo>
                  <a:pt x="1102179" y="0"/>
                </a:lnTo>
                <a:lnTo>
                  <a:pt x="1551215" y="0"/>
                </a:lnTo>
                <a:lnTo>
                  <a:pt x="1551215" y="1583872"/>
                </a:lnTo>
                <a:lnTo>
                  <a:pt x="0" y="1583872"/>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nvSpPr>
        <p:spPr>
          <a:xfrm rot="10800000">
            <a:off x="5976257" y="3184072"/>
            <a:ext cx="304800" cy="27758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5779844" y="1620524"/>
            <a:ext cx="653613" cy="1200329"/>
          </a:xfrm>
          <a:prstGeom prst="rect">
            <a:avLst/>
          </a:prstGeom>
          <a:noFill/>
        </p:spPr>
        <p:txBody>
          <a:bodyPr wrap="square" rtlCol="0">
            <a:spAutoFit/>
          </a:bodyPr>
          <a:lstStyle/>
          <a:p>
            <a:pPr algn="ctr"/>
            <a:r>
              <a:rPr lang="en-US" altLang="zh-CN" sz="7200" dirty="0">
                <a:solidFill>
                  <a:schemeClr val="bg1">
                    <a:lumMod val="50000"/>
                  </a:schemeClr>
                </a:solidFill>
                <a:latin typeface="+mn-ea"/>
              </a:rPr>
              <a:t>2</a:t>
            </a:r>
            <a:endParaRPr lang="zh-CN" altLang="en-US" sz="7200" dirty="0">
              <a:solidFill>
                <a:schemeClr val="bg1">
                  <a:lumMod val="50000"/>
                </a:schemeClr>
              </a:solidFill>
              <a:latin typeface="+mn-ea"/>
            </a:endParaRPr>
          </a:p>
        </p:txBody>
      </p:sp>
      <p:sp>
        <p:nvSpPr>
          <p:cNvPr id="12" name="矩形 11"/>
          <p:cNvSpPr/>
          <p:nvPr/>
        </p:nvSpPr>
        <p:spPr>
          <a:xfrm>
            <a:off x="5080339" y="3953254"/>
            <a:ext cx="2031325" cy="923330"/>
          </a:xfrm>
          <a:prstGeom prst="rect">
            <a:avLst/>
          </a:prstGeom>
        </p:spPr>
        <p:txBody>
          <a:bodyPr wrap="none">
            <a:spAutoFit/>
          </a:bodyPr>
          <a:lstStyle/>
          <a:p>
            <a:pPr algn="ctr"/>
            <a:r>
              <a:rPr lang="zh-CN" altLang="en-US" sz="3600" dirty="0">
                <a:solidFill>
                  <a:schemeClr val="bg1"/>
                </a:solidFill>
                <a:latin typeface="+mn-ea"/>
              </a:rPr>
              <a:t>细节设计</a:t>
            </a:r>
          </a:p>
          <a:p>
            <a:pPr algn="ctr"/>
            <a:r>
              <a:rPr lang="en-US" altLang="zh-CN" b="1" dirty="0">
                <a:solidFill>
                  <a:schemeClr val="bg1"/>
                </a:solidFill>
                <a:latin typeface="+mn-ea"/>
              </a:rPr>
              <a:t>Details</a:t>
            </a:r>
            <a:endParaRPr lang="zh-CN" altLang="en-US" b="1" dirty="0">
              <a:solidFill>
                <a:schemeClr val="bg1"/>
              </a:solidFill>
              <a:latin typeface="+mn-ea"/>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1" presetClass="entr" presetSubtype="1" fill="hold" grpId="0" nodeType="withEffect">
                                      <p:stCondLst>
                                        <p:cond delay="250"/>
                                      </p:stCondLst>
                                      <p:childTnLst>
                                        <p:set>
                                          <p:cBhvr>
                                            <p:cTn id="9" dur="1" fill="hold">
                                              <p:stCondLst>
                                                <p:cond delay="0"/>
                                              </p:stCondLst>
                                            </p:cTn>
                                            <p:tgtEl>
                                              <p:spTgt spid="9"/>
                                            </p:tgtEl>
                                            <p:attrNameLst>
                                              <p:attrName>style.visibility</p:attrName>
                                            </p:attrNameLst>
                                          </p:cBhvr>
                                          <p:to>
                                            <p:strVal val="visible"/>
                                          </p:to>
                                        </p:set>
                                        <p:animEffect transition="in" filter="wheel(1)">
                                          <p:cBhvr>
                                            <p:cTn id="10" dur="1000"/>
                                            <p:tgtEl>
                                              <p:spTgt spid="9"/>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1" nodeType="withEffect">
                                      <p:stCondLst>
                                        <p:cond delay="1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64" presetClass="path" presetSubtype="0" accel="50000" fill="hold" grpId="0" nodeType="withEffect" p14:presetBounceEnd="30000">
                                      <p:stCondLst>
                                        <p:cond delay="1500"/>
                                      </p:stCondLst>
                                      <p:childTnLst>
                                        <p:animMotion origin="layout" path="M 0 0 L 0 -0.25 E" pathEditMode="relative" ptsTypes="" p14:bounceEnd="30000">
                                          <p:cBhvr>
                                            <p:cTn id="18" dur="750" spd="-100000" fill="hold"/>
                                            <p:tgtEl>
                                              <p:spTgt spid="10"/>
                                            </p:tgtEl>
                                            <p:attrNameLst>
                                              <p:attrName>ppt_x</p:attrName>
                                              <p:attrName>ppt_y</p:attrName>
                                            </p:attrNameLst>
                                          </p:cBhvr>
                                        </p:animMotion>
                                      </p:childTnLst>
                                    </p:cTn>
                                  </p:par>
                                  <p:par>
                                    <p:cTn id="19" presetID="42" presetClass="entr" presetSubtype="0" fill="hold" grpId="0" nodeType="withEffect">
                                      <p:stCondLst>
                                        <p:cond delay="2250"/>
                                      </p:stCondLst>
                                      <p:iterate type="lt">
                                        <p:tmPct val="10000"/>
                                      </p:iterate>
                                      <p:childTnLst>
                                        <p:set>
                                          <p:cBhvr>
                                            <p:cTn id="20" dur="1" fill="hold">
                                              <p:stCondLst>
                                                <p:cond delay="0"/>
                                              </p:stCondLst>
                                            </p:cTn>
                                            <p:tgtEl>
                                              <p:spTgt spid="12"/>
                                            </p:tgtEl>
                                            <p:attrNameLst>
                                              <p:attrName>style.visibility</p:attrName>
                                            </p:attrNameLst>
                                          </p:cBhvr>
                                          <p:to>
                                            <p:strVal val="visible"/>
                                          </p:to>
                                        </p:set>
                                        <p:animEffect transition="in" filter="fade">
                                          <p:cBhvr>
                                            <p:cTn id="21" dur="250"/>
                                            <p:tgtEl>
                                              <p:spTgt spid="12"/>
                                            </p:tgtEl>
                                          </p:cBhvr>
                                        </p:animEffect>
                                        <p:anim calcmode="lin" valueType="num">
                                          <p:cBhvr>
                                            <p:cTn id="22" dur="250" fill="hold"/>
                                            <p:tgtEl>
                                              <p:spTgt spid="12"/>
                                            </p:tgtEl>
                                            <p:attrNameLst>
                                              <p:attrName>ppt_x</p:attrName>
                                            </p:attrNameLst>
                                          </p:cBhvr>
                                          <p:tavLst>
                                            <p:tav tm="0">
                                              <p:val>
                                                <p:strVal val="#ppt_x"/>
                                              </p:val>
                                            </p:tav>
                                            <p:tav tm="100000">
                                              <p:val>
                                                <p:strVal val="#ppt_x"/>
                                              </p:val>
                                            </p:tav>
                                          </p:tavLst>
                                        </p:anim>
                                        <p:anim calcmode="lin" valueType="num">
                                          <p:cBhvr>
                                            <p:cTn id="23" dur="25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0" grpId="1" animBg="1"/>
          <p:bldP spid="11"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1" presetClass="entr" presetSubtype="1" fill="hold" grpId="0" nodeType="withEffect">
                                      <p:stCondLst>
                                        <p:cond delay="250"/>
                                      </p:stCondLst>
                                      <p:childTnLst>
                                        <p:set>
                                          <p:cBhvr>
                                            <p:cTn id="9" dur="1" fill="hold">
                                              <p:stCondLst>
                                                <p:cond delay="0"/>
                                              </p:stCondLst>
                                            </p:cTn>
                                            <p:tgtEl>
                                              <p:spTgt spid="9"/>
                                            </p:tgtEl>
                                            <p:attrNameLst>
                                              <p:attrName>style.visibility</p:attrName>
                                            </p:attrNameLst>
                                          </p:cBhvr>
                                          <p:to>
                                            <p:strVal val="visible"/>
                                          </p:to>
                                        </p:set>
                                        <p:animEffect transition="in" filter="wheel(1)">
                                          <p:cBhvr>
                                            <p:cTn id="10" dur="1000"/>
                                            <p:tgtEl>
                                              <p:spTgt spid="9"/>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1" nodeType="withEffect">
                                      <p:stCondLst>
                                        <p:cond delay="1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64" presetClass="path" presetSubtype="0" accel="50000" fill="hold" grpId="0" nodeType="withEffect">
                                      <p:stCondLst>
                                        <p:cond delay="1500"/>
                                      </p:stCondLst>
                                      <p:childTnLst>
                                        <p:animMotion origin="layout" path="M 0 0 L 0 -0.25 E" pathEditMode="relative" ptsTypes="">
                                          <p:cBhvr>
                                            <p:cTn id="18" dur="750" spd="-100000" fill="hold"/>
                                            <p:tgtEl>
                                              <p:spTgt spid="10"/>
                                            </p:tgtEl>
                                            <p:attrNameLst>
                                              <p:attrName>ppt_x</p:attrName>
                                              <p:attrName>ppt_y</p:attrName>
                                            </p:attrNameLst>
                                          </p:cBhvr>
                                        </p:animMotion>
                                      </p:childTnLst>
                                    </p:cTn>
                                  </p:par>
                                  <p:par>
                                    <p:cTn id="19" presetID="42" presetClass="entr" presetSubtype="0" fill="hold" grpId="0" nodeType="withEffect">
                                      <p:stCondLst>
                                        <p:cond delay="2250"/>
                                      </p:stCondLst>
                                      <p:iterate type="lt">
                                        <p:tmPct val="10000"/>
                                      </p:iterate>
                                      <p:childTnLst>
                                        <p:set>
                                          <p:cBhvr>
                                            <p:cTn id="20" dur="1" fill="hold">
                                              <p:stCondLst>
                                                <p:cond delay="0"/>
                                              </p:stCondLst>
                                            </p:cTn>
                                            <p:tgtEl>
                                              <p:spTgt spid="12"/>
                                            </p:tgtEl>
                                            <p:attrNameLst>
                                              <p:attrName>style.visibility</p:attrName>
                                            </p:attrNameLst>
                                          </p:cBhvr>
                                          <p:to>
                                            <p:strVal val="visible"/>
                                          </p:to>
                                        </p:set>
                                        <p:animEffect transition="in" filter="fade">
                                          <p:cBhvr>
                                            <p:cTn id="21" dur="250"/>
                                            <p:tgtEl>
                                              <p:spTgt spid="12"/>
                                            </p:tgtEl>
                                          </p:cBhvr>
                                        </p:animEffect>
                                        <p:anim calcmode="lin" valueType="num">
                                          <p:cBhvr>
                                            <p:cTn id="22" dur="250" fill="hold"/>
                                            <p:tgtEl>
                                              <p:spTgt spid="12"/>
                                            </p:tgtEl>
                                            <p:attrNameLst>
                                              <p:attrName>ppt_x</p:attrName>
                                            </p:attrNameLst>
                                          </p:cBhvr>
                                          <p:tavLst>
                                            <p:tav tm="0">
                                              <p:val>
                                                <p:strVal val="#ppt_x"/>
                                              </p:val>
                                            </p:tav>
                                            <p:tav tm="100000">
                                              <p:val>
                                                <p:strVal val="#ppt_x"/>
                                              </p:val>
                                            </p:tav>
                                          </p:tavLst>
                                        </p:anim>
                                        <p:anim calcmode="lin" valueType="num">
                                          <p:cBhvr>
                                            <p:cTn id="23" dur="25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0" grpId="1" animBg="1"/>
          <p:bldP spid="11" grpId="0"/>
          <p:bldP spid="12" grpId="0"/>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DIAGRAM" val="ff7024f3-6678-4065-8ed6-e18a0932b3f7"/>
</p:tagLst>
</file>

<file path=ppt/theme/theme1.xml><?xml version="1.0" encoding="utf-8"?>
<a:theme xmlns:a="http://schemas.openxmlformats.org/drawingml/2006/main" name="Office 主题​​">
  <a:themeElements>
    <a:clrScheme name="黑色">
      <a:dk1>
        <a:sysClr val="windowText" lastClr="000000"/>
      </a:dk1>
      <a:lt1>
        <a:sysClr val="window" lastClr="FFFFFF"/>
      </a:lt1>
      <a:dk2>
        <a:srgbClr val="3A3838"/>
      </a:dk2>
      <a:lt2>
        <a:srgbClr val="E7E6E6"/>
      </a:lt2>
      <a:accent1>
        <a:srgbClr val="0C0C0C"/>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常用">
      <a:majorFont>
        <a:latin typeface="Calibri"/>
        <a:ea typeface="微软雅黑"/>
        <a:cs typeface=""/>
      </a:majorFont>
      <a:minorFont>
        <a:latin typeface="Calibr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1035</TotalTime>
  <Words>1229</Words>
  <Application>Microsoft Office PowerPoint</Application>
  <PresentationFormat>宽屏</PresentationFormat>
  <Paragraphs>255</Paragraphs>
  <Slides>41</Slides>
  <Notes>1</Notes>
  <HiddenSlides>0</HiddenSlides>
  <MMClips>10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41</vt:i4>
      </vt:variant>
    </vt:vector>
  </HeadingPairs>
  <TitlesOfParts>
    <vt:vector size="51" baseType="lpstr">
      <vt:lpstr>等线</vt:lpstr>
      <vt:lpstr>方正兰亭准黑_GBK</vt:lpstr>
      <vt:lpstr>华文仿宋</vt:lpstr>
      <vt:lpstr>宋体</vt:lpstr>
      <vt:lpstr>微软雅黑</vt:lpstr>
      <vt:lpstr>微软雅黑 Light</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智宇ppt工作室</Manager>
  <Company>智宇ppt工作室</Company>
  <LinksUpToDate>false</LinksUpToDate>
  <SharedDoc>false</SharedDoc>
  <HyperlinkBase>http://zhiyu.yanj.cn/</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全动态简约简单大气黑白色商务汇报产品推介通用ppt模板中文排版</dc:title>
  <dc:subject>智宇ppt工作室</dc:subject>
  <dc:creator>智宇ppt工作室</dc:creator>
  <cp:keywords>智宇ppt工作室</cp:keywords>
  <dc:description>智宇ppt工作室</dc:description>
  <cp:lastModifiedBy>乐亦康</cp:lastModifiedBy>
  <cp:revision>252</cp:revision>
  <dcterms:created xsi:type="dcterms:W3CDTF">2016-07-03T13:52:00Z</dcterms:created>
  <dcterms:modified xsi:type="dcterms:W3CDTF">2022-07-03T03:10:43Z</dcterms:modified>
  <cp:category>智宇ppt工作室</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2052-11.1.0.11636</vt:lpwstr>
  </property>
  <property fmtid="{D5CDD505-2E9C-101B-9397-08002B2CF9AE}" pid="3" name="ICV">
    <vt:lpwstr>E8BD89D9C96C496DAA8B2188F9C39D2D</vt:lpwstr>
  </property>
  <property fmtid="{D5CDD505-2E9C-101B-9397-08002B2CF9AE}" pid="4" name="commondata">
    <vt:lpwstr>eyJoZGlkIjoiMzgzNzcwNjdmZWYwNTA3NmEzMWI4YjkwMDMyNTIyZWUifQ==</vt:lpwstr>
  </property>
</Properties>
</file>